
<file path=[Content_Types].xml><?xml version="1.0" encoding="utf-8"?>
<Types xmlns="http://schemas.openxmlformats.org/package/2006/content-types">
  <Default Extension="jpg&amp;ehk=367d9o9Gtte8rLX" ContentType="image/jpeg"/>
  <Default Extension="jpg&amp;ehk=G" ContentType="image/jpeg"/>
  <Default Extension="jpg&amp;ehk=2AKaBJFl91D4B8QI6a5qiw&amp;r=0&amp;pid=OfficeInsert" ContentType="image/jpeg"/>
  <Default Extension="jpg&amp;ehk=nWiYFYNDryfyE7AIyFcpqg&amp;r=0&amp;pid=OfficeInsert" ContentType="image/jpeg"/>
  <Default Extension="png&amp;ehk=SZqXwChM1ImoyKVogjlZxg&amp;r=0&amp;pid=OfficeInsert" ContentType="image/png"/>
  <Default Extension="gif&amp;ehk=l7SGWqaZspmQXVwDFZbe0A&amp;r=0&amp;pid=OfficeInsert" ContentType="image/gif"/>
  <Default Extension="jpg&amp;ehk=L2T9JrviYx3k7vv5CqRvgg&amp;r=0&amp;pid=OfficeInsert" ContentType="image/jpeg"/>
  <Default Extension="jpg&amp;ehk=qWVVfInTFgfQvZNLeJl1eQ&amp;r=0&amp;pid=OfficeInsert" ContentType="image/jpeg"/>
  <Default Extension="jpg&amp;ehk=KPHLlcDaqx9GiI7TrAuVRQ&amp;r=0&amp;pid=OfficeInsert" ContentType="image/jpeg"/>
  <Default Extension="png&amp;ehk=Xevhxw0CkwX1hOnXJ4jawA&amp;r=0&amp;pid=OfficeInsert" ContentType="image/png"/>
  <Default Extension="jpg&amp;ehk=XEyR4jzWGkgXDWuaMpztoQ&amp;r=0&amp;pid=OfficeInsert" ContentType="image/jpeg"/>
  <Default Extension="jpg&amp;ehk=yCV65uwutLlXtMYkCQ4FRg&amp;r=0&amp;pid=OfficeInsert" ContentType="image/jpeg"/>
  <Default Extension="jpg&amp;ehk=NlSv9RmI9Hrl880sfF076g&amp;r=0&amp;pid=OfficeInsert" ContentType="image/jpeg"/>
  <Default Extension="jpg&amp;ehk=GesPeXL95Vucw0A0ows2OA&amp;r=0&amp;pid=OfficeInsert" ContentType="image/jpeg"/>
  <Default Extension="rels" ContentType="application/vnd.openxmlformats-package.relationships+xml"/>
  <Default Extension="xml" ContentType="application/xml"/>
  <Default Extension="png&amp;ehk=zCKB28A6jDt" ContentType="image/png"/>
  <Default Extension="jpg&amp;ehk=rXaH" ContentType="image/jpeg"/>
  <Default Extension="jpg&amp;ehk=Wj3mb7k46Ew5BNUyFFp7mg&amp;r=0&amp;pid=OfficeInsert" ContentType="image/jpeg"/>
  <Default Extension="jpg&amp;ehk=N48TWte" ContentType="image/jpeg"/>
  <Default Extension="jpeg&amp;ehk=eO2HdoEXlq78QAn" ContentType="image/jpeg"/>
  <Default Extension="jpg&amp;ehk=day5TRtwPDX" ContentType="image/jpeg"/>
  <Default Extension="jpg&amp;ehk=ZfFdF9FR9HF5JmxsoydO" ContentType="image/jpeg"/>
  <Default Extension="png&amp;ehk=pp6QvcsTOs" ContentType="image/png"/>
  <Default Extension="jpg&amp;ehk=zPtn21qY5KbN1a74ocdiOw&amp;r=0&amp;pid=OfficeInsert" ContentType="image/jpeg"/>
  <Default Extension="jpg&amp;ehk=Mj2oD9kwOjb7X9HQfA" ContentType="image/jpeg"/>
  <Default Extension="jpg&amp;ehk=3SUxSosL" ContentType="image/jpeg"/>
  <Default Extension="jpg&amp;ehk=dCKdAdrjjHTcjbZTwN9Pdg&amp;r=0&amp;pid=OfficeInsert" ContentType="image/jpeg"/>
  <Default Extension="jpg&amp;ehk=KwXxPkF5avgBtTPuUzQpgw&amp;r=0&amp;pid=OfficeInsert" ContentType="image/jpeg"/>
  <Default Extension="png&amp;ehk=xrnK41zaon" ContentType="image/png"/>
  <Default Extension="png&amp;ehk=SvHMZ17jtJRTzHf312cDeQ&amp;r=0&amp;pid=OfficeInsert" ContentType="image/png"/>
  <Default Extension="jpg&amp;ehk=gqCKlaf49o" ContentType="image/jpeg"/>
  <Default Extension="jpg&amp;ehk=Mvn4HRx2fz" ContentType="image/jpeg"/>
  <Default Extension="jpg&amp;ehk=ddO4OZHJTA" ContentType="image/jpeg"/>
  <Default Extension="jpg&amp;ehk=HGPharNt8XhaO1" ContentType="image/jpeg"/>
  <Default Extension="jpg&amp;ehk=IcTjVMLdYBlf1Js" ContentType="image/jpeg"/>
  <Default Extension="jpg&amp;ehk=e0" ContentType="image/jpeg"/>
  <Default Extension="jpg&amp;ehk=EHIdrHIvl5ybrrdyKVPN7w&amp;r=0&amp;pid=OfficeInsert" ContentType="image/jpeg"/>
  <Default Extension="jpg&amp;ehk=uLtQVy3jwiYOp" ContentType="image/jpeg"/>
  <Default Extension="jpg" ContentType="image/jpeg"/>
  <Default Extension="jpg&amp;ehk=uSSggFLoqEYoMaYeeeiB6w&amp;r=0&amp;pid=OfficeInsert" ContentType="image/jpeg"/>
  <Default Extension="jpg&amp;ehk=IjSnN1dkbW9PWFLz84g9Xg&amp;r=0&amp;pid=OfficeInsert" ContentType="image/jpeg"/>
  <Default Extension="png&amp;ehk=RTZfUuLPh" ContentType="image/png"/>
  <Default Extension="jpg&amp;ehk=bACd3ImXjBe6t" ContentType="image/jpeg"/>
  <Default Extension="png&amp;ehk=N35TVwkzL7miPmtxirqKWg&amp;r=0&amp;pid=OfficeInsert" ContentType="image/png"/>
  <Default Extension="jpg&amp;ehk=hCqv" ContentType="image/jpeg"/>
  <Default Extension="jpg&amp;ehk=o60KE9xn7PpWMyodcH7JSA&amp;r=0&amp;pid=OfficeInsert" ContentType="image/jpeg"/>
  <Default Extension="jpg&amp;ehk=oaFLI" ContentType="image/jpeg"/>
  <Default Extension="jpg&amp;ehk=x3Q4QJSBUIoC2YRenKRfgg&amp;r=0&amp;pid=OfficeInsert" ContentType="image/jpeg"/>
  <Default Extension="png" ContentType="image/png"/>
  <Default Extension="jpg&amp;ehk=QftB2291ZLKK" ContentType="image/jpeg"/>
  <Default Extension="jpg&amp;ehk=fMniyT7QUrjpZXaue4sI9w&amp;r=0&amp;pid=OfficeInsert" ContentType="image/jpeg"/>
  <Default Extension="png&amp;ehk=XtMoF5St2l4i6EE" ContentType="image/png"/>
  <Default Extension="gif&amp;ehk=Iv" ContentType="image/gif"/>
  <Default Extension="jpg&amp;ehk=3QtWlc" ContentType="image/jpeg"/>
  <Default Extension="gif&amp;ehk=xmJYIc8R3s" ContentType="image/gif"/>
  <Default Extension="jpg&amp;ehk=j8mM8SCFIoY8Ns0ZvkXO" ContentType="image/jpeg"/>
  <Default Extension="jpg&amp;ehk=klMXLefrMjiaJgpW22DOow&amp;r=0&amp;pid=OfficeInsert" ContentType="image/jpeg"/>
  <Default Extension="jpeg" ContentType="image/jpeg"/>
  <Default Extension="jpeg&amp;ehk=cqXxcdZH9DpIXKXo8fiCPQ&amp;r=0&amp;pid=OfficeInsert" ContentType="image/jpeg"/>
  <Default Extension="jpg&amp;ehk=3HJkRi" ContentType="image/jpeg"/>
  <Default Extension="jpg&amp;ehk=jl3bB72lbokj7wDACw" ContentType="image/jpeg"/>
  <Default Extension="a" ContentType="image/jpeg"/>
  <Default Extension="jpg&amp;ehk=rh3VUuQe7s8ptM" ContentType="image/jpeg"/>
  <Default Extension="jpg&amp;ehk=GcLfpoWtIOeLYh" ContentType="image/jpeg"/>
  <Default Extension="jpg&amp;ehk=OPjUo7Y9y02VDlI1b97MFQ&amp;r=0&amp;pid=OfficeInsert" ContentType="image/jpeg"/>
  <Default Extension="png&amp;ehk=JqcnWqZCJIDAhC8ftpqCcg&amp;r=0&amp;pid=OfficeInsert" ContentType="image/png"/>
  <Default Extension="JPG&amp;ehk=8ZXsIvmhD5iwh" ContentType="image/jpeg"/>
  <Default Extension="jpg&amp;ehk=Xb2cpF5zq9dfp4JvkDxNCA&amp;r=0&amp;pid=OfficeInsert" ContentType="image/jpeg"/>
  <Default Extension="jpg&amp;ehk=WzcKCzSPGMk26OWxXHz6kA&amp;r=0&amp;pid=OfficeInsert" ContentType="image/jpeg"/>
  <Default Extension="jpg&amp;ehk=HINh6MfW4mFgN0ReaGi" ContentType="image/jpeg"/>
  <Default Extension="wdp" ContentType="image/vnd.ms-photo"/>
  <Default Extension="png&amp;ehk=xg" ContentType="image/png"/>
  <Default Extension="jpg&amp;ehk=MJp4oYstu8xYpOLREVZoCQ&amp;r=0&amp;pid=OfficeInsert" ContentType="image/jpeg"/>
  <Default Extension="png&amp;ehk=Ex2Or5ia8Za" ContentType="image/png"/>
  <Default Extension="jpg&amp;ehk=aJ4" ContentType="image/jpeg"/>
  <Default Extension="png&amp;ehk=X0huNOi1vRQvX6qoAHBR0A&amp;r=0&amp;pid=OfficeInsert" ContentType="image/png"/>
  <Default Extension="gif" ContentType="image/gif"/>
  <Default Extension="jpg&amp;ehk=KB1YD5CflmPjJHUxszeJzA&amp;r=0&amp;pid=OfficeInsert" ContentType="image/jpeg"/>
  <Default Extension="png&amp;ehk=kR77cLrXY" ContentType="image/png"/>
  <Default Extension="jpeg&amp;ehk=pZVuJ" ContentType="image/jpeg"/>
  <Default Extension="gif&amp;ehk=9rgzLeuVy39decnF5UJojA&amp;r=0&amp;pid=OfficeInsert"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1"/>
  </p:notesMasterIdLst>
  <p:handoutMasterIdLst>
    <p:handoutMasterId r:id="rId132"/>
  </p:handoutMasterIdLst>
  <p:sldIdLst>
    <p:sldId id="424" r:id="rId2"/>
    <p:sldId id="267" r:id="rId3"/>
    <p:sldId id="347" r:id="rId4"/>
    <p:sldId id="366" r:id="rId5"/>
    <p:sldId id="263" r:id="rId6"/>
    <p:sldId id="260" r:id="rId7"/>
    <p:sldId id="300" r:id="rId8"/>
    <p:sldId id="301" r:id="rId9"/>
    <p:sldId id="304" r:id="rId10"/>
    <p:sldId id="393" r:id="rId11"/>
    <p:sldId id="394" r:id="rId12"/>
    <p:sldId id="264" r:id="rId13"/>
    <p:sldId id="348" r:id="rId14"/>
    <p:sldId id="305" r:id="rId15"/>
    <p:sldId id="272" r:id="rId16"/>
    <p:sldId id="303" r:id="rId17"/>
    <p:sldId id="259" r:id="rId18"/>
    <p:sldId id="416" r:id="rId19"/>
    <p:sldId id="273" r:id="rId20"/>
    <p:sldId id="349" r:id="rId21"/>
    <p:sldId id="268" r:id="rId22"/>
    <p:sldId id="271" r:id="rId23"/>
    <p:sldId id="412" r:id="rId24"/>
    <p:sldId id="274" r:id="rId25"/>
    <p:sldId id="415" r:id="rId26"/>
    <p:sldId id="275" r:id="rId27"/>
    <p:sldId id="309" r:id="rId28"/>
    <p:sldId id="307" r:id="rId29"/>
    <p:sldId id="306" r:id="rId30"/>
    <p:sldId id="308" r:id="rId31"/>
    <p:sldId id="265" r:id="rId32"/>
    <p:sldId id="269" r:id="rId33"/>
    <p:sldId id="383" r:id="rId34"/>
    <p:sldId id="428" r:id="rId35"/>
    <p:sldId id="429" r:id="rId36"/>
    <p:sldId id="276" r:id="rId37"/>
    <p:sldId id="423" r:id="rId38"/>
    <p:sldId id="386" r:id="rId39"/>
    <p:sldId id="293" r:id="rId40"/>
    <p:sldId id="387" r:id="rId41"/>
    <p:sldId id="385" r:id="rId42"/>
    <p:sldId id="389" r:id="rId43"/>
    <p:sldId id="390" r:id="rId44"/>
    <p:sldId id="279" r:id="rId45"/>
    <p:sldId id="277" r:id="rId46"/>
    <p:sldId id="292" r:id="rId47"/>
    <p:sldId id="284" r:id="rId48"/>
    <p:sldId id="285" r:id="rId49"/>
    <p:sldId id="286" r:id="rId50"/>
    <p:sldId id="408" r:id="rId51"/>
    <p:sldId id="395" r:id="rId52"/>
    <p:sldId id="310" r:id="rId53"/>
    <p:sldId id="396" r:id="rId54"/>
    <p:sldId id="397" r:id="rId55"/>
    <p:sldId id="313" r:id="rId56"/>
    <p:sldId id="445" r:id="rId57"/>
    <p:sldId id="376" r:id="rId58"/>
    <p:sldId id="410" r:id="rId59"/>
    <p:sldId id="411" r:id="rId60"/>
    <p:sldId id="353" r:id="rId61"/>
    <p:sldId id="296" r:id="rId62"/>
    <p:sldId id="436" r:id="rId63"/>
    <p:sldId id="437" r:id="rId64"/>
    <p:sldId id="314" r:id="rId65"/>
    <p:sldId id="409" r:id="rId66"/>
    <p:sldId id="438" r:id="rId67"/>
    <p:sldId id="316" r:id="rId68"/>
    <p:sldId id="318" r:id="rId69"/>
    <p:sldId id="324" r:id="rId70"/>
    <p:sldId id="398" r:id="rId71"/>
    <p:sldId id="399" r:id="rId72"/>
    <p:sldId id="400" r:id="rId73"/>
    <p:sldId id="421" r:id="rId74"/>
    <p:sldId id="422" r:id="rId75"/>
    <p:sldId id="325" r:id="rId76"/>
    <p:sldId id="327" r:id="rId77"/>
    <p:sldId id="328" r:id="rId78"/>
    <p:sldId id="329" r:id="rId79"/>
    <p:sldId id="330" r:id="rId80"/>
    <p:sldId id="351" r:id="rId81"/>
    <p:sldId id="371" r:id="rId82"/>
    <p:sldId id="372" r:id="rId83"/>
    <p:sldId id="403" r:id="rId84"/>
    <p:sldId id="326" r:id="rId85"/>
    <p:sldId id="340" r:id="rId86"/>
    <p:sldId id="339" r:id="rId87"/>
    <p:sldId id="323" r:id="rId88"/>
    <p:sldId id="319" r:id="rId89"/>
    <p:sldId id="333" r:id="rId90"/>
    <p:sldId id="320" r:id="rId91"/>
    <p:sldId id="321" r:id="rId92"/>
    <p:sldId id="322" r:id="rId93"/>
    <p:sldId id="356" r:id="rId94"/>
    <p:sldId id="354" r:id="rId95"/>
    <p:sldId id="355" r:id="rId96"/>
    <p:sldId id="357" r:id="rId97"/>
    <p:sldId id="404" r:id="rId98"/>
    <p:sldId id="446" r:id="rId99"/>
    <p:sldId id="335" r:id="rId100"/>
    <p:sldId id="332" r:id="rId101"/>
    <p:sldId id="350" r:id="rId102"/>
    <p:sldId id="338" r:id="rId103"/>
    <p:sldId id="401" r:id="rId104"/>
    <p:sldId id="342" r:id="rId105"/>
    <p:sldId id="341" r:id="rId106"/>
    <p:sldId id="336" r:id="rId107"/>
    <p:sldId id="368" r:id="rId108"/>
    <p:sldId id="369" r:id="rId109"/>
    <p:sldId id="447" r:id="rId110"/>
    <p:sldId id="378" r:id="rId111"/>
    <p:sldId id="343" r:id="rId112"/>
    <p:sldId id="439" r:id="rId113"/>
    <p:sldId id="382" r:id="rId114"/>
    <p:sldId id="344" r:id="rId115"/>
    <p:sldId id="370" r:id="rId116"/>
    <p:sldId id="392" r:id="rId117"/>
    <p:sldId id="413" r:id="rId118"/>
    <p:sldId id="414" r:id="rId119"/>
    <p:sldId id="407" r:id="rId120"/>
    <p:sldId id="346" r:id="rId121"/>
    <p:sldId id="426" r:id="rId122"/>
    <p:sldId id="431" r:id="rId123"/>
    <p:sldId id="432" r:id="rId124"/>
    <p:sldId id="435" r:id="rId125"/>
    <p:sldId id="444" r:id="rId126"/>
    <p:sldId id="440" r:id="rId127"/>
    <p:sldId id="441" r:id="rId128"/>
    <p:sldId id="442" r:id="rId129"/>
    <p:sldId id="443" r:id="rId130"/>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00"/>
    <a:srgbClr val="CC9900"/>
    <a:srgbClr val="FF6699"/>
    <a:srgbClr val="CC0000"/>
    <a:srgbClr val="FFFFCC"/>
    <a:srgbClr val="FFCC00"/>
    <a:srgbClr val="336600"/>
    <a:srgbClr val="FFFF66"/>
    <a:srgbClr val="CCCC00"/>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91" autoAdjust="0"/>
    <p:restoredTop sz="94660"/>
  </p:normalViewPr>
  <p:slideViewPr>
    <p:cSldViewPr snapToGrid="0">
      <p:cViewPr varScale="1">
        <p:scale>
          <a:sx n="114" d="100"/>
          <a:sy n="114" d="100"/>
        </p:scale>
        <p:origin x="612" y="10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EBCF0A-F59F-46F3-BEEC-7C443A0038D0}"/>
              </a:ext>
            </a:extLst>
          </p:cNvPr>
          <p:cNvSpPr>
            <a:spLocks noGrp="1"/>
          </p:cNvSpPr>
          <p:nvPr>
            <p:ph type="hdr" sz="quarter"/>
          </p:nvPr>
        </p:nvSpPr>
        <p:spPr>
          <a:xfrm>
            <a:off x="1" y="2"/>
            <a:ext cx="3011699" cy="463408"/>
          </a:xfrm>
          <a:prstGeom prst="rect">
            <a:avLst/>
          </a:prstGeom>
        </p:spPr>
        <p:txBody>
          <a:bodyPr vert="horz" lIns="92492" tIns="46246" rIns="92492" bIns="46246" rtlCol="0"/>
          <a:lstStyle>
            <a:lvl1pPr algn="l">
              <a:defRPr sz="1200"/>
            </a:lvl1pPr>
          </a:lstStyle>
          <a:p>
            <a:endParaRPr lang="en-US" dirty="0"/>
          </a:p>
        </p:txBody>
      </p:sp>
      <p:sp>
        <p:nvSpPr>
          <p:cNvPr id="3" name="Date Placeholder 2">
            <a:extLst>
              <a:ext uri="{FF2B5EF4-FFF2-40B4-BE49-F238E27FC236}">
                <a16:creationId xmlns:a16="http://schemas.microsoft.com/office/drawing/2014/main" id="{87974100-6316-4434-87CF-BC8DFC8D0682}"/>
              </a:ext>
            </a:extLst>
          </p:cNvPr>
          <p:cNvSpPr>
            <a:spLocks noGrp="1"/>
          </p:cNvSpPr>
          <p:nvPr>
            <p:ph type="dt" sz="quarter" idx="1"/>
          </p:nvPr>
        </p:nvSpPr>
        <p:spPr>
          <a:xfrm>
            <a:off x="3936769" y="2"/>
            <a:ext cx="3011699" cy="463408"/>
          </a:xfrm>
          <a:prstGeom prst="rect">
            <a:avLst/>
          </a:prstGeom>
        </p:spPr>
        <p:txBody>
          <a:bodyPr vert="horz" lIns="92492" tIns="46246" rIns="92492" bIns="46246" rtlCol="0"/>
          <a:lstStyle>
            <a:lvl1pPr algn="r">
              <a:defRPr sz="1200"/>
            </a:lvl1pPr>
          </a:lstStyle>
          <a:p>
            <a:fld id="{9EBE6753-727C-4789-BE1E-D2C440BD6BCB}" type="datetimeFigureOut">
              <a:rPr lang="en-US" smtClean="0"/>
              <a:t>3/8/2018</a:t>
            </a:fld>
            <a:endParaRPr lang="en-US" dirty="0"/>
          </a:p>
        </p:txBody>
      </p:sp>
      <p:sp>
        <p:nvSpPr>
          <p:cNvPr id="4" name="Footer Placeholder 3">
            <a:extLst>
              <a:ext uri="{FF2B5EF4-FFF2-40B4-BE49-F238E27FC236}">
                <a16:creationId xmlns:a16="http://schemas.microsoft.com/office/drawing/2014/main" id="{1E1B8ED9-3711-488F-9C7C-61965A9889C9}"/>
              </a:ext>
            </a:extLst>
          </p:cNvPr>
          <p:cNvSpPr>
            <a:spLocks noGrp="1"/>
          </p:cNvSpPr>
          <p:nvPr>
            <p:ph type="ftr" sz="quarter" idx="2"/>
          </p:nvPr>
        </p:nvSpPr>
        <p:spPr>
          <a:xfrm>
            <a:off x="1" y="8772669"/>
            <a:ext cx="3011699" cy="463407"/>
          </a:xfrm>
          <a:prstGeom prst="rect">
            <a:avLst/>
          </a:prstGeom>
        </p:spPr>
        <p:txBody>
          <a:bodyPr vert="horz" lIns="92492" tIns="46246" rIns="92492" bIns="46246"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1B6A9FB-8891-4F1D-A596-652818DEA49F}"/>
              </a:ext>
            </a:extLst>
          </p:cNvPr>
          <p:cNvSpPr>
            <a:spLocks noGrp="1"/>
          </p:cNvSpPr>
          <p:nvPr>
            <p:ph type="sldNum" sz="quarter" idx="3"/>
          </p:nvPr>
        </p:nvSpPr>
        <p:spPr>
          <a:xfrm>
            <a:off x="3936769" y="8772669"/>
            <a:ext cx="3011699" cy="463407"/>
          </a:xfrm>
          <a:prstGeom prst="rect">
            <a:avLst/>
          </a:prstGeom>
        </p:spPr>
        <p:txBody>
          <a:bodyPr vert="horz" lIns="92492" tIns="46246" rIns="92492" bIns="46246" rtlCol="0" anchor="b"/>
          <a:lstStyle>
            <a:lvl1pPr algn="r">
              <a:defRPr sz="1200"/>
            </a:lvl1pPr>
          </a:lstStyle>
          <a:p>
            <a:fld id="{90098F1D-0EC8-4425-9BBA-F7D8FBDD13CF}" type="slidenum">
              <a:rPr lang="en-US" smtClean="0"/>
              <a:t>‹#›</a:t>
            </a:fld>
            <a:endParaRPr lang="en-US" dirty="0"/>
          </a:p>
        </p:txBody>
      </p:sp>
    </p:spTree>
    <p:extLst>
      <p:ext uri="{BB962C8B-B14F-4D97-AF65-F5344CB8AC3E}">
        <p14:creationId xmlns:p14="http://schemas.microsoft.com/office/powerpoint/2010/main" val="29370077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11699" cy="463408"/>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9" y="2"/>
            <a:ext cx="3011699" cy="463408"/>
          </a:xfrm>
          <a:prstGeom prst="rect">
            <a:avLst/>
          </a:prstGeom>
        </p:spPr>
        <p:txBody>
          <a:bodyPr vert="horz" lIns="92492" tIns="46246" rIns="92492" bIns="46246" rtlCol="0"/>
          <a:lstStyle>
            <a:lvl1pPr algn="r">
              <a:defRPr sz="1200"/>
            </a:lvl1pPr>
          </a:lstStyle>
          <a:p>
            <a:fld id="{73FF0EEB-B0F3-4641-A5EB-B59660511FE3}" type="datetimeFigureOut">
              <a:rPr lang="en-US" smtClean="0"/>
              <a:t>3/8/2018</a:t>
            </a:fld>
            <a:endParaRPr lang="en-US" dirty="0"/>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444861"/>
            <a:ext cx="5560060" cy="3636706"/>
          </a:xfrm>
          <a:prstGeom prst="rect">
            <a:avLst/>
          </a:prstGeom>
        </p:spPr>
        <p:txBody>
          <a:bodyPr vert="horz" lIns="92492" tIns="46246" rIns="92492" bIns="4624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669"/>
            <a:ext cx="3011699" cy="463407"/>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9" y="8772669"/>
            <a:ext cx="3011699" cy="463407"/>
          </a:xfrm>
          <a:prstGeom prst="rect">
            <a:avLst/>
          </a:prstGeom>
        </p:spPr>
        <p:txBody>
          <a:bodyPr vert="horz" lIns="92492" tIns="46246" rIns="92492" bIns="46246" rtlCol="0" anchor="b"/>
          <a:lstStyle>
            <a:lvl1pPr algn="r">
              <a:defRPr sz="1200"/>
            </a:lvl1pPr>
          </a:lstStyle>
          <a:p>
            <a:fld id="{002AEF34-6669-4E68-A196-F1AAB086873A}" type="slidenum">
              <a:rPr lang="en-US" smtClean="0"/>
              <a:t>‹#›</a:t>
            </a:fld>
            <a:endParaRPr lang="en-US" dirty="0"/>
          </a:p>
        </p:txBody>
      </p:sp>
    </p:spTree>
    <p:extLst>
      <p:ext uri="{BB962C8B-B14F-4D97-AF65-F5344CB8AC3E}">
        <p14:creationId xmlns:p14="http://schemas.microsoft.com/office/powerpoint/2010/main" val="3591798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2</a:t>
            </a:fld>
            <a:endParaRPr lang="en-US" dirty="0"/>
          </a:p>
        </p:txBody>
      </p:sp>
    </p:spTree>
    <p:extLst>
      <p:ext uri="{BB962C8B-B14F-4D97-AF65-F5344CB8AC3E}">
        <p14:creationId xmlns:p14="http://schemas.microsoft.com/office/powerpoint/2010/main" val="3511651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3</a:t>
            </a:fld>
            <a:endParaRPr lang="en-US" dirty="0"/>
          </a:p>
        </p:txBody>
      </p:sp>
    </p:spTree>
    <p:extLst>
      <p:ext uri="{BB962C8B-B14F-4D97-AF65-F5344CB8AC3E}">
        <p14:creationId xmlns:p14="http://schemas.microsoft.com/office/powerpoint/2010/main" val="752555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4</a:t>
            </a:fld>
            <a:endParaRPr lang="en-US" dirty="0"/>
          </a:p>
        </p:txBody>
      </p:sp>
    </p:spTree>
    <p:extLst>
      <p:ext uri="{BB962C8B-B14F-4D97-AF65-F5344CB8AC3E}">
        <p14:creationId xmlns:p14="http://schemas.microsoft.com/office/powerpoint/2010/main" val="1331820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5</a:t>
            </a:fld>
            <a:endParaRPr lang="en-US" dirty="0"/>
          </a:p>
        </p:txBody>
      </p:sp>
    </p:spTree>
    <p:extLst>
      <p:ext uri="{BB962C8B-B14F-4D97-AF65-F5344CB8AC3E}">
        <p14:creationId xmlns:p14="http://schemas.microsoft.com/office/powerpoint/2010/main" val="3329234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6</a:t>
            </a:fld>
            <a:endParaRPr lang="en-US" dirty="0"/>
          </a:p>
        </p:txBody>
      </p:sp>
    </p:spTree>
    <p:extLst>
      <p:ext uri="{BB962C8B-B14F-4D97-AF65-F5344CB8AC3E}">
        <p14:creationId xmlns:p14="http://schemas.microsoft.com/office/powerpoint/2010/main" val="2060236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7</a:t>
            </a:fld>
            <a:endParaRPr lang="en-US" dirty="0"/>
          </a:p>
        </p:txBody>
      </p:sp>
    </p:spTree>
    <p:extLst>
      <p:ext uri="{BB962C8B-B14F-4D97-AF65-F5344CB8AC3E}">
        <p14:creationId xmlns:p14="http://schemas.microsoft.com/office/powerpoint/2010/main" val="1549972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8</a:t>
            </a:fld>
            <a:endParaRPr lang="en-US" dirty="0"/>
          </a:p>
        </p:txBody>
      </p:sp>
    </p:spTree>
    <p:extLst>
      <p:ext uri="{BB962C8B-B14F-4D97-AF65-F5344CB8AC3E}">
        <p14:creationId xmlns:p14="http://schemas.microsoft.com/office/powerpoint/2010/main" val="268873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9</a:t>
            </a:fld>
            <a:endParaRPr lang="en-US" dirty="0"/>
          </a:p>
        </p:txBody>
      </p:sp>
    </p:spTree>
    <p:extLst>
      <p:ext uri="{BB962C8B-B14F-4D97-AF65-F5344CB8AC3E}">
        <p14:creationId xmlns:p14="http://schemas.microsoft.com/office/powerpoint/2010/main" val="2706615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10</a:t>
            </a:fld>
            <a:endParaRPr lang="en-US" dirty="0"/>
          </a:p>
        </p:txBody>
      </p:sp>
    </p:spTree>
    <p:extLst>
      <p:ext uri="{BB962C8B-B14F-4D97-AF65-F5344CB8AC3E}">
        <p14:creationId xmlns:p14="http://schemas.microsoft.com/office/powerpoint/2010/main" val="363261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11</a:t>
            </a:fld>
            <a:endParaRPr lang="en-US" dirty="0"/>
          </a:p>
        </p:txBody>
      </p:sp>
    </p:spTree>
    <p:extLst>
      <p:ext uri="{BB962C8B-B14F-4D97-AF65-F5344CB8AC3E}">
        <p14:creationId xmlns:p14="http://schemas.microsoft.com/office/powerpoint/2010/main" val="1467186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12</a:t>
            </a:fld>
            <a:endParaRPr lang="en-US" dirty="0"/>
          </a:p>
        </p:txBody>
      </p:sp>
    </p:spTree>
    <p:extLst>
      <p:ext uri="{BB962C8B-B14F-4D97-AF65-F5344CB8AC3E}">
        <p14:creationId xmlns:p14="http://schemas.microsoft.com/office/powerpoint/2010/main" val="2159152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13</a:t>
            </a:fld>
            <a:endParaRPr lang="en-US" dirty="0"/>
          </a:p>
        </p:txBody>
      </p:sp>
    </p:spTree>
    <p:extLst>
      <p:ext uri="{BB962C8B-B14F-4D97-AF65-F5344CB8AC3E}">
        <p14:creationId xmlns:p14="http://schemas.microsoft.com/office/powerpoint/2010/main" val="1450665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14</a:t>
            </a:fld>
            <a:endParaRPr lang="en-US" dirty="0"/>
          </a:p>
        </p:txBody>
      </p:sp>
    </p:spTree>
    <p:extLst>
      <p:ext uri="{BB962C8B-B14F-4D97-AF65-F5344CB8AC3E}">
        <p14:creationId xmlns:p14="http://schemas.microsoft.com/office/powerpoint/2010/main" val="2582571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15</a:t>
            </a:fld>
            <a:endParaRPr lang="en-US" dirty="0"/>
          </a:p>
        </p:txBody>
      </p:sp>
    </p:spTree>
    <p:extLst>
      <p:ext uri="{BB962C8B-B14F-4D97-AF65-F5344CB8AC3E}">
        <p14:creationId xmlns:p14="http://schemas.microsoft.com/office/powerpoint/2010/main" val="3963064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16</a:t>
            </a:fld>
            <a:endParaRPr lang="en-US" dirty="0"/>
          </a:p>
        </p:txBody>
      </p:sp>
    </p:spTree>
    <p:extLst>
      <p:ext uri="{BB962C8B-B14F-4D97-AF65-F5344CB8AC3E}">
        <p14:creationId xmlns:p14="http://schemas.microsoft.com/office/powerpoint/2010/main" val="4127362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17</a:t>
            </a:fld>
            <a:endParaRPr lang="en-US" dirty="0"/>
          </a:p>
        </p:txBody>
      </p:sp>
    </p:spTree>
    <p:extLst>
      <p:ext uri="{BB962C8B-B14F-4D97-AF65-F5344CB8AC3E}">
        <p14:creationId xmlns:p14="http://schemas.microsoft.com/office/powerpoint/2010/main" val="27656071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18</a:t>
            </a:fld>
            <a:endParaRPr lang="en-US" dirty="0"/>
          </a:p>
        </p:txBody>
      </p:sp>
    </p:spTree>
    <p:extLst>
      <p:ext uri="{BB962C8B-B14F-4D97-AF65-F5344CB8AC3E}">
        <p14:creationId xmlns:p14="http://schemas.microsoft.com/office/powerpoint/2010/main" val="37260702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19</a:t>
            </a:fld>
            <a:endParaRPr lang="en-US" dirty="0"/>
          </a:p>
        </p:txBody>
      </p:sp>
    </p:spTree>
    <p:extLst>
      <p:ext uri="{BB962C8B-B14F-4D97-AF65-F5344CB8AC3E}">
        <p14:creationId xmlns:p14="http://schemas.microsoft.com/office/powerpoint/2010/main" val="15585560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20</a:t>
            </a:fld>
            <a:endParaRPr lang="en-US" dirty="0"/>
          </a:p>
        </p:txBody>
      </p:sp>
    </p:spTree>
    <p:extLst>
      <p:ext uri="{BB962C8B-B14F-4D97-AF65-F5344CB8AC3E}">
        <p14:creationId xmlns:p14="http://schemas.microsoft.com/office/powerpoint/2010/main" val="41229512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21</a:t>
            </a:fld>
            <a:endParaRPr lang="en-US" dirty="0"/>
          </a:p>
        </p:txBody>
      </p:sp>
    </p:spTree>
    <p:extLst>
      <p:ext uri="{BB962C8B-B14F-4D97-AF65-F5344CB8AC3E}">
        <p14:creationId xmlns:p14="http://schemas.microsoft.com/office/powerpoint/2010/main" val="26875292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22</a:t>
            </a:fld>
            <a:endParaRPr lang="en-US" dirty="0"/>
          </a:p>
        </p:txBody>
      </p:sp>
    </p:spTree>
    <p:extLst>
      <p:ext uri="{BB962C8B-B14F-4D97-AF65-F5344CB8AC3E}">
        <p14:creationId xmlns:p14="http://schemas.microsoft.com/office/powerpoint/2010/main" val="5219622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23</a:t>
            </a:fld>
            <a:endParaRPr lang="en-US" dirty="0"/>
          </a:p>
        </p:txBody>
      </p:sp>
    </p:spTree>
    <p:extLst>
      <p:ext uri="{BB962C8B-B14F-4D97-AF65-F5344CB8AC3E}">
        <p14:creationId xmlns:p14="http://schemas.microsoft.com/office/powerpoint/2010/main" val="23052097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24</a:t>
            </a:fld>
            <a:endParaRPr lang="en-US" dirty="0"/>
          </a:p>
        </p:txBody>
      </p:sp>
    </p:spTree>
    <p:extLst>
      <p:ext uri="{BB962C8B-B14F-4D97-AF65-F5344CB8AC3E}">
        <p14:creationId xmlns:p14="http://schemas.microsoft.com/office/powerpoint/2010/main" val="23698226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25</a:t>
            </a:fld>
            <a:endParaRPr lang="en-US" dirty="0"/>
          </a:p>
        </p:txBody>
      </p:sp>
    </p:spTree>
    <p:extLst>
      <p:ext uri="{BB962C8B-B14F-4D97-AF65-F5344CB8AC3E}">
        <p14:creationId xmlns:p14="http://schemas.microsoft.com/office/powerpoint/2010/main" val="12973689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26</a:t>
            </a:fld>
            <a:endParaRPr lang="en-US" dirty="0"/>
          </a:p>
        </p:txBody>
      </p:sp>
    </p:spTree>
    <p:extLst>
      <p:ext uri="{BB962C8B-B14F-4D97-AF65-F5344CB8AC3E}">
        <p14:creationId xmlns:p14="http://schemas.microsoft.com/office/powerpoint/2010/main" val="32031848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27</a:t>
            </a:fld>
            <a:endParaRPr lang="en-US" dirty="0"/>
          </a:p>
        </p:txBody>
      </p:sp>
    </p:spTree>
    <p:extLst>
      <p:ext uri="{BB962C8B-B14F-4D97-AF65-F5344CB8AC3E}">
        <p14:creationId xmlns:p14="http://schemas.microsoft.com/office/powerpoint/2010/main" val="356684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28</a:t>
            </a:fld>
            <a:endParaRPr lang="en-US" dirty="0"/>
          </a:p>
        </p:txBody>
      </p:sp>
    </p:spTree>
    <p:extLst>
      <p:ext uri="{BB962C8B-B14F-4D97-AF65-F5344CB8AC3E}">
        <p14:creationId xmlns:p14="http://schemas.microsoft.com/office/powerpoint/2010/main" val="25708552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29</a:t>
            </a:fld>
            <a:endParaRPr lang="en-US" dirty="0"/>
          </a:p>
        </p:txBody>
      </p:sp>
    </p:spTree>
    <p:extLst>
      <p:ext uri="{BB962C8B-B14F-4D97-AF65-F5344CB8AC3E}">
        <p14:creationId xmlns:p14="http://schemas.microsoft.com/office/powerpoint/2010/main" val="32744053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30</a:t>
            </a:fld>
            <a:endParaRPr lang="en-US" dirty="0"/>
          </a:p>
        </p:txBody>
      </p:sp>
    </p:spTree>
    <p:extLst>
      <p:ext uri="{BB962C8B-B14F-4D97-AF65-F5344CB8AC3E}">
        <p14:creationId xmlns:p14="http://schemas.microsoft.com/office/powerpoint/2010/main" val="4186507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31</a:t>
            </a:fld>
            <a:endParaRPr lang="en-US" dirty="0"/>
          </a:p>
        </p:txBody>
      </p:sp>
    </p:spTree>
    <p:extLst>
      <p:ext uri="{BB962C8B-B14F-4D97-AF65-F5344CB8AC3E}">
        <p14:creationId xmlns:p14="http://schemas.microsoft.com/office/powerpoint/2010/main" val="11494040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32</a:t>
            </a:fld>
            <a:endParaRPr lang="en-US" dirty="0"/>
          </a:p>
        </p:txBody>
      </p:sp>
    </p:spTree>
    <p:extLst>
      <p:ext uri="{BB962C8B-B14F-4D97-AF65-F5344CB8AC3E}">
        <p14:creationId xmlns:p14="http://schemas.microsoft.com/office/powerpoint/2010/main" val="30131999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33</a:t>
            </a:fld>
            <a:endParaRPr lang="en-US" dirty="0"/>
          </a:p>
        </p:txBody>
      </p:sp>
    </p:spTree>
    <p:extLst>
      <p:ext uri="{BB962C8B-B14F-4D97-AF65-F5344CB8AC3E}">
        <p14:creationId xmlns:p14="http://schemas.microsoft.com/office/powerpoint/2010/main" val="28716166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34</a:t>
            </a:fld>
            <a:endParaRPr lang="en-US" dirty="0"/>
          </a:p>
        </p:txBody>
      </p:sp>
    </p:spTree>
    <p:extLst>
      <p:ext uri="{BB962C8B-B14F-4D97-AF65-F5344CB8AC3E}">
        <p14:creationId xmlns:p14="http://schemas.microsoft.com/office/powerpoint/2010/main" val="10388018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35</a:t>
            </a:fld>
            <a:endParaRPr lang="en-US" dirty="0"/>
          </a:p>
        </p:txBody>
      </p:sp>
    </p:spTree>
    <p:extLst>
      <p:ext uri="{BB962C8B-B14F-4D97-AF65-F5344CB8AC3E}">
        <p14:creationId xmlns:p14="http://schemas.microsoft.com/office/powerpoint/2010/main" val="27825519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36</a:t>
            </a:fld>
            <a:endParaRPr lang="en-US" dirty="0"/>
          </a:p>
        </p:txBody>
      </p:sp>
    </p:spTree>
    <p:extLst>
      <p:ext uri="{BB962C8B-B14F-4D97-AF65-F5344CB8AC3E}">
        <p14:creationId xmlns:p14="http://schemas.microsoft.com/office/powerpoint/2010/main" val="11391347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37</a:t>
            </a:fld>
            <a:endParaRPr lang="en-US" dirty="0"/>
          </a:p>
        </p:txBody>
      </p:sp>
    </p:spTree>
    <p:extLst>
      <p:ext uri="{BB962C8B-B14F-4D97-AF65-F5344CB8AC3E}">
        <p14:creationId xmlns:p14="http://schemas.microsoft.com/office/powerpoint/2010/main" val="24819012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38</a:t>
            </a:fld>
            <a:endParaRPr lang="en-US" dirty="0"/>
          </a:p>
        </p:txBody>
      </p:sp>
    </p:spTree>
    <p:extLst>
      <p:ext uri="{BB962C8B-B14F-4D97-AF65-F5344CB8AC3E}">
        <p14:creationId xmlns:p14="http://schemas.microsoft.com/office/powerpoint/2010/main" val="11434369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39</a:t>
            </a:fld>
            <a:endParaRPr lang="en-US" dirty="0"/>
          </a:p>
        </p:txBody>
      </p:sp>
    </p:spTree>
    <p:extLst>
      <p:ext uri="{BB962C8B-B14F-4D97-AF65-F5344CB8AC3E}">
        <p14:creationId xmlns:p14="http://schemas.microsoft.com/office/powerpoint/2010/main" val="19540519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40</a:t>
            </a:fld>
            <a:endParaRPr lang="en-US" dirty="0"/>
          </a:p>
        </p:txBody>
      </p:sp>
    </p:spTree>
    <p:extLst>
      <p:ext uri="{BB962C8B-B14F-4D97-AF65-F5344CB8AC3E}">
        <p14:creationId xmlns:p14="http://schemas.microsoft.com/office/powerpoint/2010/main" val="26256189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41</a:t>
            </a:fld>
            <a:endParaRPr lang="en-US" dirty="0"/>
          </a:p>
        </p:txBody>
      </p:sp>
    </p:spTree>
    <p:extLst>
      <p:ext uri="{BB962C8B-B14F-4D97-AF65-F5344CB8AC3E}">
        <p14:creationId xmlns:p14="http://schemas.microsoft.com/office/powerpoint/2010/main" val="5185454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42</a:t>
            </a:fld>
            <a:endParaRPr lang="en-US" dirty="0"/>
          </a:p>
        </p:txBody>
      </p:sp>
    </p:spTree>
    <p:extLst>
      <p:ext uri="{BB962C8B-B14F-4D97-AF65-F5344CB8AC3E}">
        <p14:creationId xmlns:p14="http://schemas.microsoft.com/office/powerpoint/2010/main" val="34847954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43</a:t>
            </a:fld>
            <a:endParaRPr lang="en-US" dirty="0"/>
          </a:p>
        </p:txBody>
      </p:sp>
    </p:spTree>
    <p:extLst>
      <p:ext uri="{BB962C8B-B14F-4D97-AF65-F5344CB8AC3E}">
        <p14:creationId xmlns:p14="http://schemas.microsoft.com/office/powerpoint/2010/main" val="2460887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44</a:t>
            </a:fld>
            <a:endParaRPr lang="en-US" dirty="0"/>
          </a:p>
        </p:txBody>
      </p:sp>
    </p:spTree>
    <p:extLst>
      <p:ext uri="{BB962C8B-B14F-4D97-AF65-F5344CB8AC3E}">
        <p14:creationId xmlns:p14="http://schemas.microsoft.com/office/powerpoint/2010/main" val="15261566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45</a:t>
            </a:fld>
            <a:endParaRPr lang="en-US" dirty="0"/>
          </a:p>
        </p:txBody>
      </p:sp>
    </p:spTree>
    <p:extLst>
      <p:ext uri="{BB962C8B-B14F-4D97-AF65-F5344CB8AC3E}">
        <p14:creationId xmlns:p14="http://schemas.microsoft.com/office/powerpoint/2010/main" val="36488112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46</a:t>
            </a:fld>
            <a:endParaRPr lang="en-US" dirty="0"/>
          </a:p>
        </p:txBody>
      </p:sp>
    </p:spTree>
    <p:extLst>
      <p:ext uri="{BB962C8B-B14F-4D97-AF65-F5344CB8AC3E}">
        <p14:creationId xmlns:p14="http://schemas.microsoft.com/office/powerpoint/2010/main" val="10746187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47</a:t>
            </a:fld>
            <a:endParaRPr lang="en-US" dirty="0"/>
          </a:p>
        </p:txBody>
      </p:sp>
    </p:spTree>
    <p:extLst>
      <p:ext uri="{BB962C8B-B14F-4D97-AF65-F5344CB8AC3E}">
        <p14:creationId xmlns:p14="http://schemas.microsoft.com/office/powerpoint/2010/main" val="19771106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48</a:t>
            </a:fld>
            <a:endParaRPr lang="en-US" dirty="0"/>
          </a:p>
        </p:txBody>
      </p:sp>
    </p:spTree>
    <p:extLst>
      <p:ext uri="{BB962C8B-B14F-4D97-AF65-F5344CB8AC3E}">
        <p14:creationId xmlns:p14="http://schemas.microsoft.com/office/powerpoint/2010/main" val="3933048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49</a:t>
            </a:fld>
            <a:endParaRPr lang="en-US" dirty="0"/>
          </a:p>
        </p:txBody>
      </p:sp>
    </p:spTree>
    <p:extLst>
      <p:ext uri="{BB962C8B-B14F-4D97-AF65-F5344CB8AC3E}">
        <p14:creationId xmlns:p14="http://schemas.microsoft.com/office/powerpoint/2010/main" val="20536074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50</a:t>
            </a:fld>
            <a:endParaRPr lang="en-US" dirty="0"/>
          </a:p>
        </p:txBody>
      </p:sp>
    </p:spTree>
    <p:extLst>
      <p:ext uri="{BB962C8B-B14F-4D97-AF65-F5344CB8AC3E}">
        <p14:creationId xmlns:p14="http://schemas.microsoft.com/office/powerpoint/2010/main" val="7955095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51</a:t>
            </a:fld>
            <a:endParaRPr lang="en-US" dirty="0"/>
          </a:p>
        </p:txBody>
      </p:sp>
    </p:spTree>
    <p:extLst>
      <p:ext uri="{BB962C8B-B14F-4D97-AF65-F5344CB8AC3E}">
        <p14:creationId xmlns:p14="http://schemas.microsoft.com/office/powerpoint/2010/main" val="22557710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52</a:t>
            </a:fld>
            <a:endParaRPr lang="en-US" dirty="0"/>
          </a:p>
        </p:txBody>
      </p:sp>
    </p:spTree>
    <p:extLst>
      <p:ext uri="{BB962C8B-B14F-4D97-AF65-F5344CB8AC3E}">
        <p14:creationId xmlns:p14="http://schemas.microsoft.com/office/powerpoint/2010/main" val="32729901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53</a:t>
            </a:fld>
            <a:endParaRPr lang="en-US" dirty="0"/>
          </a:p>
        </p:txBody>
      </p:sp>
    </p:spTree>
    <p:extLst>
      <p:ext uri="{BB962C8B-B14F-4D97-AF65-F5344CB8AC3E}">
        <p14:creationId xmlns:p14="http://schemas.microsoft.com/office/powerpoint/2010/main" val="6479844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54</a:t>
            </a:fld>
            <a:endParaRPr lang="en-US" dirty="0"/>
          </a:p>
        </p:txBody>
      </p:sp>
    </p:spTree>
    <p:extLst>
      <p:ext uri="{BB962C8B-B14F-4D97-AF65-F5344CB8AC3E}">
        <p14:creationId xmlns:p14="http://schemas.microsoft.com/office/powerpoint/2010/main" val="14537208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55</a:t>
            </a:fld>
            <a:endParaRPr lang="en-US" dirty="0"/>
          </a:p>
        </p:txBody>
      </p:sp>
    </p:spTree>
    <p:extLst>
      <p:ext uri="{BB962C8B-B14F-4D97-AF65-F5344CB8AC3E}">
        <p14:creationId xmlns:p14="http://schemas.microsoft.com/office/powerpoint/2010/main" val="4830736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56</a:t>
            </a:fld>
            <a:endParaRPr lang="en-US" dirty="0"/>
          </a:p>
        </p:txBody>
      </p:sp>
    </p:spTree>
    <p:extLst>
      <p:ext uri="{BB962C8B-B14F-4D97-AF65-F5344CB8AC3E}">
        <p14:creationId xmlns:p14="http://schemas.microsoft.com/office/powerpoint/2010/main" val="36513087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57</a:t>
            </a:fld>
            <a:endParaRPr lang="en-US" dirty="0"/>
          </a:p>
        </p:txBody>
      </p:sp>
    </p:spTree>
    <p:extLst>
      <p:ext uri="{BB962C8B-B14F-4D97-AF65-F5344CB8AC3E}">
        <p14:creationId xmlns:p14="http://schemas.microsoft.com/office/powerpoint/2010/main" val="29384053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58</a:t>
            </a:fld>
            <a:endParaRPr lang="en-US" dirty="0"/>
          </a:p>
        </p:txBody>
      </p:sp>
    </p:spTree>
    <p:extLst>
      <p:ext uri="{BB962C8B-B14F-4D97-AF65-F5344CB8AC3E}">
        <p14:creationId xmlns:p14="http://schemas.microsoft.com/office/powerpoint/2010/main" val="4721072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59</a:t>
            </a:fld>
            <a:endParaRPr lang="en-US" dirty="0"/>
          </a:p>
        </p:txBody>
      </p:sp>
    </p:spTree>
    <p:extLst>
      <p:ext uri="{BB962C8B-B14F-4D97-AF65-F5344CB8AC3E}">
        <p14:creationId xmlns:p14="http://schemas.microsoft.com/office/powerpoint/2010/main" val="28416369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60</a:t>
            </a:fld>
            <a:endParaRPr lang="en-US" dirty="0"/>
          </a:p>
        </p:txBody>
      </p:sp>
    </p:spTree>
    <p:extLst>
      <p:ext uri="{BB962C8B-B14F-4D97-AF65-F5344CB8AC3E}">
        <p14:creationId xmlns:p14="http://schemas.microsoft.com/office/powerpoint/2010/main" val="16923546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61</a:t>
            </a:fld>
            <a:endParaRPr lang="en-US" dirty="0"/>
          </a:p>
        </p:txBody>
      </p:sp>
    </p:spTree>
    <p:extLst>
      <p:ext uri="{BB962C8B-B14F-4D97-AF65-F5344CB8AC3E}">
        <p14:creationId xmlns:p14="http://schemas.microsoft.com/office/powerpoint/2010/main" val="302506050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62</a:t>
            </a:fld>
            <a:endParaRPr lang="en-US" dirty="0"/>
          </a:p>
        </p:txBody>
      </p:sp>
    </p:spTree>
    <p:extLst>
      <p:ext uri="{BB962C8B-B14F-4D97-AF65-F5344CB8AC3E}">
        <p14:creationId xmlns:p14="http://schemas.microsoft.com/office/powerpoint/2010/main" val="9453482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63</a:t>
            </a:fld>
            <a:endParaRPr lang="en-US" dirty="0"/>
          </a:p>
        </p:txBody>
      </p:sp>
    </p:spTree>
    <p:extLst>
      <p:ext uri="{BB962C8B-B14F-4D97-AF65-F5344CB8AC3E}">
        <p14:creationId xmlns:p14="http://schemas.microsoft.com/office/powerpoint/2010/main" val="360367440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64</a:t>
            </a:fld>
            <a:endParaRPr lang="en-US" dirty="0"/>
          </a:p>
        </p:txBody>
      </p:sp>
    </p:spTree>
    <p:extLst>
      <p:ext uri="{BB962C8B-B14F-4D97-AF65-F5344CB8AC3E}">
        <p14:creationId xmlns:p14="http://schemas.microsoft.com/office/powerpoint/2010/main" val="139591773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65</a:t>
            </a:fld>
            <a:endParaRPr lang="en-US" dirty="0"/>
          </a:p>
        </p:txBody>
      </p:sp>
    </p:spTree>
    <p:extLst>
      <p:ext uri="{BB962C8B-B14F-4D97-AF65-F5344CB8AC3E}">
        <p14:creationId xmlns:p14="http://schemas.microsoft.com/office/powerpoint/2010/main" val="42361847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67</a:t>
            </a:fld>
            <a:endParaRPr lang="en-US" dirty="0"/>
          </a:p>
        </p:txBody>
      </p:sp>
    </p:spTree>
    <p:extLst>
      <p:ext uri="{BB962C8B-B14F-4D97-AF65-F5344CB8AC3E}">
        <p14:creationId xmlns:p14="http://schemas.microsoft.com/office/powerpoint/2010/main" val="187558586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68</a:t>
            </a:fld>
            <a:endParaRPr lang="en-US" dirty="0"/>
          </a:p>
        </p:txBody>
      </p:sp>
    </p:spTree>
    <p:extLst>
      <p:ext uri="{BB962C8B-B14F-4D97-AF65-F5344CB8AC3E}">
        <p14:creationId xmlns:p14="http://schemas.microsoft.com/office/powerpoint/2010/main" val="39020601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69</a:t>
            </a:fld>
            <a:endParaRPr lang="en-US" dirty="0"/>
          </a:p>
        </p:txBody>
      </p:sp>
    </p:spTree>
    <p:extLst>
      <p:ext uri="{BB962C8B-B14F-4D97-AF65-F5344CB8AC3E}">
        <p14:creationId xmlns:p14="http://schemas.microsoft.com/office/powerpoint/2010/main" val="13276756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70</a:t>
            </a:fld>
            <a:endParaRPr lang="en-US" dirty="0"/>
          </a:p>
        </p:txBody>
      </p:sp>
    </p:spTree>
    <p:extLst>
      <p:ext uri="{BB962C8B-B14F-4D97-AF65-F5344CB8AC3E}">
        <p14:creationId xmlns:p14="http://schemas.microsoft.com/office/powerpoint/2010/main" val="23707800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71</a:t>
            </a:fld>
            <a:endParaRPr lang="en-US" dirty="0"/>
          </a:p>
        </p:txBody>
      </p:sp>
    </p:spTree>
    <p:extLst>
      <p:ext uri="{BB962C8B-B14F-4D97-AF65-F5344CB8AC3E}">
        <p14:creationId xmlns:p14="http://schemas.microsoft.com/office/powerpoint/2010/main" val="1592717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72</a:t>
            </a:fld>
            <a:endParaRPr lang="en-US" dirty="0"/>
          </a:p>
        </p:txBody>
      </p:sp>
    </p:spTree>
    <p:extLst>
      <p:ext uri="{BB962C8B-B14F-4D97-AF65-F5344CB8AC3E}">
        <p14:creationId xmlns:p14="http://schemas.microsoft.com/office/powerpoint/2010/main" val="25595848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73</a:t>
            </a:fld>
            <a:endParaRPr lang="en-US" dirty="0"/>
          </a:p>
        </p:txBody>
      </p:sp>
    </p:spTree>
    <p:extLst>
      <p:ext uri="{BB962C8B-B14F-4D97-AF65-F5344CB8AC3E}">
        <p14:creationId xmlns:p14="http://schemas.microsoft.com/office/powerpoint/2010/main" val="374194588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74</a:t>
            </a:fld>
            <a:endParaRPr lang="en-US" dirty="0"/>
          </a:p>
        </p:txBody>
      </p:sp>
    </p:spTree>
    <p:extLst>
      <p:ext uri="{BB962C8B-B14F-4D97-AF65-F5344CB8AC3E}">
        <p14:creationId xmlns:p14="http://schemas.microsoft.com/office/powerpoint/2010/main" val="37394856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75</a:t>
            </a:fld>
            <a:endParaRPr lang="en-US" dirty="0"/>
          </a:p>
        </p:txBody>
      </p:sp>
    </p:spTree>
    <p:extLst>
      <p:ext uri="{BB962C8B-B14F-4D97-AF65-F5344CB8AC3E}">
        <p14:creationId xmlns:p14="http://schemas.microsoft.com/office/powerpoint/2010/main" val="11259023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76</a:t>
            </a:fld>
            <a:endParaRPr lang="en-US" dirty="0"/>
          </a:p>
        </p:txBody>
      </p:sp>
    </p:spTree>
    <p:extLst>
      <p:ext uri="{BB962C8B-B14F-4D97-AF65-F5344CB8AC3E}">
        <p14:creationId xmlns:p14="http://schemas.microsoft.com/office/powerpoint/2010/main" val="21745092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77</a:t>
            </a:fld>
            <a:endParaRPr lang="en-US" dirty="0"/>
          </a:p>
        </p:txBody>
      </p:sp>
    </p:spTree>
    <p:extLst>
      <p:ext uri="{BB962C8B-B14F-4D97-AF65-F5344CB8AC3E}">
        <p14:creationId xmlns:p14="http://schemas.microsoft.com/office/powerpoint/2010/main" val="134845661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78</a:t>
            </a:fld>
            <a:endParaRPr lang="en-US" dirty="0"/>
          </a:p>
        </p:txBody>
      </p:sp>
    </p:spTree>
    <p:extLst>
      <p:ext uri="{BB962C8B-B14F-4D97-AF65-F5344CB8AC3E}">
        <p14:creationId xmlns:p14="http://schemas.microsoft.com/office/powerpoint/2010/main" val="14527654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79</a:t>
            </a:fld>
            <a:endParaRPr lang="en-US" dirty="0"/>
          </a:p>
        </p:txBody>
      </p:sp>
    </p:spTree>
    <p:extLst>
      <p:ext uri="{BB962C8B-B14F-4D97-AF65-F5344CB8AC3E}">
        <p14:creationId xmlns:p14="http://schemas.microsoft.com/office/powerpoint/2010/main" val="16508439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80</a:t>
            </a:fld>
            <a:endParaRPr lang="en-US" dirty="0"/>
          </a:p>
        </p:txBody>
      </p:sp>
    </p:spTree>
    <p:extLst>
      <p:ext uri="{BB962C8B-B14F-4D97-AF65-F5344CB8AC3E}">
        <p14:creationId xmlns:p14="http://schemas.microsoft.com/office/powerpoint/2010/main" val="51593704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81</a:t>
            </a:fld>
            <a:endParaRPr lang="en-US" dirty="0"/>
          </a:p>
        </p:txBody>
      </p:sp>
    </p:spTree>
    <p:extLst>
      <p:ext uri="{BB962C8B-B14F-4D97-AF65-F5344CB8AC3E}">
        <p14:creationId xmlns:p14="http://schemas.microsoft.com/office/powerpoint/2010/main" val="12011588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82</a:t>
            </a:fld>
            <a:endParaRPr lang="en-US" dirty="0"/>
          </a:p>
        </p:txBody>
      </p:sp>
    </p:spTree>
    <p:extLst>
      <p:ext uri="{BB962C8B-B14F-4D97-AF65-F5344CB8AC3E}">
        <p14:creationId xmlns:p14="http://schemas.microsoft.com/office/powerpoint/2010/main" val="22279268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83</a:t>
            </a:fld>
            <a:endParaRPr lang="en-US" dirty="0"/>
          </a:p>
        </p:txBody>
      </p:sp>
    </p:spTree>
    <p:extLst>
      <p:ext uri="{BB962C8B-B14F-4D97-AF65-F5344CB8AC3E}">
        <p14:creationId xmlns:p14="http://schemas.microsoft.com/office/powerpoint/2010/main" val="14663477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84</a:t>
            </a:fld>
            <a:endParaRPr lang="en-US" dirty="0"/>
          </a:p>
        </p:txBody>
      </p:sp>
    </p:spTree>
    <p:extLst>
      <p:ext uri="{BB962C8B-B14F-4D97-AF65-F5344CB8AC3E}">
        <p14:creationId xmlns:p14="http://schemas.microsoft.com/office/powerpoint/2010/main" val="33461125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85</a:t>
            </a:fld>
            <a:endParaRPr lang="en-US" dirty="0"/>
          </a:p>
        </p:txBody>
      </p:sp>
    </p:spTree>
    <p:extLst>
      <p:ext uri="{BB962C8B-B14F-4D97-AF65-F5344CB8AC3E}">
        <p14:creationId xmlns:p14="http://schemas.microsoft.com/office/powerpoint/2010/main" val="77221427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86</a:t>
            </a:fld>
            <a:endParaRPr lang="en-US" dirty="0"/>
          </a:p>
        </p:txBody>
      </p:sp>
    </p:spTree>
    <p:extLst>
      <p:ext uri="{BB962C8B-B14F-4D97-AF65-F5344CB8AC3E}">
        <p14:creationId xmlns:p14="http://schemas.microsoft.com/office/powerpoint/2010/main" val="6243127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87</a:t>
            </a:fld>
            <a:endParaRPr lang="en-US" dirty="0"/>
          </a:p>
        </p:txBody>
      </p:sp>
    </p:spTree>
    <p:extLst>
      <p:ext uri="{BB962C8B-B14F-4D97-AF65-F5344CB8AC3E}">
        <p14:creationId xmlns:p14="http://schemas.microsoft.com/office/powerpoint/2010/main" val="78707017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88</a:t>
            </a:fld>
            <a:endParaRPr lang="en-US" dirty="0"/>
          </a:p>
        </p:txBody>
      </p:sp>
    </p:spTree>
    <p:extLst>
      <p:ext uri="{BB962C8B-B14F-4D97-AF65-F5344CB8AC3E}">
        <p14:creationId xmlns:p14="http://schemas.microsoft.com/office/powerpoint/2010/main" val="179725990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89</a:t>
            </a:fld>
            <a:endParaRPr lang="en-US" dirty="0"/>
          </a:p>
        </p:txBody>
      </p:sp>
    </p:spTree>
    <p:extLst>
      <p:ext uri="{BB962C8B-B14F-4D97-AF65-F5344CB8AC3E}">
        <p14:creationId xmlns:p14="http://schemas.microsoft.com/office/powerpoint/2010/main" val="101344884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90</a:t>
            </a:fld>
            <a:endParaRPr lang="en-US" dirty="0"/>
          </a:p>
        </p:txBody>
      </p:sp>
    </p:spTree>
    <p:extLst>
      <p:ext uri="{BB962C8B-B14F-4D97-AF65-F5344CB8AC3E}">
        <p14:creationId xmlns:p14="http://schemas.microsoft.com/office/powerpoint/2010/main" val="25662749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91</a:t>
            </a:fld>
            <a:endParaRPr lang="en-US" dirty="0"/>
          </a:p>
        </p:txBody>
      </p:sp>
    </p:spTree>
    <p:extLst>
      <p:ext uri="{BB962C8B-B14F-4D97-AF65-F5344CB8AC3E}">
        <p14:creationId xmlns:p14="http://schemas.microsoft.com/office/powerpoint/2010/main" val="384485066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92</a:t>
            </a:fld>
            <a:endParaRPr lang="en-US" dirty="0"/>
          </a:p>
        </p:txBody>
      </p:sp>
    </p:spTree>
    <p:extLst>
      <p:ext uri="{BB962C8B-B14F-4D97-AF65-F5344CB8AC3E}">
        <p14:creationId xmlns:p14="http://schemas.microsoft.com/office/powerpoint/2010/main" val="326698018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93</a:t>
            </a:fld>
            <a:endParaRPr lang="en-US" dirty="0"/>
          </a:p>
        </p:txBody>
      </p:sp>
    </p:spTree>
    <p:extLst>
      <p:ext uri="{BB962C8B-B14F-4D97-AF65-F5344CB8AC3E}">
        <p14:creationId xmlns:p14="http://schemas.microsoft.com/office/powerpoint/2010/main" val="197555469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94</a:t>
            </a:fld>
            <a:endParaRPr lang="en-US" dirty="0"/>
          </a:p>
        </p:txBody>
      </p:sp>
    </p:spTree>
    <p:extLst>
      <p:ext uri="{BB962C8B-B14F-4D97-AF65-F5344CB8AC3E}">
        <p14:creationId xmlns:p14="http://schemas.microsoft.com/office/powerpoint/2010/main" val="187959009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95</a:t>
            </a:fld>
            <a:endParaRPr lang="en-US" dirty="0"/>
          </a:p>
        </p:txBody>
      </p:sp>
    </p:spTree>
    <p:extLst>
      <p:ext uri="{BB962C8B-B14F-4D97-AF65-F5344CB8AC3E}">
        <p14:creationId xmlns:p14="http://schemas.microsoft.com/office/powerpoint/2010/main" val="335363075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96</a:t>
            </a:fld>
            <a:endParaRPr lang="en-US" dirty="0"/>
          </a:p>
        </p:txBody>
      </p:sp>
    </p:spTree>
    <p:extLst>
      <p:ext uri="{BB962C8B-B14F-4D97-AF65-F5344CB8AC3E}">
        <p14:creationId xmlns:p14="http://schemas.microsoft.com/office/powerpoint/2010/main" val="262892233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97</a:t>
            </a:fld>
            <a:endParaRPr lang="en-US" dirty="0"/>
          </a:p>
        </p:txBody>
      </p:sp>
    </p:spTree>
    <p:extLst>
      <p:ext uri="{BB962C8B-B14F-4D97-AF65-F5344CB8AC3E}">
        <p14:creationId xmlns:p14="http://schemas.microsoft.com/office/powerpoint/2010/main" val="258759987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98</a:t>
            </a:fld>
            <a:endParaRPr lang="en-US" dirty="0"/>
          </a:p>
        </p:txBody>
      </p:sp>
    </p:spTree>
    <p:extLst>
      <p:ext uri="{BB962C8B-B14F-4D97-AF65-F5344CB8AC3E}">
        <p14:creationId xmlns:p14="http://schemas.microsoft.com/office/powerpoint/2010/main" val="154424282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99</a:t>
            </a:fld>
            <a:endParaRPr lang="en-US" dirty="0"/>
          </a:p>
        </p:txBody>
      </p:sp>
    </p:spTree>
    <p:extLst>
      <p:ext uri="{BB962C8B-B14F-4D97-AF65-F5344CB8AC3E}">
        <p14:creationId xmlns:p14="http://schemas.microsoft.com/office/powerpoint/2010/main" val="83720360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100</a:t>
            </a:fld>
            <a:endParaRPr lang="en-US" dirty="0"/>
          </a:p>
        </p:txBody>
      </p:sp>
    </p:spTree>
    <p:extLst>
      <p:ext uri="{BB962C8B-B14F-4D97-AF65-F5344CB8AC3E}">
        <p14:creationId xmlns:p14="http://schemas.microsoft.com/office/powerpoint/2010/main" val="40730973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101</a:t>
            </a:fld>
            <a:endParaRPr lang="en-US" dirty="0"/>
          </a:p>
        </p:txBody>
      </p:sp>
    </p:spTree>
    <p:extLst>
      <p:ext uri="{BB962C8B-B14F-4D97-AF65-F5344CB8AC3E}">
        <p14:creationId xmlns:p14="http://schemas.microsoft.com/office/powerpoint/2010/main" val="168352011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102</a:t>
            </a:fld>
            <a:endParaRPr lang="en-US" dirty="0"/>
          </a:p>
        </p:txBody>
      </p:sp>
    </p:spTree>
    <p:extLst>
      <p:ext uri="{BB962C8B-B14F-4D97-AF65-F5344CB8AC3E}">
        <p14:creationId xmlns:p14="http://schemas.microsoft.com/office/powerpoint/2010/main" val="354205926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103</a:t>
            </a:fld>
            <a:endParaRPr lang="en-US" dirty="0"/>
          </a:p>
        </p:txBody>
      </p:sp>
    </p:spTree>
    <p:extLst>
      <p:ext uri="{BB962C8B-B14F-4D97-AF65-F5344CB8AC3E}">
        <p14:creationId xmlns:p14="http://schemas.microsoft.com/office/powerpoint/2010/main" val="75856271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104</a:t>
            </a:fld>
            <a:endParaRPr lang="en-US" dirty="0"/>
          </a:p>
        </p:txBody>
      </p:sp>
    </p:spTree>
    <p:extLst>
      <p:ext uri="{BB962C8B-B14F-4D97-AF65-F5344CB8AC3E}">
        <p14:creationId xmlns:p14="http://schemas.microsoft.com/office/powerpoint/2010/main" val="401599459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105</a:t>
            </a:fld>
            <a:endParaRPr lang="en-US" dirty="0"/>
          </a:p>
        </p:txBody>
      </p:sp>
    </p:spTree>
    <p:extLst>
      <p:ext uri="{BB962C8B-B14F-4D97-AF65-F5344CB8AC3E}">
        <p14:creationId xmlns:p14="http://schemas.microsoft.com/office/powerpoint/2010/main" val="345279248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106</a:t>
            </a:fld>
            <a:endParaRPr lang="en-US" dirty="0"/>
          </a:p>
        </p:txBody>
      </p:sp>
    </p:spTree>
    <p:extLst>
      <p:ext uri="{BB962C8B-B14F-4D97-AF65-F5344CB8AC3E}">
        <p14:creationId xmlns:p14="http://schemas.microsoft.com/office/powerpoint/2010/main" val="420833463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107</a:t>
            </a:fld>
            <a:endParaRPr lang="en-US" dirty="0"/>
          </a:p>
        </p:txBody>
      </p:sp>
    </p:spTree>
    <p:extLst>
      <p:ext uri="{BB962C8B-B14F-4D97-AF65-F5344CB8AC3E}">
        <p14:creationId xmlns:p14="http://schemas.microsoft.com/office/powerpoint/2010/main" val="397113650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108</a:t>
            </a:fld>
            <a:endParaRPr lang="en-US" dirty="0"/>
          </a:p>
        </p:txBody>
      </p:sp>
    </p:spTree>
    <p:extLst>
      <p:ext uri="{BB962C8B-B14F-4D97-AF65-F5344CB8AC3E}">
        <p14:creationId xmlns:p14="http://schemas.microsoft.com/office/powerpoint/2010/main" val="101727252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109</a:t>
            </a:fld>
            <a:endParaRPr lang="en-US" dirty="0"/>
          </a:p>
        </p:txBody>
      </p:sp>
    </p:spTree>
    <p:extLst>
      <p:ext uri="{BB962C8B-B14F-4D97-AF65-F5344CB8AC3E}">
        <p14:creationId xmlns:p14="http://schemas.microsoft.com/office/powerpoint/2010/main" val="226172085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110</a:t>
            </a:fld>
            <a:endParaRPr lang="en-US" dirty="0"/>
          </a:p>
        </p:txBody>
      </p:sp>
    </p:spTree>
    <p:extLst>
      <p:ext uri="{BB962C8B-B14F-4D97-AF65-F5344CB8AC3E}">
        <p14:creationId xmlns:p14="http://schemas.microsoft.com/office/powerpoint/2010/main" val="416132664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111</a:t>
            </a:fld>
            <a:endParaRPr lang="en-US" dirty="0"/>
          </a:p>
        </p:txBody>
      </p:sp>
    </p:spTree>
    <p:extLst>
      <p:ext uri="{BB962C8B-B14F-4D97-AF65-F5344CB8AC3E}">
        <p14:creationId xmlns:p14="http://schemas.microsoft.com/office/powerpoint/2010/main" val="32921838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113</a:t>
            </a:fld>
            <a:endParaRPr lang="en-US" dirty="0"/>
          </a:p>
        </p:txBody>
      </p:sp>
    </p:spTree>
    <p:extLst>
      <p:ext uri="{BB962C8B-B14F-4D97-AF65-F5344CB8AC3E}">
        <p14:creationId xmlns:p14="http://schemas.microsoft.com/office/powerpoint/2010/main" val="374171551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114</a:t>
            </a:fld>
            <a:endParaRPr lang="en-US" dirty="0"/>
          </a:p>
        </p:txBody>
      </p:sp>
    </p:spTree>
    <p:extLst>
      <p:ext uri="{BB962C8B-B14F-4D97-AF65-F5344CB8AC3E}">
        <p14:creationId xmlns:p14="http://schemas.microsoft.com/office/powerpoint/2010/main" val="140157673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115</a:t>
            </a:fld>
            <a:endParaRPr lang="en-US" dirty="0"/>
          </a:p>
        </p:txBody>
      </p:sp>
    </p:spTree>
    <p:extLst>
      <p:ext uri="{BB962C8B-B14F-4D97-AF65-F5344CB8AC3E}">
        <p14:creationId xmlns:p14="http://schemas.microsoft.com/office/powerpoint/2010/main" val="132675277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116</a:t>
            </a:fld>
            <a:endParaRPr lang="en-US" dirty="0"/>
          </a:p>
        </p:txBody>
      </p:sp>
    </p:spTree>
    <p:extLst>
      <p:ext uri="{BB962C8B-B14F-4D97-AF65-F5344CB8AC3E}">
        <p14:creationId xmlns:p14="http://schemas.microsoft.com/office/powerpoint/2010/main" val="385553245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117</a:t>
            </a:fld>
            <a:endParaRPr lang="en-US" dirty="0"/>
          </a:p>
        </p:txBody>
      </p:sp>
    </p:spTree>
    <p:extLst>
      <p:ext uri="{BB962C8B-B14F-4D97-AF65-F5344CB8AC3E}">
        <p14:creationId xmlns:p14="http://schemas.microsoft.com/office/powerpoint/2010/main" val="46028174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118</a:t>
            </a:fld>
            <a:endParaRPr lang="en-US" dirty="0"/>
          </a:p>
        </p:txBody>
      </p:sp>
    </p:spTree>
    <p:extLst>
      <p:ext uri="{BB962C8B-B14F-4D97-AF65-F5344CB8AC3E}">
        <p14:creationId xmlns:p14="http://schemas.microsoft.com/office/powerpoint/2010/main" val="26650204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119</a:t>
            </a:fld>
            <a:endParaRPr lang="en-US" dirty="0"/>
          </a:p>
        </p:txBody>
      </p:sp>
    </p:spTree>
    <p:extLst>
      <p:ext uri="{BB962C8B-B14F-4D97-AF65-F5344CB8AC3E}">
        <p14:creationId xmlns:p14="http://schemas.microsoft.com/office/powerpoint/2010/main" val="386460609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120</a:t>
            </a:fld>
            <a:endParaRPr lang="en-US" dirty="0"/>
          </a:p>
        </p:txBody>
      </p:sp>
    </p:spTree>
    <p:extLst>
      <p:ext uri="{BB962C8B-B14F-4D97-AF65-F5344CB8AC3E}">
        <p14:creationId xmlns:p14="http://schemas.microsoft.com/office/powerpoint/2010/main" val="71809691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122</a:t>
            </a:fld>
            <a:endParaRPr lang="en-US" dirty="0"/>
          </a:p>
        </p:txBody>
      </p:sp>
    </p:spTree>
    <p:extLst>
      <p:ext uri="{BB962C8B-B14F-4D97-AF65-F5344CB8AC3E}">
        <p14:creationId xmlns:p14="http://schemas.microsoft.com/office/powerpoint/2010/main" val="403000191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124</a:t>
            </a:fld>
            <a:endParaRPr lang="en-US" dirty="0"/>
          </a:p>
        </p:txBody>
      </p:sp>
    </p:spTree>
    <p:extLst>
      <p:ext uri="{BB962C8B-B14F-4D97-AF65-F5344CB8AC3E}">
        <p14:creationId xmlns:p14="http://schemas.microsoft.com/office/powerpoint/2010/main" val="253403149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125</a:t>
            </a:fld>
            <a:endParaRPr lang="en-US" dirty="0"/>
          </a:p>
        </p:txBody>
      </p:sp>
    </p:spTree>
    <p:extLst>
      <p:ext uri="{BB962C8B-B14F-4D97-AF65-F5344CB8AC3E}">
        <p14:creationId xmlns:p14="http://schemas.microsoft.com/office/powerpoint/2010/main" val="197005927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126</a:t>
            </a:fld>
            <a:endParaRPr lang="en-US" dirty="0"/>
          </a:p>
        </p:txBody>
      </p:sp>
    </p:spTree>
    <p:extLst>
      <p:ext uri="{BB962C8B-B14F-4D97-AF65-F5344CB8AC3E}">
        <p14:creationId xmlns:p14="http://schemas.microsoft.com/office/powerpoint/2010/main" val="43260534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127</a:t>
            </a:fld>
            <a:endParaRPr lang="en-US" dirty="0"/>
          </a:p>
        </p:txBody>
      </p:sp>
    </p:spTree>
    <p:extLst>
      <p:ext uri="{BB962C8B-B14F-4D97-AF65-F5344CB8AC3E}">
        <p14:creationId xmlns:p14="http://schemas.microsoft.com/office/powerpoint/2010/main" val="8109202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128</a:t>
            </a:fld>
            <a:endParaRPr lang="en-US" dirty="0"/>
          </a:p>
        </p:txBody>
      </p:sp>
    </p:spTree>
    <p:extLst>
      <p:ext uri="{BB962C8B-B14F-4D97-AF65-F5344CB8AC3E}">
        <p14:creationId xmlns:p14="http://schemas.microsoft.com/office/powerpoint/2010/main" val="139714308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AEF34-6669-4E68-A196-F1AAB086873A}" type="slidenum">
              <a:rPr lang="en-US" smtClean="0"/>
              <a:t>129</a:t>
            </a:fld>
            <a:endParaRPr lang="en-US" dirty="0"/>
          </a:p>
        </p:txBody>
      </p:sp>
    </p:spTree>
    <p:extLst>
      <p:ext uri="{BB962C8B-B14F-4D97-AF65-F5344CB8AC3E}">
        <p14:creationId xmlns:p14="http://schemas.microsoft.com/office/powerpoint/2010/main" val="4132297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C9B39-3AC4-4896-8E97-E1BD8D9F85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942B93-8C5A-4B4C-86A3-0977E56C40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DC268EC-7DF0-4256-9210-528D55CE2A18}"/>
              </a:ext>
            </a:extLst>
          </p:cNvPr>
          <p:cNvSpPr>
            <a:spLocks noGrp="1"/>
          </p:cNvSpPr>
          <p:nvPr>
            <p:ph type="dt" sz="half" idx="10"/>
          </p:nvPr>
        </p:nvSpPr>
        <p:spPr/>
        <p:txBody>
          <a:bodyPr/>
          <a:lstStyle/>
          <a:p>
            <a:fld id="{89E5428A-E1FA-4E6E-AA6B-FD683E2EC2EA}" type="datetimeFigureOut">
              <a:rPr lang="en-US" smtClean="0"/>
              <a:t>3/8/2018</a:t>
            </a:fld>
            <a:endParaRPr lang="en-US" dirty="0"/>
          </a:p>
        </p:txBody>
      </p:sp>
      <p:sp>
        <p:nvSpPr>
          <p:cNvPr id="5" name="Footer Placeholder 4">
            <a:extLst>
              <a:ext uri="{FF2B5EF4-FFF2-40B4-BE49-F238E27FC236}">
                <a16:creationId xmlns:a16="http://schemas.microsoft.com/office/drawing/2014/main" id="{03417A90-A55B-495D-AEBA-D871DB2B411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FA54516-A94E-4208-AD67-B1692667DCFA}"/>
              </a:ext>
            </a:extLst>
          </p:cNvPr>
          <p:cNvSpPr>
            <a:spLocks noGrp="1"/>
          </p:cNvSpPr>
          <p:nvPr>
            <p:ph type="sldNum" sz="quarter" idx="12"/>
          </p:nvPr>
        </p:nvSpPr>
        <p:spPr/>
        <p:txBody>
          <a:bodyPr/>
          <a:lstStyle/>
          <a:p>
            <a:fld id="{34E1AF20-630F-4A60-A9DE-D795F3B54068}" type="slidenum">
              <a:rPr lang="en-US" smtClean="0"/>
              <a:t>‹#›</a:t>
            </a:fld>
            <a:endParaRPr lang="en-US" dirty="0"/>
          </a:p>
        </p:txBody>
      </p:sp>
    </p:spTree>
    <p:extLst>
      <p:ext uri="{BB962C8B-B14F-4D97-AF65-F5344CB8AC3E}">
        <p14:creationId xmlns:p14="http://schemas.microsoft.com/office/powerpoint/2010/main" val="28926080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48EFF-8F15-401B-B86B-8E5EB56682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D7C6B0-EAC7-4039-8DDB-0F2826456F3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927290-AE97-4492-A82B-EA6D7A356B6C}"/>
              </a:ext>
            </a:extLst>
          </p:cNvPr>
          <p:cNvSpPr>
            <a:spLocks noGrp="1"/>
          </p:cNvSpPr>
          <p:nvPr>
            <p:ph type="dt" sz="half" idx="10"/>
          </p:nvPr>
        </p:nvSpPr>
        <p:spPr/>
        <p:txBody>
          <a:bodyPr/>
          <a:lstStyle/>
          <a:p>
            <a:fld id="{89E5428A-E1FA-4E6E-AA6B-FD683E2EC2EA}" type="datetimeFigureOut">
              <a:rPr lang="en-US" smtClean="0"/>
              <a:t>3/8/2018</a:t>
            </a:fld>
            <a:endParaRPr lang="en-US" dirty="0"/>
          </a:p>
        </p:txBody>
      </p:sp>
      <p:sp>
        <p:nvSpPr>
          <p:cNvPr id="5" name="Footer Placeholder 4">
            <a:extLst>
              <a:ext uri="{FF2B5EF4-FFF2-40B4-BE49-F238E27FC236}">
                <a16:creationId xmlns:a16="http://schemas.microsoft.com/office/drawing/2014/main" id="{CC1E1292-969E-4981-876C-28930C32C8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D81B279-01FC-42F5-92FF-510DB3DB4B7B}"/>
              </a:ext>
            </a:extLst>
          </p:cNvPr>
          <p:cNvSpPr>
            <a:spLocks noGrp="1"/>
          </p:cNvSpPr>
          <p:nvPr>
            <p:ph type="sldNum" sz="quarter" idx="12"/>
          </p:nvPr>
        </p:nvSpPr>
        <p:spPr/>
        <p:txBody>
          <a:bodyPr/>
          <a:lstStyle/>
          <a:p>
            <a:fld id="{34E1AF20-630F-4A60-A9DE-D795F3B54068}" type="slidenum">
              <a:rPr lang="en-US" smtClean="0"/>
              <a:t>‹#›</a:t>
            </a:fld>
            <a:endParaRPr lang="en-US" dirty="0"/>
          </a:p>
        </p:txBody>
      </p:sp>
    </p:spTree>
    <p:extLst>
      <p:ext uri="{BB962C8B-B14F-4D97-AF65-F5344CB8AC3E}">
        <p14:creationId xmlns:p14="http://schemas.microsoft.com/office/powerpoint/2010/main" val="33819673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08D81-5C68-4AD4-AE32-F0BB5C15F4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4A6BA46-4568-4B8F-929D-DE217C3DA0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02BCBF9-0B1D-4AA6-AD20-3E2845B0C68B}"/>
              </a:ext>
            </a:extLst>
          </p:cNvPr>
          <p:cNvSpPr>
            <a:spLocks noGrp="1"/>
          </p:cNvSpPr>
          <p:nvPr>
            <p:ph type="dt" sz="half" idx="10"/>
          </p:nvPr>
        </p:nvSpPr>
        <p:spPr/>
        <p:txBody>
          <a:bodyPr/>
          <a:lstStyle/>
          <a:p>
            <a:fld id="{89E5428A-E1FA-4E6E-AA6B-FD683E2EC2EA}" type="datetimeFigureOut">
              <a:rPr lang="en-US" smtClean="0"/>
              <a:t>3/8/2018</a:t>
            </a:fld>
            <a:endParaRPr lang="en-US" dirty="0"/>
          </a:p>
        </p:txBody>
      </p:sp>
      <p:sp>
        <p:nvSpPr>
          <p:cNvPr id="5" name="Footer Placeholder 4">
            <a:extLst>
              <a:ext uri="{FF2B5EF4-FFF2-40B4-BE49-F238E27FC236}">
                <a16:creationId xmlns:a16="http://schemas.microsoft.com/office/drawing/2014/main" id="{0CA823BC-04DB-43E5-B9B2-7AD4C887FD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CCF2D44-8C2F-48D4-BE89-BEE842CA8655}"/>
              </a:ext>
            </a:extLst>
          </p:cNvPr>
          <p:cNvSpPr>
            <a:spLocks noGrp="1"/>
          </p:cNvSpPr>
          <p:nvPr>
            <p:ph type="sldNum" sz="quarter" idx="12"/>
          </p:nvPr>
        </p:nvSpPr>
        <p:spPr/>
        <p:txBody>
          <a:bodyPr/>
          <a:lstStyle/>
          <a:p>
            <a:fld id="{34E1AF20-630F-4A60-A9DE-D795F3B54068}" type="slidenum">
              <a:rPr lang="en-US" smtClean="0"/>
              <a:t>‹#›</a:t>
            </a:fld>
            <a:endParaRPr lang="en-US" dirty="0"/>
          </a:p>
        </p:txBody>
      </p:sp>
    </p:spTree>
    <p:extLst>
      <p:ext uri="{BB962C8B-B14F-4D97-AF65-F5344CB8AC3E}">
        <p14:creationId xmlns:p14="http://schemas.microsoft.com/office/powerpoint/2010/main" val="5286666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562F2-FC66-4810-ADCE-9D1D8A7192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94628D-438E-40CC-AB05-C75A5E5514E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F187F1-6044-4CE2-8FA9-74F125B7A5E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DD915D-883E-4CC0-AA14-E66621B2930F}"/>
              </a:ext>
            </a:extLst>
          </p:cNvPr>
          <p:cNvSpPr>
            <a:spLocks noGrp="1"/>
          </p:cNvSpPr>
          <p:nvPr>
            <p:ph type="dt" sz="half" idx="10"/>
          </p:nvPr>
        </p:nvSpPr>
        <p:spPr/>
        <p:txBody>
          <a:bodyPr/>
          <a:lstStyle/>
          <a:p>
            <a:fld id="{89E5428A-E1FA-4E6E-AA6B-FD683E2EC2EA}" type="datetimeFigureOut">
              <a:rPr lang="en-US" smtClean="0"/>
              <a:t>3/8/2018</a:t>
            </a:fld>
            <a:endParaRPr lang="en-US" dirty="0"/>
          </a:p>
        </p:txBody>
      </p:sp>
      <p:sp>
        <p:nvSpPr>
          <p:cNvPr id="6" name="Footer Placeholder 5">
            <a:extLst>
              <a:ext uri="{FF2B5EF4-FFF2-40B4-BE49-F238E27FC236}">
                <a16:creationId xmlns:a16="http://schemas.microsoft.com/office/drawing/2014/main" id="{67B754A2-17F4-4E63-8CB6-E83AEECAC80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C5907A1-6303-44EA-8700-104C50F54DCF}"/>
              </a:ext>
            </a:extLst>
          </p:cNvPr>
          <p:cNvSpPr>
            <a:spLocks noGrp="1"/>
          </p:cNvSpPr>
          <p:nvPr>
            <p:ph type="sldNum" sz="quarter" idx="12"/>
          </p:nvPr>
        </p:nvSpPr>
        <p:spPr/>
        <p:txBody>
          <a:bodyPr/>
          <a:lstStyle/>
          <a:p>
            <a:fld id="{34E1AF20-630F-4A60-A9DE-D795F3B54068}" type="slidenum">
              <a:rPr lang="en-US" smtClean="0"/>
              <a:t>‹#›</a:t>
            </a:fld>
            <a:endParaRPr lang="en-US" dirty="0"/>
          </a:p>
        </p:txBody>
      </p:sp>
    </p:spTree>
    <p:extLst>
      <p:ext uri="{BB962C8B-B14F-4D97-AF65-F5344CB8AC3E}">
        <p14:creationId xmlns:p14="http://schemas.microsoft.com/office/powerpoint/2010/main" val="35926118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BB830-100A-4978-9338-D95A12C708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14E09F-E3E8-4373-8D8E-9D03AC0099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7FDDD99-5A69-4953-B580-EF58086B795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8E93B3-5D4C-4C27-94FD-E7340943BF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F57413E-BBD0-4F9F-8BCD-2788A8DCE4D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A2387E-0E10-4D28-A657-1ACA4157C3BC}"/>
              </a:ext>
            </a:extLst>
          </p:cNvPr>
          <p:cNvSpPr>
            <a:spLocks noGrp="1"/>
          </p:cNvSpPr>
          <p:nvPr>
            <p:ph type="dt" sz="half" idx="10"/>
          </p:nvPr>
        </p:nvSpPr>
        <p:spPr/>
        <p:txBody>
          <a:bodyPr/>
          <a:lstStyle/>
          <a:p>
            <a:fld id="{89E5428A-E1FA-4E6E-AA6B-FD683E2EC2EA}" type="datetimeFigureOut">
              <a:rPr lang="en-US" smtClean="0"/>
              <a:t>3/8/2018</a:t>
            </a:fld>
            <a:endParaRPr lang="en-US" dirty="0"/>
          </a:p>
        </p:txBody>
      </p:sp>
      <p:sp>
        <p:nvSpPr>
          <p:cNvPr id="8" name="Footer Placeholder 7">
            <a:extLst>
              <a:ext uri="{FF2B5EF4-FFF2-40B4-BE49-F238E27FC236}">
                <a16:creationId xmlns:a16="http://schemas.microsoft.com/office/drawing/2014/main" id="{ED8259C8-9541-45C2-A20E-EDC66BA4030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6529B39-BF6C-43FF-9734-9E3D7CEBC285}"/>
              </a:ext>
            </a:extLst>
          </p:cNvPr>
          <p:cNvSpPr>
            <a:spLocks noGrp="1"/>
          </p:cNvSpPr>
          <p:nvPr>
            <p:ph type="sldNum" sz="quarter" idx="12"/>
          </p:nvPr>
        </p:nvSpPr>
        <p:spPr/>
        <p:txBody>
          <a:bodyPr/>
          <a:lstStyle/>
          <a:p>
            <a:fld id="{34E1AF20-630F-4A60-A9DE-D795F3B54068}" type="slidenum">
              <a:rPr lang="en-US" smtClean="0"/>
              <a:t>‹#›</a:t>
            </a:fld>
            <a:endParaRPr lang="en-US" dirty="0"/>
          </a:p>
        </p:txBody>
      </p:sp>
    </p:spTree>
    <p:extLst>
      <p:ext uri="{BB962C8B-B14F-4D97-AF65-F5344CB8AC3E}">
        <p14:creationId xmlns:p14="http://schemas.microsoft.com/office/powerpoint/2010/main" val="41567686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5A7D0-F372-4AAC-A52C-48B76EDF1B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98AD42-3D7A-4B74-9D43-1BF3CD3ADB8A}"/>
              </a:ext>
            </a:extLst>
          </p:cNvPr>
          <p:cNvSpPr>
            <a:spLocks noGrp="1"/>
          </p:cNvSpPr>
          <p:nvPr>
            <p:ph type="dt" sz="half" idx="10"/>
          </p:nvPr>
        </p:nvSpPr>
        <p:spPr/>
        <p:txBody>
          <a:bodyPr/>
          <a:lstStyle/>
          <a:p>
            <a:fld id="{89E5428A-E1FA-4E6E-AA6B-FD683E2EC2EA}" type="datetimeFigureOut">
              <a:rPr lang="en-US" smtClean="0"/>
              <a:t>3/8/2018</a:t>
            </a:fld>
            <a:endParaRPr lang="en-US" dirty="0"/>
          </a:p>
        </p:txBody>
      </p:sp>
      <p:sp>
        <p:nvSpPr>
          <p:cNvPr id="4" name="Footer Placeholder 3">
            <a:extLst>
              <a:ext uri="{FF2B5EF4-FFF2-40B4-BE49-F238E27FC236}">
                <a16:creationId xmlns:a16="http://schemas.microsoft.com/office/drawing/2014/main" id="{124DD663-DE0E-41F5-A4FF-6F6387F5906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CECF3AB-B578-483C-BD74-7E8E476A4C7C}"/>
              </a:ext>
            </a:extLst>
          </p:cNvPr>
          <p:cNvSpPr>
            <a:spLocks noGrp="1"/>
          </p:cNvSpPr>
          <p:nvPr>
            <p:ph type="sldNum" sz="quarter" idx="12"/>
          </p:nvPr>
        </p:nvSpPr>
        <p:spPr/>
        <p:txBody>
          <a:bodyPr/>
          <a:lstStyle/>
          <a:p>
            <a:fld id="{34E1AF20-630F-4A60-A9DE-D795F3B54068}" type="slidenum">
              <a:rPr lang="en-US" smtClean="0"/>
              <a:t>‹#›</a:t>
            </a:fld>
            <a:endParaRPr lang="en-US" dirty="0"/>
          </a:p>
        </p:txBody>
      </p:sp>
    </p:spTree>
    <p:extLst>
      <p:ext uri="{BB962C8B-B14F-4D97-AF65-F5344CB8AC3E}">
        <p14:creationId xmlns:p14="http://schemas.microsoft.com/office/powerpoint/2010/main" val="3827664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5A23E4-503F-4E38-892C-E6DCE0E91F6B}"/>
              </a:ext>
            </a:extLst>
          </p:cNvPr>
          <p:cNvSpPr>
            <a:spLocks noGrp="1"/>
          </p:cNvSpPr>
          <p:nvPr>
            <p:ph type="dt" sz="half" idx="10"/>
          </p:nvPr>
        </p:nvSpPr>
        <p:spPr/>
        <p:txBody>
          <a:bodyPr/>
          <a:lstStyle/>
          <a:p>
            <a:fld id="{89E5428A-E1FA-4E6E-AA6B-FD683E2EC2EA}" type="datetimeFigureOut">
              <a:rPr lang="en-US" smtClean="0"/>
              <a:t>3/8/2018</a:t>
            </a:fld>
            <a:endParaRPr lang="en-US" dirty="0"/>
          </a:p>
        </p:txBody>
      </p:sp>
      <p:sp>
        <p:nvSpPr>
          <p:cNvPr id="3" name="Footer Placeholder 2">
            <a:extLst>
              <a:ext uri="{FF2B5EF4-FFF2-40B4-BE49-F238E27FC236}">
                <a16:creationId xmlns:a16="http://schemas.microsoft.com/office/drawing/2014/main" id="{79000590-94F8-496D-A025-D5BA471EB8A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0E66EE8-2EF1-44C9-BC79-1E2BC1476339}"/>
              </a:ext>
            </a:extLst>
          </p:cNvPr>
          <p:cNvSpPr>
            <a:spLocks noGrp="1"/>
          </p:cNvSpPr>
          <p:nvPr>
            <p:ph type="sldNum" sz="quarter" idx="12"/>
          </p:nvPr>
        </p:nvSpPr>
        <p:spPr/>
        <p:txBody>
          <a:bodyPr/>
          <a:lstStyle/>
          <a:p>
            <a:fld id="{34E1AF20-630F-4A60-A9DE-D795F3B54068}" type="slidenum">
              <a:rPr lang="en-US" smtClean="0"/>
              <a:t>‹#›</a:t>
            </a:fld>
            <a:endParaRPr lang="en-US" dirty="0"/>
          </a:p>
        </p:txBody>
      </p:sp>
    </p:spTree>
    <p:extLst>
      <p:ext uri="{BB962C8B-B14F-4D97-AF65-F5344CB8AC3E}">
        <p14:creationId xmlns:p14="http://schemas.microsoft.com/office/powerpoint/2010/main" val="3438431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FDE38-9D56-45EF-BB9D-DF3161C944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9F913F-5744-41C2-8611-D82F8D5576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B89AC7-EA80-4215-8B86-78E0B97697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4B56FF0-F771-40EA-8835-A9E54F39C91D}"/>
              </a:ext>
            </a:extLst>
          </p:cNvPr>
          <p:cNvSpPr>
            <a:spLocks noGrp="1"/>
          </p:cNvSpPr>
          <p:nvPr>
            <p:ph type="dt" sz="half" idx="10"/>
          </p:nvPr>
        </p:nvSpPr>
        <p:spPr/>
        <p:txBody>
          <a:bodyPr/>
          <a:lstStyle/>
          <a:p>
            <a:fld id="{89E5428A-E1FA-4E6E-AA6B-FD683E2EC2EA}" type="datetimeFigureOut">
              <a:rPr lang="en-US" smtClean="0"/>
              <a:t>3/8/2018</a:t>
            </a:fld>
            <a:endParaRPr lang="en-US" dirty="0"/>
          </a:p>
        </p:txBody>
      </p:sp>
      <p:sp>
        <p:nvSpPr>
          <p:cNvPr id="6" name="Footer Placeholder 5">
            <a:extLst>
              <a:ext uri="{FF2B5EF4-FFF2-40B4-BE49-F238E27FC236}">
                <a16:creationId xmlns:a16="http://schemas.microsoft.com/office/drawing/2014/main" id="{7F915397-924D-43D4-B685-2E8DA1058A1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C8DAAF3-D40F-407E-88DE-8A6F22468BC7}"/>
              </a:ext>
            </a:extLst>
          </p:cNvPr>
          <p:cNvSpPr>
            <a:spLocks noGrp="1"/>
          </p:cNvSpPr>
          <p:nvPr>
            <p:ph type="sldNum" sz="quarter" idx="12"/>
          </p:nvPr>
        </p:nvSpPr>
        <p:spPr/>
        <p:txBody>
          <a:bodyPr/>
          <a:lstStyle/>
          <a:p>
            <a:fld id="{34E1AF20-630F-4A60-A9DE-D795F3B54068}" type="slidenum">
              <a:rPr lang="en-US" smtClean="0"/>
              <a:t>‹#›</a:t>
            </a:fld>
            <a:endParaRPr lang="en-US" dirty="0"/>
          </a:p>
        </p:txBody>
      </p:sp>
    </p:spTree>
    <p:extLst>
      <p:ext uri="{BB962C8B-B14F-4D97-AF65-F5344CB8AC3E}">
        <p14:creationId xmlns:p14="http://schemas.microsoft.com/office/powerpoint/2010/main" val="33371317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01181-C143-410F-B859-1CA97404B5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CA2B54-A80B-4F41-9BE3-30B7DC91A9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22A4E63-4FA2-441E-BA7F-964B92C47E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8031C58-904E-4479-A860-B923113C3B15}"/>
              </a:ext>
            </a:extLst>
          </p:cNvPr>
          <p:cNvSpPr>
            <a:spLocks noGrp="1"/>
          </p:cNvSpPr>
          <p:nvPr>
            <p:ph type="dt" sz="half" idx="10"/>
          </p:nvPr>
        </p:nvSpPr>
        <p:spPr/>
        <p:txBody>
          <a:bodyPr/>
          <a:lstStyle/>
          <a:p>
            <a:fld id="{89E5428A-E1FA-4E6E-AA6B-FD683E2EC2EA}" type="datetimeFigureOut">
              <a:rPr lang="en-US" smtClean="0"/>
              <a:t>3/8/2018</a:t>
            </a:fld>
            <a:endParaRPr lang="en-US" dirty="0"/>
          </a:p>
        </p:txBody>
      </p:sp>
      <p:sp>
        <p:nvSpPr>
          <p:cNvPr id="6" name="Footer Placeholder 5">
            <a:extLst>
              <a:ext uri="{FF2B5EF4-FFF2-40B4-BE49-F238E27FC236}">
                <a16:creationId xmlns:a16="http://schemas.microsoft.com/office/drawing/2014/main" id="{DC7E7E88-FA09-4D0E-B60A-52F4A1FF769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7002073-D1D7-4FB6-818C-F32A2753FA39}"/>
              </a:ext>
            </a:extLst>
          </p:cNvPr>
          <p:cNvSpPr>
            <a:spLocks noGrp="1"/>
          </p:cNvSpPr>
          <p:nvPr>
            <p:ph type="sldNum" sz="quarter" idx="12"/>
          </p:nvPr>
        </p:nvSpPr>
        <p:spPr/>
        <p:txBody>
          <a:bodyPr/>
          <a:lstStyle/>
          <a:p>
            <a:fld id="{34E1AF20-630F-4A60-A9DE-D795F3B54068}" type="slidenum">
              <a:rPr lang="en-US" smtClean="0"/>
              <a:t>‹#›</a:t>
            </a:fld>
            <a:endParaRPr lang="en-US" dirty="0"/>
          </a:p>
        </p:txBody>
      </p:sp>
    </p:spTree>
    <p:extLst>
      <p:ext uri="{BB962C8B-B14F-4D97-AF65-F5344CB8AC3E}">
        <p14:creationId xmlns:p14="http://schemas.microsoft.com/office/powerpoint/2010/main" val="3590157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93C64-17BF-4E19-8B59-1FBE7A50F7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BF7991-2618-4DC2-94CA-D7E7CC80CF1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706393-7D75-4694-B194-59A0D89D074B}"/>
              </a:ext>
            </a:extLst>
          </p:cNvPr>
          <p:cNvSpPr>
            <a:spLocks noGrp="1"/>
          </p:cNvSpPr>
          <p:nvPr>
            <p:ph type="dt" sz="half" idx="10"/>
          </p:nvPr>
        </p:nvSpPr>
        <p:spPr/>
        <p:txBody>
          <a:bodyPr/>
          <a:lstStyle/>
          <a:p>
            <a:fld id="{89E5428A-E1FA-4E6E-AA6B-FD683E2EC2EA}" type="datetimeFigureOut">
              <a:rPr lang="en-US" smtClean="0"/>
              <a:t>3/8/2018</a:t>
            </a:fld>
            <a:endParaRPr lang="en-US" dirty="0"/>
          </a:p>
        </p:txBody>
      </p:sp>
      <p:sp>
        <p:nvSpPr>
          <p:cNvPr id="5" name="Footer Placeholder 4">
            <a:extLst>
              <a:ext uri="{FF2B5EF4-FFF2-40B4-BE49-F238E27FC236}">
                <a16:creationId xmlns:a16="http://schemas.microsoft.com/office/drawing/2014/main" id="{98E1186C-DA3B-47D5-9B9F-D1EACBB0C7C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F41E5E2-899C-4D53-B9B8-DBF96B073ECA}"/>
              </a:ext>
            </a:extLst>
          </p:cNvPr>
          <p:cNvSpPr>
            <a:spLocks noGrp="1"/>
          </p:cNvSpPr>
          <p:nvPr>
            <p:ph type="sldNum" sz="quarter" idx="12"/>
          </p:nvPr>
        </p:nvSpPr>
        <p:spPr/>
        <p:txBody>
          <a:bodyPr/>
          <a:lstStyle/>
          <a:p>
            <a:fld id="{34E1AF20-630F-4A60-A9DE-D795F3B54068}" type="slidenum">
              <a:rPr lang="en-US" smtClean="0"/>
              <a:t>‹#›</a:t>
            </a:fld>
            <a:endParaRPr lang="en-US" dirty="0"/>
          </a:p>
        </p:txBody>
      </p:sp>
    </p:spTree>
    <p:extLst>
      <p:ext uri="{BB962C8B-B14F-4D97-AF65-F5344CB8AC3E}">
        <p14:creationId xmlns:p14="http://schemas.microsoft.com/office/powerpoint/2010/main" val="668471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6037C2-EFF3-4F28-A389-63A137C0324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0A09AA-EF45-414A-8EC8-0CE153EC73C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0F109A-6196-4763-8123-4C154370BB79}"/>
              </a:ext>
            </a:extLst>
          </p:cNvPr>
          <p:cNvSpPr>
            <a:spLocks noGrp="1"/>
          </p:cNvSpPr>
          <p:nvPr>
            <p:ph type="dt" sz="half" idx="10"/>
          </p:nvPr>
        </p:nvSpPr>
        <p:spPr/>
        <p:txBody>
          <a:bodyPr/>
          <a:lstStyle/>
          <a:p>
            <a:fld id="{89E5428A-E1FA-4E6E-AA6B-FD683E2EC2EA}" type="datetimeFigureOut">
              <a:rPr lang="en-US" smtClean="0"/>
              <a:t>3/8/2018</a:t>
            </a:fld>
            <a:endParaRPr lang="en-US" dirty="0"/>
          </a:p>
        </p:txBody>
      </p:sp>
      <p:sp>
        <p:nvSpPr>
          <p:cNvPr id="5" name="Footer Placeholder 4">
            <a:extLst>
              <a:ext uri="{FF2B5EF4-FFF2-40B4-BE49-F238E27FC236}">
                <a16:creationId xmlns:a16="http://schemas.microsoft.com/office/drawing/2014/main" id="{D009E10D-21BB-4660-BAA4-304901A2DE9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0552B7-5639-41F9-AAC4-F18AE52C2402}"/>
              </a:ext>
            </a:extLst>
          </p:cNvPr>
          <p:cNvSpPr>
            <a:spLocks noGrp="1"/>
          </p:cNvSpPr>
          <p:nvPr>
            <p:ph type="sldNum" sz="quarter" idx="12"/>
          </p:nvPr>
        </p:nvSpPr>
        <p:spPr/>
        <p:txBody>
          <a:bodyPr/>
          <a:lstStyle/>
          <a:p>
            <a:fld id="{34E1AF20-630F-4A60-A9DE-D795F3B54068}" type="slidenum">
              <a:rPr lang="en-US" smtClean="0"/>
              <a:t>‹#›</a:t>
            </a:fld>
            <a:endParaRPr lang="en-US" dirty="0"/>
          </a:p>
        </p:txBody>
      </p:sp>
    </p:spTree>
    <p:extLst>
      <p:ext uri="{BB962C8B-B14F-4D97-AF65-F5344CB8AC3E}">
        <p14:creationId xmlns:p14="http://schemas.microsoft.com/office/powerpoint/2010/main" val="42222957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C2C195-3F8A-4FE3-A7BE-F2C0432C8A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BC3A21-29B9-439E-983A-EDC09BDBFB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75780-1F59-4363-B8AB-BF278318F5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E5428A-E1FA-4E6E-AA6B-FD683E2EC2EA}" type="datetimeFigureOut">
              <a:rPr lang="en-US" smtClean="0"/>
              <a:t>3/8/2018</a:t>
            </a:fld>
            <a:endParaRPr lang="en-US" dirty="0"/>
          </a:p>
        </p:txBody>
      </p:sp>
      <p:sp>
        <p:nvSpPr>
          <p:cNvPr id="5" name="Footer Placeholder 4">
            <a:extLst>
              <a:ext uri="{FF2B5EF4-FFF2-40B4-BE49-F238E27FC236}">
                <a16:creationId xmlns:a16="http://schemas.microsoft.com/office/drawing/2014/main" id="{61E98B26-7332-40AA-897C-2A5E8D4E06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50168BA-971D-4208-A155-1E7367C089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E1AF20-630F-4A60-A9DE-D795F3B54068}" type="slidenum">
              <a:rPr lang="en-US" smtClean="0"/>
              <a:t>‹#›</a:t>
            </a:fld>
            <a:endParaRPr lang="en-US" dirty="0"/>
          </a:p>
        </p:txBody>
      </p:sp>
    </p:spTree>
    <p:extLst>
      <p:ext uri="{BB962C8B-B14F-4D97-AF65-F5344CB8AC3E}">
        <p14:creationId xmlns:p14="http://schemas.microsoft.com/office/powerpoint/2010/main" val="3209749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amp;ehk=zCKB28A6jDt"/><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hyperlink" Target="http://commons.wikimedia.org/wiki/File:CareerBuilder_Logo.sv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hyperlink" Target="http://bobcravens.com/2010/06/mac-hardware-for-a-net-developer/" TargetMode="External"/><Relationship Id="rId4" Type="http://schemas.openxmlformats.org/officeDocument/2006/relationships/image" Target="../media/image6.png&amp;ehk=JqcnWqZCJIDAhC8ftpqCcg&amp;r=0&amp;pid=OfficeInsert"/></Relationships>
</file>

<file path=ppt/slides/_rels/slide7.xml.rels><?xml version="1.0" encoding="UTF-8" standalone="yes"?>
<Relationships xmlns="http://schemas.openxmlformats.org/package/2006/relationships"><Relationship Id="rId3" Type="http://schemas.openxmlformats.org/officeDocument/2006/relationships/image" Target="../media/image7.png&amp;ehk=X0huNOi1vRQvX6qoAHBR0A&amp;r=0&amp;pid=OfficeInsert"/><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commons.wikimedia.org/wiki/File:Blue-bullseye.p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png&amp;ehk=X0huNOi1vRQvX6qoAHBR0A&amp;r=0&amp;pid=OfficeInsert"/><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s://commons.wikimedia.org/wiki/File:Blue-bullseye.pn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png&amp;ehk=X0huNOi1vRQvX6qoAHBR0A&amp;r=0&amp;pid=OfficeInsert"/><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s://commons.wikimedia.org/wiki/File:Blue-bullseye.pn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amp;ehk=8ZXsIvmhD5iwh"/><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commons.wikimedia.org/wiki/File:Will_Rogers_-_with_rope.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0.jpg&amp;ehk=QftB2291ZLKK"/><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s://physics.stackexchange.com/questions/13474/why-does-the-weighing-balance-restore-when-tilted-and-released"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13.png&amp;ehk=xg"/><Relationship Id="rId5" Type="http://schemas.openxmlformats.org/officeDocument/2006/relationships/hyperlink" Target="http://vectorportal.deviantart.com/art/Audi-Car-Vector-Illustration-213297169" TargetMode="External"/><Relationship Id="rId4" Type="http://schemas.openxmlformats.org/officeDocument/2006/relationships/image" Target="../media/image12.jpg&amp;ehk=zPtn21qY5KbN1a74ocdiOw&amp;r=0&amp;pid=OfficeInsert"/></Relationships>
</file>

<file path=ppt/slides/_rels/slide16.xml.rels><?xml version="1.0" encoding="UTF-8" standalone="yes"?>
<Relationships xmlns="http://schemas.openxmlformats.org/package/2006/relationships"><Relationship Id="rId8" Type="http://schemas.openxmlformats.org/officeDocument/2006/relationships/hyperlink" Target="http://www.raquel-ritz-travel.com/2013_03_01_archive.html" TargetMode="External"/><Relationship Id="rId3" Type="http://schemas.openxmlformats.org/officeDocument/2006/relationships/image" Target="../media/image14.jpeg&amp;ehk=cqXxcdZH9DpIXKXo8fiCPQ&amp;r=0&amp;pid=OfficeInsert"/><Relationship Id="rId7" Type="http://schemas.openxmlformats.org/officeDocument/2006/relationships/image" Target="../media/image16.jpg&amp;ehk=KPHLlcDaqx9GiI7TrAuVRQ&amp;r=0&amp;pid=OfficeInsert"/><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hyperlink" Target="http://www.crookedbrains.net/2013/07/creative-and-modern-electrical-outlets.html" TargetMode="External"/><Relationship Id="rId5" Type="http://schemas.openxmlformats.org/officeDocument/2006/relationships/image" Target="../media/image15.jpg&amp;ehk=uSSggFLoqEYoMaYeeeiB6w&amp;r=0&amp;pid=OfficeInsert"/><Relationship Id="rId4" Type="http://schemas.openxmlformats.org/officeDocument/2006/relationships/hyperlink" Target="http://jcruz661.wikispaces.com/Dwire+January+Social+Science+Week+4+Buy+Trade+and+Save"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20.jpg&amp;ehk=rXaH"/><Relationship Id="rId3" Type="http://schemas.openxmlformats.org/officeDocument/2006/relationships/notesSlide" Target="../notesSlides/notesSlide16.xml"/><Relationship Id="rId7" Type="http://schemas.openxmlformats.org/officeDocument/2006/relationships/hyperlink" Target="http://lavonardo.net/blog/category/movies/30-days-of-movies/" TargetMode="External"/><Relationship Id="rId2" Type="http://schemas.openxmlformats.org/officeDocument/2006/relationships/slideLayout" Target="../slideLayouts/slideLayout2.xml"/><Relationship Id="rId1" Type="http://schemas.openxmlformats.org/officeDocument/2006/relationships/video" Target="https://www.youtube.com/embed/-3hhsVqsJNo" TargetMode="External"/><Relationship Id="rId6" Type="http://schemas.openxmlformats.org/officeDocument/2006/relationships/image" Target="../media/image19.jpg&amp;ehk=Xb2cpF5zq9dfp4JvkDxNCA&amp;r=0&amp;pid=OfficeInsert"/><Relationship Id="rId11" Type="http://schemas.openxmlformats.org/officeDocument/2006/relationships/hyperlink" Target="http://sr.wikipedia.org/sr-el/%D0%A1%D0%B2%D0%B5%D0%BC%D0%BE%D0%B3%D1%83%D1%9B%D0%B8_%D0%91%D1%80%D1%83%D1%81" TargetMode="External"/><Relationship Id="rId5" Type="http://schemas.openxmlformats.org/officeDocument/2006/relationships/image" Target="../media/image18.jpeg"/><Relationship Id="rId10" Type="http://schemas.openxmlformats.org/officeDocument/2006/relationships/image" Target="../media/image21.jpg&amp;ehk=3HJkRi"/><Relationship Id="rId4" Type="http://schemas.openxmlformats.org/officeDocument/2006/relationships/image" Target="../media/image17.jpg&amp;ehk=nWiYFYNDryfyE7AIyFcpqg&amp;r=0&amp;pid=OfficeInsert"/><Relationship Id="rId9" Type="http://schemas.openxmlformats.org/officeDocument/2006/relationships/hyperlink" Target="http://kaiju.wikidot.com/wiki:klump-sherman"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3.jpg"/></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amp;ehk=fMniyT7QUrjpZXaue4sI9w&amp;r=0&amp;pid=OfficeInsert"/><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en.wikipedia.org/wiki/File:Franklin-Benjamin-LOC.jp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amp;ehk=Xevhxw0CkwX1hOnXJ4jawA&amp;r=0&amp;pid=OfficeInsert"/><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s://en.wikipedia.org/wiki/Economics_and_Statistics_Administration_Bureau_of_the_Census_U.S._Dept._of_Commerce"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amp;ehk=Wj3mb7k46Ew5BNUyFFp7mg&amp;r=0&amp;pid=OfficeInsert"/><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s://englishi2009-2010.wikispaces.com/Failure+to+Escape"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amp;ehk=jl3bB72lbokj7wDACw"/><Relationship Id="rId7"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hyperlink" Target="http://www.collegefortn.org/" TargetMode="External"/><Relationship Id="rId5" Type="http://schemas.openxmlformats.org/officeDocument/2006/relationships/hyperlink" Target="https://fafsa.ed.gov/" TargetMode="External"/><Relationship Id="rId4" Type="http://schemas.openxmlformats.org/officeDocument/2006/relationships/hyperlink" Target="http://dan4kent.wordpress.com/2013/09/15/all-in-compassing/"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2.jpg&amp;ehk=3SUxSosL"/><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hyperlink" Target="https://gamebanana.com/effects/5720"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2.jpg&amp;ehk=3SUxSosL"/><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hyperlink" Target="https://gamebanana.com/effects/5720"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2.jpg&amp;ehk=3SUxSosL"/><Relationship Id="rId7" Type="http://schemas.openxmlformats.org/officeDocument/2006/relationships/hyperlink" Target="http://fabiusmaximus.com/2015/02/09/jim-clifton-gallup-unemployment-bls-government-lie-78422" TargetMode="External"/><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33.jpg&amp;ehk=IjSnN1dkbW9PWFLz84g9Xg&amp;r=0&amp;pid=OfficeInsert"/><Relationship Id="rId5" Type="http://schemas.openxmlformats.org/officeDocument/2006/relationships/hyperlink" Target="http://www.bls.gov/ooh" TargetMode="External"/><Relationship Id="rId4" Type="http://schemas.openxmlformats.org/officeDocument/2006/relationships/hyperlink" Target="https://gamebanana.com/effects/5720"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amp;ehk=fMniyT7QUrjpZXaue4sI9w&amp;r=0&amp;pid=OfficeInsert"/><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healthylifeinstitute.org/category/healthy-lifestyle/" TargetMode="External"/><Relationship Id="rId5" Type="http://schemas.openxmlformats.org/officeDocument/2006/relationships/image" Target="../media/image35.jpg&amp;ehk=N48TWte"/><Relationship Id="rId4" Type="http://schemas.openxmlformats.org/officeDocument/2006/relationships/hyperlink" Target="http://en.wikipedia.org/wiki/File:Franklin-Benjamin-LOC.jpg"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37.jpg"/><Relationship Id="rId13" Type="http://schemas.openxmlformats.org/officeDocument/2006/relationships/image" Target="../media/image8.jpg"/><Relationship Id="rId3" Type="http://schemas.openxmlformats.org/officeDocument/2006/relationships/image" Target="../media/image3.jpeg"/><Relationship Id="rId7" Type="http://schemas.openxmlformats.org/officeDocument/2006/relationships/image" Target="../media/image23.jpg"/><Relationship Id="rId12"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4.jpg"/><Relationship Id="rId11" Type="http://schemas.openxmlformats.org/officeDocument/2006/relationships/image" Target="../media/image26.jpg"/><Relationship Id="rId5" Type="http://schemas.openxmlformats.org/officeDocument/2006/relationships/image" Target="../media/image36.jpg"/><Relationship Id="rId10" Type="http://schemas.openxmlformats.org/officeDocument/2006/relationships/image" Target="../media/image11.jpg"/><Relationship Id="rId4" Type="http://schemas.openxmlformats.org/officeDocument/2006/relationships/image" Target="../media/image4.png"/><Relationship Id="rId9" Type="http://schemas.openxmlformats.org/officeDocument/2006/relationships/image" Target="../media/image38.jpg"/><Relationship Id="rId14" Type="http://schemas.openxmlformats.org/officeDocument/2006/relationships/image" Target="../media/image40.jpg"/></Relationships>
</file>

<file path=ppt/slides/_rels/slide35.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3.jpeg"/><Relationship Id="rId7"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2.jpg"/><Relationship Id="rId5" Type="http://schemas.openxmlformats.org/officeDocument/2006/relationships/image" Target="../media/image41.jpg"/><Relationship Id="rId10" Type="http://schemas.openxmlformats.org/officeDocument/2006/relationships/image" Target="../media/image46.jpg"/><Relationship Id="rId4" Type="http://schemas.openxmlformats.org/officeDocument/2006/relationships/image" Target="../media/image4.png"/><Relationship Id="rId9" Type="http://schemas.openxmlformats.org/officeDocument/2006/relationships/image" Target="../media/image45.jpg"/></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47.jpg&amp;ehk=MJp4oYstu8xYpOLREVZoCQ&amp;r=0&amp;pid=OfficeInsert"/><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hyperlink" Target="http://shs-business-massa.wikispaces.com/career+preparedness" TargetMode="External"/><Relationship Id="rId5" Type="http://schemas.openxmlformats.org/officeDocument/2006/relationships/image" Target="../media/image48.jpeg&amp;ehk=eO2HdoEXlq78QAn"/><Relationship Id="rId4" Type="http://schemas.openxmlformats.org/officeDocument/2006/relationships/hyperlink" Target="http://mondoaspie.com/"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commons.wikimedia.org/wiki/File:Old_Pendulum_clock.jpg" TargetMode="External"/><Relationship Id="rId3" Type="http://schemas.openxmlformats.org/officeDocument/2006/relationships/image" Target="../media/image49.jpeg"/><Relationship Id="rId7" Type="http://schemas.openxmlformats.org/officeDocument/2006/relationships/image" Target="../media/image51.jpg&amp;ehk=367d9o9Gtte8rLX"/><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hyperlink" Target="http://www.franklinmatters.org/2012/09/60-million-reasons-to-check-this-site.html" TargetMode="External"/><Relationship Id="rId5" Type="http://schemas.openxmlformats.org/officeDocument/2006/relationships/image" Target="../media/image50.a"/><Relationship Id="rId4" Type="http://schemas.openxmlformats.org/officeDocument/2006/relationships/hyperlink" Target="http://e-artlab2011-2012.wikispaces.com/art+discovery+journals" TargetMode="External"/><Relationship Id="rId9"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51.jpg&amp;ehk=367d9o9Gtte8rLX"/><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23.jpg"/><Relationship Id="rId4" Type="http://schemas.openxmlformats.org/officeDocument/2006/relationships/hyperlink" Target="http://commons.wikimedia.org/wiki/File:Old_Pendulum_clock.jpg"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f5poker.com/poker-news/2014/1/31/uncle-sam-takes-whats-his-ftp-payments-remission/" TargetMode="External"/><Relationship Id="rId3" Type="http://schemas.openxmlformats.org/officeDocument/2006/relationships/image" Target="../media/image49.jpeg"/><Relationship Id="rId7" Type="http://schemas.openxmlformats.org/officeDocument/2006/relationships/image" Target="../media/image52.jpg&amp;ehk=dCKdAdrjjHTcjbZTwN9Pdg&amp;r=0&amp;pid=OfficeInsert"/><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hyperlink" Target="http://www.franklinmatters.org/2012/09/60-million-reasons-to-check-this-site.html" TargetMode="External"/><Relationship Id="rId5" Type="http://schemas.openxmlformats.org/officeDocument/2006/relationships/image" Target="../media/image50.a"/><Relationship Id="rId4" Type="http://schemas.openxmlformats.org/officeDocument/2006/relationships/hyperlink" Target="http://e-artlab2011-2012.wikispaces.com/art+discovery+journals" TargetMode="External"/><Relationship Id="rId9"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52.jpg&amp;ehk=dCKdAdrjjHTcjbZTwN9Pdg&amp;r=0&amp;pid=OfficeInsert"/><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hyperlink" Target="http://f5poker.com/poker-news/2014/1/31/uncle-sam-takes-whats-his-ftp-payments-remission/"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hyperlink" Target="http://www.franklinmatters.org/2012/09/60-million-reasons-to-check-this-site.html" TargetMode="External"/><Relationship Id="rId5" Type="http://schemas.openxmlformats.org/officeDocument/2006/relationships/image" Target="../media/image50.a"/><Relationship Id="rId4" Type="http://schemas.openxmlformats.org/officeDocument/2006/relationships/hyperlink" Target="http://e-artlab2011-2012.wikispaces.com/art+discovery+journals"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hyperlink" Target="http://www.franklinmatters.org/2012/09/60-million-reasons-to-check-this-site.html" TargetMode="External"/><Relationship Id="rId5" Type="http://schemas.openxmlformats.org/officeDocument/2006/relationships/image" Target="../media/image50.a"/><Relationship Id="rId4" Type="http://schemas.openxmlformats.org/officeDocument/2006/relationships/hyperlink" Target="http://e-artlab2011-2012.wikispaces.com/art+discovery+journals" TargetMode="External"/></Relationships>
</file>

<file path=ppt/slides/_rels/slide4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3.jpg"/><Relationship Id="rId7" Type="http://schemas.openxmlformats.org/officeDocument/2006/relationships/image" Target="../media/image54.jpg"/><Relationship Id="rId2" Type="http://schemas.openxmlformats.org/officeDocument/2006/relationships/notesSlide" Target="../notesSlides/notesSlide43.xml"/><Relationship Id="rId1" Type="http://schemas.openxmlformats.org/officeDocument/2006/relationships/slideLayout" Target="../slideLayouts/slideLayout5.xml"/><Relationship Id="rId6" Type="http://schemas.openxmlformats.org/officeDocument/2006/relationships/hyperlink" Target="https://en.wikipedia.org/wiki/Mint.com" TargetMode="External"/><Relationship Id="rId5" Type="http://schemas.openxmlformats.org/officeDocument/2006/relationships/image" Target="../media/image53.png&amp;ehk=SZqXwChM1ImoyKVogjlZxg&amp;r=0&amp;pid=OfficeInsert"/><Relationship Id="rId4" Type="http://schemas.openxmlformats.org/officeDocument/2006/relationships/image" Target="../media/image38.jpg"/></Relationships>
</file>

<file path=ppt/slides/_rels/slide4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flickr.com/photos/dirkhansen/2398175860"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57.png&amp;ehk=Ex2Or5ia8Za"/><Relationship Id="rId2" Type="http://schemas.openxmlformats.org/officeDocument/2006/relationships/notesSlide" Target="../notesSlides/notesSlide46.xml"/><Relationship Id="rId1" Type="http://schemas.openxmlformats.org/officeDocument/2006/relationships/slideLayout" Target="../slideLayouts/slideLayout4.xml"/><Relationship Id="rId4" Type="http://schemas.openxmlformats.org/officeDocument/2006/relationships/hyperlink" Target="http://www.otherfood-devos.com/2012/05/no-fear.html"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7.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hyperlink" Target="https://flickr.com/photos/76657755@n04/6881502016"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8.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hyperlink" Target="https://www.flickr.com/photos/76657755@N04/7067730083/" TargetMode="External"/><Relationship Id="rId4" Type="http://schemas.microsoft.com/office/2007/relationships/hdphoto" Target="../media/hdphoto2.wdp"/></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9.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hyperlink" Target="https://www.flickr.com/photos/76657755@N04/7067730083/" TargetMode="External"/><Relationship Id="rId4" Type="http://schemas.microsoft.com/office/2007/relationships/hdphoto" Target="../media/hdphoto2.wdp"/></Relationships>
</file>

<file path=ppt/slides/_rels/slide51.xml.rels><?xml version="1.0" encoding="UTF-8" standalone="yes"?>
<Relationships xmlns="http://schemas.openxmlformats.org/package/2006/relationships"><Relationship Id="rId3" Type="http://schemas.openxmlformats.org/officeDocument/2006/relationships/image" Target="../media/image60.jpg&amp;ehk=3QtWlc"/><Relationship Id="rId7" Type="http://schemas.openxmlformats.org/officeDocument/2006/relationships/hyperlink" Target="https://en.wikipedia.org/wiki/National_Credit_Union_Administration" TargetMode="External"/><Relationship Id="rId2" Type="http://schemas.openxmlformats.org/officeDocument/2006/relationships/notesSlide" Target="../notesSlides/notesSlide50.xml"/><Relationship Id="rId1" Type="http://schemas.openxmlformats.org/officeDocument/2006/relationships/slideLayout" Target="../slideLayouts/slideLayout4.xml"/><Relationship Id="rId6" Type="http://schemas.openxmlformats.org/officeDocument/2006/relationships/image" Target="../media/image62.jpg&amp;ehk=day5TRtwPDX"/><Relationship Id="rId5" Type="http://schemas.openxmlformats.org/officeDocument/2006/relationships/image" Target="../media/image61.png&amp;ehk=RTZfUuLPh"/><Relationship Id="rId4" Type="http://schemas.openxmlformats.org/officeDocument/2006/relationships/hyperlink" Target="https://www.flickr.com/photos/teegardin/6093700157/"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63.jpg&amp;ehk=KB1YD5CflmPjJHUxszeJzA&amp;r=0&amp;pid=OfficeInsert"/><Relationship Id="rId2" Type="http://schemas.openxmlformats.org/officeDocument/2006/relationships/notesSlide" Target="../notesSlides/notesSlide51.xml"/><Relationship Id="rId1" Type="http://schemas.openxmlformats.org/officeDocument/2006/relationships/slideLayout" Target="../slideLayouts/slideLayout4.xml"/><Relationship Id="rId4" Type="http://schemas.openxmlformats.org/officeDocument/2006/relationships/hyperlink" Target="http://www.grassrootsliberty.com/2014/07/09/the-federal-reserve/"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60.jpg&amp;ehk=3QtWlc"/><Relationship Id="rId7" Type="http://schemas.openxmlformats.org/officeDocument/2006/relationships/hyperlink" Target="https://en.wikipedia.org/wiki/National_Credit_Union_Administration" TargetMode="External"/><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image" Target="../media/image62.jpg&amp;ehk=day5TRtwPDX"/><Relationship Id="rId5" Type="http://schemas.openxmlformats.org/officeDocument/2006/relationships/image" Target="../media/image61.png&amp;ehk=RTZfUuLPh"/><Relationship Id="rId4" Type="http://schemas.openxmlformats.org/officeDocument/2006/relationships/hyperlink" Target="https://www.flickr.com/photos/teegardin/6093700157/"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60.jpg&amp;ehk=3QtWlc"/><Relationship Id="rId7" Type="http://schemas.openxmlformats.org/officeDocument/2006/relationships/hyperlink" Target="https://en.wikipedia.org/wiki/National_Credit_Union_Administration" TargetMode="External"/><Relationship Id="rId2" Type="http://schemas.openxmlformats.org/officeDocument/2006/relationships/notesSlide" Target="../notesSlides/notesSlide53.xml"/><Relationship Id="rId1" Type="http://schemas.openxmlformats.org/officeDocument/2006/relationships/slideLayout" Target="../slideLayouts/slideLayout4.xml"/><Relationship Id="rId6" Type="http://schemas.openxmlformats.org/officeDocument/2006/relationships/image" Target="../media/image62.jpg&amp;ehk=day5TRtwPDX"/><Relationship Id="rId5" Type="http://schemas.openxmlformats.org/officeDocument/2006/relationships/image" Target="../media/image61.png&amp;ehk=RTZfUuLPh"/><Relationship Id="rId4" Type="http://schemas.openxmlformats.org/officeDocument/2006/relationships/hyperlink" Target="https://www.flickr.com/photos/teegardin/6093700157/"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64.png&amp;ehk=SvHMZ17jtJRTzHf312cDeQ&amp;r=0&amp;pid=OfficeInsert"/><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image" Target="../media/image23.jp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26.jpg"/></Relationships>
</file>

<file path=ppt/slides/_rels/slide5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7.xml"/><Relationship Id="rId1" Type="http://schemas.openxmlformats.org/officeDocument/2006/relationships/slideLayout" Target="../slideLayouts/slideLayout4.xml"/><Relationship Id="rId4" Type="http://schemas.openxmlformats.org/officeDocument/2006/relationships/image" Target="../media/image23.jpg"/></Relationships>
</file>

<file path=ppt/slides/_rels/slide5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66.jpg&amp;ehk=rh3VUuQe7s8ptM"/><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hyperlink" Target="http://en.wikipedia.org/wiki/File:Churchill_portrait_NYP_45063.jpg"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www.charitywatch.org/home" TargetMode="External"/><Relationship Id="rId7" Type="http://schemas.openxmlformats.org/officeDocument/2006/relationships/hyperlink" Target="http://charitabledeeds.blogspot.com/" TargetMode="External"/><Relationship Id="rId2" Type="http://schemas.openxmlformats.org/officeDocument/2006/relationships/notesSlide" Target="../notesSlides/notesSlide60.xml"/><Relationship Id="rId1" Type="http://schemas.openxmlformats.org/officeDocument/2006/relationships/slideLayout" Target="../slideLayouts/slideLayout4.xml"/><Relationship Id="rId6" Type="http://schemas.openxmlformats.org/officeDocument/2006/relationships/image" Target="../media/image68.gif&amp;ehk=xmJYIc8R3s"/><Relationship Id="rId5" Type="http://schemas.openxmlformats.org/officeDocument/2006/relationships/hyperlink" Target="https://www.charitynavigator.org/" TargetMode="External"/><Relationship Id="rId4" Type="http://schemas.openxmlformats.org/officeDocument/2006/relationships/image" Target="../media/image67.png"/></Relationships>
</file>

<file path=ppt/slides/_rels/slide62.xml.rels><?xml version="1.0" encoding="UTF-8" standalone="yes"?>
<Relationships xmlns="http://schemas.openxmlformats.org/package/2006/relationships"><Relationship Id="rId8" Type="http://schemas.openxmlformats.org/officeDocument/2006/relationships/hyperlink" Target="http://www.salvationarmyusa.org/" TargetMode="External"/><Relationship Id="rId13" Type="http://schemas.openxmlformats.org/officeDocument/2006/relationships/hyperlink" Target="http://geekalabama.com/2012/11/28/27-days-left-until-christmas-2012/make-a-wish-logo/" TargetMode="External"/><Relationship Id="rId18" Type="http://schemas.openxmlformats.org/officeDocument/2006/relationships/hyperlink" Target="http://punkisk8r92.wikispaces.com/chap.+5,+mcdonalds" TargetMode="External"/><Relationship Id="rId3" Type="http://schemas.openxmlformats.org/officeDocument/2006/relationships/hyperlink" Target="https://www.charitywatch.org/home" TargetMode="External"/><Relationship Id="rId7" Type="http://schemas.openxmlformats.org/officeDocument/2006/relationships/hyperlink" Target="http://charitabledeeds.blogspot.com/" TargetMode="External"/><Relationship Id="rId12" Type="http://schemas.openxmlformats.org/officeDocument/2006/relationships/image" Target="../media/image70.jpg&amp;ehk=WzcKCzSPGMk26OWxXHz6kA&amp;r=0&amp;pid=OfficeInsert"/><Relationship Id="rId17" Type="http://schemas.openxmlformats.org/officeDocument/2006/relationships/image" Target="../media/image72.jpg&amp;ehk=KwXxPkF5avgBtTPuUzQpgw&amp;r=0&amp;pid=OfficeInsert"/><Relationship Id="rId2" Type="http://schemas.openxmlformats.org/officeDocument/2006/relationships/notesSlide" Target="../notesSlides/notesSlide61.xml"/><Relationship Id="rId16" Type="http://schemas.openxmlformats.org/officeDocument/2006/relationships/hyperlink" Target="https://www.rmhc.org/" TargetMode="External"/><Relationship Id="rId1" Type="http://schemas.openxmlformats.org/officeDocument/2006/relationships/slideLayout" Target="../slideLayouts/slideLayout4.xml"/><Relationship Id="rId6" Type="http://schemas.openxmlformats.org/officeDocument/2006/relationships/image" Target="../media/image68.gif&amp;ehk=xmJYIc8R3s"/><Relationship Id="rId11" Type="http://schemas.openxmlformats.org/officeDocument/2006/relationships/hyperlink" Target="http://wish.org/#sm.0001sa1exi1croes6ydia9s5qvjmn" TargetMode="External"/><Relationship Id="rId5" Type="http://schemas.openxmlformats.org/officeDocument/2006/relationships/hyperlink" Target="https://www.charitynavigator.org/" TargetMode="External"/><Relationship Id="rId15" Type="http://schemas.openxmlformats.org/officeDocument/2006/relationships/image" Target="../media/image71.jpg&amp;ehk=gqCKlaf49o"/><Relationship Id="rId10" Type="http://schemas.openxmlformats.org/officeDocument/2006/relationships/hyperlink" Target="http://salvation-army.wikispaces.com/" TargetMode="External"/><Relationship Id="rId4" Type="http://schemas.openxmlformats.org/officeDocument/2006/relationships/image" Target="../media/image67.png"/><Relationship Id="rId9" Type="http://schemas.openxmlformats.org/officeDocument/2006/relationships/image" Target="../media/image69.jpg"/><Relationship Id="rId14" Type="http://schemas.openxmlformats.org/officeDocument/2006/relationships/hyperlink" Target="https://www.stjude.org/" TargetMode="External"/></Relationships>
</file>

<file path=ppt/slides/_rels/slide63.xml.rels><?xml version="1.0" encoding="UTF-8" standalone="yes"?>
<Relationships xmlns="http://schemas.openxmlformats.org/package/2006/relationships"><Relationship Id="rId8" Type="http://schemas.openxmlformats.org/officeDocument/2006/relationships/hyperlink" Target="http://charitabledeeds.blogspot.com/" TargetMode="External"/><Relationship Id="rId3" Type="http://schemas.openxmlformats.org/officeDocument/2006/relationships/notesSlide" Target="../notesSlides/notesSlide62.xml"/><Relationship Id="rId7" Type="http://schemas.openxmlformats.org/officeDocument/2006/relationships/image" Target="../media/image68.gif&amp;ehk=xmJYIc8R3s"/><Relationship Id="rId2" Type="http://schemas.openxmlformats.org/officeDocument/2006/relationships/slideLayout" Target="../slideLayouts/slideLayout4.xml"/><Relationship Id="rId1" Type="http://schemas.openxmlformats.org/officeDocument/2006/relationships/video" Target="https://www.youtube.com/embed/gscGmgxjJCU" TargetMode="External"/><Relationship Id="rId6" Type="http://schemas.openxmlformats.org/officeDocument/2006/relationships/hyperlink" Target="https://www.charitynavigator.org/" TargetMode="External"/><Relationship Id="rId5" Type="http://schemas.openxmlformats.org/officeDocument/2006/relationships/image" Target="../media/image67.png"/><Relationship Id="rId4" Type="http://schemas.openxmlformats.org/officeDocument/2006/relationships/hyperlink" Target="https://www.charitywatch.org/home" TargetMode="External"/><Relationship Id="rId9" Type="http://schemas.openxmlformats.org/officeDocument/2006/relationships/image" Target="../media/image73.jpeg"/></Relationships>
</file>

<file path=ppt/slides/_rels/slide6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4.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hyperlink" Target="https://www.flickr.com/photos/76657755@N04/7067730083/" TargetMode="External"/><Relationship Id="rId4" Type="http://schemas.microsoft.com/office/2007/relationships/hdphoto" Target="../media/hdphoto2.wdp"/></Relationships>
</file>

<file path=ppt/slides/_rels/slide66.xml.rels><?xml version="1.0" encoding="UTF-8" standalone="yes"?>
<Relationships xmlns="http://schemas.openxmlformats.org/package/2006/relationships"><Relationship Id="rId3" Type="http://schemas.openxmlformats.org/officeDocument/2006/relationships/hyperlink" Target="http://theconversation.com/the-truth-behind-our-dangerous-public-debt-levels-13245" TargetMode="External"/><Relationship Id="rId2" Type="http://schemas.openxmlformats.org/officeDocument/2006/relationships/image" Target="../media/image74.jpg&amp;ehk=XEyR4jzWGkgXDWuaMpztoQ&amp;r=0&amp;pid=OfficeInsert"/><Relationship Id="rId1" Type="http://schemas.openxmlformats.org/officeDocument/2006/relationships/slideLayout" Target="../slideLayouts/slideLayout4.xml"/><Relationship Id="rId5" Type="http://schemas.openxmlformats.org/officeDocument/2006/relationships/hyperlink" Target="http://proyectohumano.argentinaforo.net/t13881-la-nasa-encontro-algo-en-marte-que-aun-no-puede-revelar-al-publico" TargetMode="External"/><Relationship Id="rId4" Type="http://schemas.openxmlformats.org/officeDocument/2006/relationships/image" Target="../media/image75.jpg&amp;ehk=Mvn4HRx2fz"/></Relationships>
</file>

<file path=ppt/slides/_rels/slide67.xml.rels><?xml version="1.0" encoding="UTF-8" standalone="yes"?>
<Relationships xmlns="http://schemas.openxmlformats.org/package/2006/relationships"><Relationship Id="rId8" Type="http://schemas.openxmlformats.org/officeDocument/2006/relationships/hyperlink" Target="https://www.kff.org/health-costs/poll-finding/data-note-americans-challenges-with-health-care-costs/" TargetMode="External"/><Relationship Id="rId3" Type="http://schemas.openxmlformats.org/officeDocument/2006/relationships/hyperlink" Target="mailto:cc-studies@nerdwallet.com" TargetMode="External"/><Relationship Id="rId7" Type="http://schemas.openxmlformats.org/officeDocument/2006/relationships/hyperlink" Target="https://fred.stlouisfed.org/series/TERMCBCCINTNS" TargetMode="External"/><Relationship Id="rId12" Type="http://schemas.openxmlformats.org/officeDocument/2006/relationships/hyperlink" Target="http://us.anygator.com/search/Cell+Phone+Plans" TargetMode="External"/><Relationship Id="rId2" Type="http://schemas.openxmlformats.org/officeDocument/2006/relationships/notesSlide" Target="../notesSlides/notesSlide65.xml"/><Relationship Id="rId1" Type="http://schemas.openxmlformats.org/officeDocument/2006/relationships/slideLayout" Target="../slideLayouts/slideLayout4.xml"/><Relationship Id="rId6" Type="http://schemas.openxmlformats.org/officeDocument/2006/relationships/hyperlink" Target="https://www.newyorkfed.org/microeconomics/databank.html" TargetMode="External"/><Relationship Id="rId11" Type="http://schemas.openxmlformats.org/officeDocument/2006/relationships/image" Target="../media/image76.jpg&amp;ehk=yCV65uwutLlXtMYkCQ4FRg&amp;r=0&amp;pid=OfficeInsert"/><Relationship Id="rId5" Type="http://schemas.openxmlformats.org/officeDocument/2006/relationships/hyperlink" Target="https://www.bls.gov/cpi/" TargetMode="External"/><Relationship Id="rId10" Type="http://schemas.openxmlformats.org/officeDocument/2006/relationships/hyperlink" Target="https://www.census.gov/topics/families/families-and-households.html" TargetMode="External"/><Relationship Id="rId4" Type="http://schemas.openxmlformats.org/officeDocument/2006/relationships/hyperlink" Target="https://www.federalreserve.gov/econres/scfindex.htm" TargetMode="External"/><Relationship Id="rId9" Type="http://schemas.openxmlformats.org/officeDocument/2006/relationships/hyperlink" Target="https://www.healthsystemtracker.org/dashboard/"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12.jpg&amp;ehk=zPtn21qY5KbN1a74ocdiOw&amp;r=0&amp;pid=OfficeInsert"/><Relationship Id="rId7" Type="http://schemas.openxmlformats.org/officeDocument/2006/relationships/image" Target="../media/image13.png&amp;ehk=xg"/><Relationship Id="rId2" Type="http://schemas.openxmlformats.org/officeDocument/2006/relationships/notesSlide" Target="../notesSlides/notesSlide66.xml"/><Relationship Id="rId1" Type="http://schemas.openxmlformats.org/officeDocument/2006/relationships/slideLayout" Target="../slideLayouts/slideLayout4.xml"/><Relationship Id="rId6" Type="http://schemas.openxmlformats.org/officeDocument/2006/relationships/hyperlink" Target="http://www.sagaciousnewsnetwork.com/whos-profiting-from-1-2-trillion-of-federal-student-loans/" TargetMode="External"/><Relationship Id="rId5" Type="http://schemas.openxmlformats.org/officeDocument/2006/relationships/image" Target="../media/image77.jpg&amp;ehk=ddO4OZHJTA"/><Relationship Id="rId4" Type="http://schemas.openxmlformats.org/officeDocument/2006/relationships/hyperlink" Target="http://vectorportal.deviantart.com/art/Audi-Car-Vector-Illustration-213297169"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78.jpg&amp;ehk=HGPharNt8XhaO1"/><Relationship Id="rId2" Type="http://schemas.openxmlformats.org/officeDocument/2006/relationships/notesSlide" Target="../notesSlides/notesSlide67.xml"/><Relationship Id="rId1" Type="http://schemas.openxmlformats.org/officeDocument/2006/relationships/slideLayout" Target="../slideLayouts/slideLayout4.xml"/><Relationship Id="rId4" Type="http://schemas.openxmlformats.org/officeDocument/2006/relationships/hyperlink" Target="http://laughingconservative.blogspot.com/2011/10/credit-card-shock-for-families.html"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78.jpg&amp;ehk=HGPharNt8XhaO1"/><Relationship Id="rId2" Type="http://schemas.openxmlformats.org/officeDocument/2006/relationships/notesSlide" Target="../notesSlides/notesSlide68.xml"/><Relationship Id="rId1" Type="http://schemas.openxmlformats.org/officeDocument/2006/relationships/slideLayout" Target="../slideLayouts/slideLayout4.xml"/><Relationship Id="rId4" Type="http://schemas.openxmlformats.org/officeDocument/2006/relationships/hyperlink" Target="http://laughingconservative.blogspot.com/2011/10/credit-card-shock-for-families.html"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www.federalreserve.gov/creditcard/default.htm" TargetMode="External"/><Relationship Id="rId2" Type="http://schemas.openxmlformats.org/officeDocument/2006/relationships/notesSlide" Target="../notesSlides/notesSlide69.xml"/><Relationship Id="rId1" Type="http://schemas.openxmlformats.org/officeDocument/2006/relationships/slideLayout" Target="../slideLayouts/slideLayout4.xml"/><Relationship Id="rId5" Type="http://schemas.openxmlformats.org/officeDocument/2006/relationships/image" Target="../media/image80.jpg&amp;ehk=IcTjVMLdYBlf1Js"/><Relationship Id="rId4" Type="http://schemas.openxmlformats.org/officeDocument/2006/relationships/image" Target="../media/image79.png"/></Relationships>
</file>

<file path=ppt/slides/_rels/slide72.xml.rels><?xml version="1.0" encoding="UTF-8" standalone="yes"?>
<Relationships xmlns="http://schemas.openxmlformats.org/package/2006/relationships"><Relationship Id="rId3" Type="http://schemas.openxmlformats.org/officeDocument/2006/relationships/hyperlink" Target="http://www.federalreserve.gov/creditcard/flash/readingyourbill.html" TargetMode="External"/><Relationship Id="rId2" Type="http://schemas.openxmlformats.org/officeDocument/2006/relationships/notesSlide" Target="../notesSlides/notesSlide70.xml"/><Relationship Id="rId1" Type="http://schemas.openxmlformats.org/officeDocument/2006/relationships/slideLayout" Target="../slideLayouts/slideLayout4.xml"/><Relationship Id="rId5" Type="http://schemas.openxmlformats.org/officeDocument/2006/relationships/image" Target="../media/image80.jpg&amp;ehk=IcTjVMLdYBlf1Js"/><Relationship Id="rId4" Type="http://schemas.openxmlformats.org/officeDocument/2006/relationships/image" Target="../media/image81.png"/></Relationships>
</file>

<file path=ppt/slides/_rels/slide7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7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83.jpg&amp;ehk=j8mM8SCFIoY8Ns0ZvkXO"/><Relationship Id="rId2" Type="http://schemas.openxmlformats.org/officeDocument/2006/relationships/notesSlide" Target="../notesSlides/notesSlide73.xml"/><Relationship Id="rId1" Type="http://schemas.openxmlformats.org/officeDocument/2006/relationships/slideLayout" Target="../slideLayouts/slideLayout4.xml"/><Relationship Id="rId4" Type="http://schemas.openxmlformats.org/officeDocument/2006/relationships/hyperlink" Target="http://delsublog.blogspot.com/2014/10/6-killer-ways-to-handle-student-loans.html"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84.jpg&amp;ehk=NlSv9RmI9Hrl880sfF076g&amp;r=0&amp;pid=OfficeInsert"/><Relationship Id="rId2" Type="http://schemas.openxmlformats.org/officeDocument/2006/relationships/notesSlide" Target="../notesSlides/notesSlide74.xml"/><Relationship Id="rId1" Type="http://schemas.openxmlformats.org/officeDocument/2006/relationships/slideLayout" Target="../slideLayouts/slideLayout4.xml"/><Relationship Id="rId4" Type="http://schemas.openxmlformats.org/officeDocument/2006/relationships/hyperlink" Target="http://www.naaree.com/business-finance-loans-women-entrepreneurs-india/"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84.jpg&amp;ehk=NlSv9RmI9Hrl880sfF076g&amp;r=0&amp;pid=OfficeInsert"/><Relationship Id="rId2" Type="http://schemas.openxmlformats.org/officeDocument/2006/relationships/notesSlide" Target="../notesSlides/notesSlide75.xml"/><Relationship Id="rId1" Type="http://schemas.openxmlformats.org/officeDocument/2006/relationships/slideLayout" Target="../slideLayouts/slideLayout4.xml"/><Relationship Id="rId4" Type="http://schemas.openxmlformats.org/officeDocument/2006/relationships/hyperlink" Target="http://www.naaree.com/business-finance-loans-women-entrepreneurs-india/"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84.jpg&amp;ehk=NlSv9RmI9Hrl880sfF076g&amp;r=0&amp;pid=OfficeInsert"/><Relationship Id="rId2" Type="http://schemas.openxmlformats.org/officeDocument/2006/relationships/notesSlide" Target="../notesSlides/notesSlide76.xml"/><Relationship Id="rId1" Type="http://schemas.openxmlformats.org/officeDocument/2006/relationships/slideLayout" Target="../slideLayouts/slideLayout4.xml"/><Relationship Id="rId4" Type="http://schemas.openxmlformats.org/officeDocument/2006/relationships/hyperlink" Target="http://www.naaree.com/business-finance-loans-women-entrepreneurs-india/"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84.jpg&amp;ehk=NlSv9RmI9Hrl880sfF076g&amp;r=0&amp;pid=OfficeInsert"/><Relationship Id="rId2" Type="http://schemas.openxmlformats.org/officeDocument/2006/relationships/notesSlide" Target="../notesSlides/notesSlide77.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hyperlink" Target="http://www.naaree.com/business-finance-loans-women-entrepreneurs-india/" TargetMode="External"/></Relationships>
</file>

<file path=ppt/slides/_rels/slide8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6.jpg&amp;ehk=ZfFdF9FR9HF5JmxsoydO"/><Relationship Id="rId2" Type="http://schemas.openxmlformats.org/officeDocument/2006/relationships/notesSlide" Target="../notesSlides/notesSlide79.xml"/><Relationship Id="rId1" Type="http://schemas.openxmlformats.org/officeDocument/2006/relationships/slideLayout" Target="../slideLayouts/slideLayout4.xml"/><Relationship Id="rId4" Type="http://schemas.openxmlformats.org/officeDocument/2006/relationships/hyperlink" Target="https://en.wikipedia.org/wiki/Barney_Fife"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86.jpg&amp;ehk=ZfFdF9FR9HF5JmxsoydO"/><Relationship Id="rId2" Type="http://schemas.openxmlformats.org/officeDocument/2006/relationships/notesSlide" Target="../notesSlides/notesSlide80.xml"/><Relationship Id="rId1" Type="http://schemas.openxmlformats.org/officeDocument/2006/relationships/slideLayout" Target="../slideLayouts/slideLayout4.xml"/><Relationship Id="rId4" Type="http://schemas.openxmlformats.org/officeDocument/2006/relationships/hyperlink" Target="https://en.wikipedia.org/wiki/Barney_Fife" TargetMode="External"/></Relationships>
</file>

<file path=ppt/slides/_rels/slide83.xml.rels><?xml version="1.0" encoding="UTF-8" standalone="yes"?>
<Relationships xmlns="http://schemas.openxmlformats.org/package/2006/relationships"><Relationship Id="rId8" Type="http://schemas.openxmlformats.org/officeDocument/2006/relationships/hyperlink" Target="https://taholtorf.wordpress.com/2013/02/08/random-thoughts-on-random-things/" TargetMode="External"/><Relationship Id="rId3" Type="http://schemas.openxmlformats.org/officeDocument/2006/relationships/notesSlide" Target="../notesSlides/notesSlide81.xml"/><Relationship Id="rId7" Type="http://schemas.openxmlformats.org/officeDocument/2006/relationships/image" Target="../media/image89.png&amp;ehk=kR77cLrXY"/><Relationship Id="rId12" Type="http://schemas.openxmlformats.org/officeDocument/2006/relationships/hyperlink" Target="http://webphilosophia.com/estrategia/el-poder-de-un-no-positivo/" TargetMode="External"/><Relationship Id="rId2" Type="http://schemas.openxmlformats.org/officeDocument/2006/relationships/slideLayout" Target="../slideLayouts/slideLayout4.xml"/><Relationship Id="rId1" Type="http://schemas.openxmlformats.org/officeDocument/2006/relationships/video" Target="https://www.youtube.com/embed/A1wkcJO1bWY" TargetMode="External"/><Relationship Id="rId6" Type="http://schemas.openxmlformats.org/officeDocument/2006/relationships/hyperlink" Target="http://blogs.lse.ac.uk/usappblog/category/authors/paige-marta-skiba/" TargetMode="External"/><Relationship Id="rId11" Type="http://schemas.openxmlformats.org/officeDocument/2006/relationships/image" Target="../media/image91.jpg&amp;ehk=Mj2oD9kwOjb7X9HQfA"/><Relationship Id="rId5" Type="http://schemas.openxmlformats.org/officeDocument/2006/relationships/image" Target="../media/image88.jpg&amp;ehk=aJ4"/><Relationship Id="rId10" Type="http://schemas.openxmlformats.org/officeDocument/2006/relationships/hyperlink" Target="http://commons.wikimedia.org/wiki/File:No_admittance_sign.png" TargetMode="External"/><Relationship Id="rId4" Type="http://schemas.openxmlformats.org/officeDocument/2006/relationships/image" Target="../media/image87.jpeg"/><Relationship Id="rId9" Type="http://schemas.openxmlformats.org/officeDocument/2006/relationships/image" Target="../media/image90.png&amp;ehk=XtMoF5St2l4i6EE"/></Relationships>
</file>

<file path=ppt/slides/_rels/slide84.xml.rels><?xml version="1.0" encoding="UTF-8" standalone="yes"?>
<Relationships xmlns="http://schemas.openxmlformats.org/package/2006/relationships"><Relationship Id="rId3" Type="http://schemas.openxmlformats.org/officeDocument/2006/relationships/image" Target="../media/image92.jpg&amp;ehk=G"/><Relationship Id="rId2" Type="http://schemas.openxmlformats.org/officeDocument/2006/relationships/notesSlide" Target="../notesSlides/notesSlide82.xml"/><Relationship Id="rId1" Type="http://schemas.openxmlformats.org/officeDocument/2006/relationships/slideLayout" Target="../slideLayouts/slideLayout4.xml"/><Relationship Id="rId4" Type="http://schemas.openxmlformats.org/officeDocument/2006/relationships/hyperlink" Target="http://en.wikipedia.org/wiki/File:IPhone_3G_White.jpg" TargetMode="External"/></Relationships>
</file>

<file path=ppt/slides/_rels/slide85.xml.rels><?xml version="1.0" encoding="UTF-8" standalone="yes"?>
<Relationships xmlns="http://schemas.openxmlformats.org/package/2006/relationships"><Relationship Id="rId3" Type="http://schemas.openxmlformats.org/officeDocument/2006/relationships/image" Target="../media/image93.jpeg&amp;ehk=pZVuJ"/><Relationship Id="rId2" Type="http://schemas.openxmlformats.org/officeDocument/2006/relationships/notesSlide" Target="../notesSlides/notesSlide83.xml"/><Relationship Id="rId1" Type="http://schemas.openxmlformats.org/officeDocument/2006/relationships/slideLayout" Target="../slideLayouts/slideLayout4.xml"/><Relationship Id="rId4" Type="http://schemas.openxmlformats.org/officeDocument/2006/relationships/hyperlink" Target="http://belviderechiropractic.com/uncategorized/who-is-responsible-for-your-health/" TargetMode="External"/></Relationships>
</file>

<file path=ppt/slides/_rels/slide86.xml.rels><?xml version="1.0" encoding="UTF-8" standalone="yes"?>
<Relationships xmlns="http://schemas.openxmlformats.org/package/2006/relationships"><Relationship Id="rId3" Type="http://schemas.openxmlformats.org/officeDocument/2006/relationships/image" Target="../media/image93.jpeg&amp;ehk=pZVuJ"/><Relationship Id="rId2" Type="http://schemas.openxmlformats.org/officeDocument/2006/relationships/notesSlide" Target="../notesSlides/notesSlide84.xml"/><Relationship Id="rId1" Type="http://schemas.openxmlformats.org/officeDocument/2006/relationships/slideLayout" Target="../slideLayouts/slideLayout4.xml"/><Relationship Id="rId4" Type="http://schemas.openxmlformats.org/officeDocument/2006/relationships/hyperlink" Target="http://belviderechiropractic.com/uncategorized/who-is-responsible-for-your-health/"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94.jpg&amp;ehk=HINh6MfW4mFgN0ReaGi"/><Relationship Id="rId2" Type="http://schemas.openxmlformats.org/officeDocument/2006/relationships/notesSlide" Target="../notesSlides/notesSlide85.xml"/><Relationship Id="rId1" Type="http://schemas.openxmlformats.org/officeDocument/2006/relationships/slideLayout" Target="../slideLayouts/slideLayout4.xml"/><Relationship Id="rId4" Type="http://schemas.openxmlformats.org/officeDocument/2006/relationships/hyperlink" Target="http://bellenoirmag.blogspot.com/2012/03/frugal-files-spring-cleaning-for-your.html" TargetMode="External"/></Relationships>
</file>

<file path=ppt/slides/_rels/slide88.xml.rels><?xml version="1.0" encoding="UTF-8" standalone="yes"?>
<Relationships xmlns="http://schemas.openxmlformats.org/package/2006/relationships"><Relationship Id="rId8" Type="http://schemas.openxmlformats.org/officeDocument/2006/relationships/hyperlink" Target="http://en.wikipedia.org/wiki/File:Experian.svg" TargetMode="External"/><Relationship Id="rId13" Type="http://schemas.openxmlformats.org/officeDocument/2006/relationships/image" Target="../media/image98.png&amp;ehk=N35TVwkzL7miPmtxirqKWg&amp;r=0&amp;pid=OfficeInsert"/><Relationship Id="rId3" Type="http://schemas.openxmlformats.org/officeDocument/2006/relationships/image" Target="../media/image95.jpg&amp;ehk=bACd3ImXjBe6t"/><Relationship Id="rId7" Type="http://schemas.openxmlformats.org/officeDocument/2006/relationships/image" Target="../media/image96.png&amp;ehk=xrnK41zaon"/><Relationship Id="rId12" Type="http://schemas.openxmlformats.org/officeDocument/2006/relationships/hyperlink" Target="https://www.transunion.com/" TargetMode="External"/><Relationship Id="rId2" Type="http://schemas.openxmlformats.org/officeDocument/2006/relationships/notesSlide" Target="../notesSlides/notesSlide86.xml"/><Relationship Id="rId1" Type="http://schemas.openxmlformats.org/officeDocument/2006/relationships/slideLayout" Target="../slideLayouts/slideLayout4.xml"/><Relationship Id="rId6" Type="http://schemas.openxmlformats.org/officeDocument/2006/relationships/hyperlink" Target="https://www.experian.com/" TargetMode="External"/><Relationship Id="rId11" Type="http://schemas.openxmlformats.org/officeDocument/2006/relationships/hyperlink" Target="https://en.wikipedia.org/wiki/File:Equifax.svg" TargetMode="External"/><Relationship Id="rId5" Type="http://schemas.openxmlformats.org/officeDocument/2006/relationships/hyperlink" Target="http://www.annualcreditreport.com/" TargetMode="External"/><Relationship Id="rId10" Type="http://schemas.openxmlformats.org/officeDocument/2006/relationships/image" Target="../media/image97.png&amp;ehk=pp6QvcsTOs"/><Relationship Id="rId4" Type="http://schemas.openxmlformats.org/officeDocument/2006/relationships/hyperlink" Target="http://www.jphotostyle.com/clipboard/annual-credit-report.html" TargetMode="External"/><Relationship Id="rId9" Type="http://schemas.openxmlformats.org/officeDocument/2006/relationships/hyperlink" Target="https://www.equifax.com/personal/" TargetMode="External"/><Relationship Id="rId14" Type="http://schemas.openxmlformats.org/officeDocument/2006/relationships/hyperlink" Target="https://en.wikipedia.org/wiki/CIBIL" TargetMode="Externa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7.xml"/><Relationship Id="rId7" Type="http://schemas.openxmlformats.org/officeDocument/2006/relationships/image" Target="../media/image100.jpeg"/><Relationship Id="rId2" Type="http://schemas.openxmlformats.org/officeDocument/2006/relationships/slideLayout" Target="../slideLayouts/slideLayout4.xml"/><Relationship Id="rId1" Type="http://schemas.openxmlformats.org/officeDocument/2006/relationships/video" Target="https://www.youtube.com/embed/bC8pjXn-sWM" TargetMode="External"/><Relationship Id="rId6" Type="http://schemas.openxmlformats.org/officeDocument/2006/relationships/hyperlink" Target="http://sullivanlaw.net/ftc-minor-drug-changes-to-prolong-patent-life-may-violate-antitrust-law/" TargetMode="External"/><Relationship Id="rId5" Type="http://schemas.openxmlformats.org/officeDocument/2006/relationships/image" Target="../media/image99.gif&amp;ehk=l7SGWqaZspmQXVwDFZbe0A&amp;r=0&amp;pid=OfficeInsert"/><Relationship Id="rId4" Type="http://schemas.openxmlformats.org/officeDocument/2006/relationships/hyperlink" Target="http://www.ftc.gov/"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s://www.myfico.com/" TargetMode="External"/><Relationship Id="rId2" Type="http://schemas.openxmlformats.org/officeDocument/2006/relationships/notesSlide" Target="../notesSlides/notesSlide88.xml"/><Relationship Id="rId1" Type="http://schemas.openxmlformats.org/officeDocument/2006/relationships/slideLayout" Target="../slideLayouts/slideLayout4.xml"/><Relationship Id="rId4" Type="http://schemas.openxmlformats.org/officeDocument/2006/relationships/image" Target="../media/image101.png"/></Relationships>
</file>

<file path=ppt/slides/_rels/slide91.xml.rels><?xml version="1.0" encoding="UTF-8" standalone="yes"?>
<Relationships xmlns="http://schemas.openxmlformats.org/package/2006/relationships"><Relationship Id="rId3" Type="http://schemas.openxmlformats.org/officeDocument/2006/relationships/hyperlink" Target="https://www.myfico.com/" TargetMode="External"/><Relationship Id="rId2" Type="http://schemas.openxmlformats.org/officeDocument/2006/relationships/notesSlide" Target="../notesSlides/notesSlide89.xml"/><Relationship Id="rId1" Type="http://schemas.openxmlformats.org/officeDocument/2006/relationships/slideLayout" Target="../slideLayouts/slideLayout4.xml"/><Relationship Id="rId4" Type="http://schemas.openxmlformats.org/officeDocument/2006/relationships/image" Target="../media/image101.png"/></Relationships>
</file>

<file path=ppt/slides/_rels/slide9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93.xml.rels><?xml version="1.0" encoding="UTF-8" standalone="yes"?>
<Relationships xmlns="http://schemas.openxmlformats.org/package/2006/relationships"><Relationship Id="rId3" Type="http://schemas.openxmlformats.org/officeDocument/2006/relationships/image" Target="../media/image102.gif&amp;ehk=Iv"/><Relationship Id="rId2" Type="http://schemas.openxmlformats.org/officeDocument/2006/relationships/notesSlide" Target="../notesSlides/notesSlide91.xml"/><Relationship Id="rId1" Type="http://schemas.openxmlformats.org/officeDocument/2006/relationships/slideLayout" Target="../slideLayouts/slideLayout4.xml"/><Relationship Id="rId4" Type="http://schemas.openxmlformats.org/officeDocument/2006/relationships/hyperlink" Target="http://chaurahha.wordpress.com/tag/consumer-rights/" TargetMode="External"/></Relationships>
</file>

<file path=ppt/slides/_rels/slide94.xml.rels><?xml version="1.0" encoding="UTF-8" standalone="yes"?>
<Relationships xmlns="http://schemas.openxmlformats.org/package/2006/relationships"><Relationship Id="rId3" Type="http://schemas.openxmlformats.org/officeDocument/2006/relationships/image" Target="../media/image102.gif&amp;ehk=Iv"/><Relationship Id="rId2" Type="http://schemas.openxmlformats.org/officeDocument/2006/relationships/notesSlide" Target="../notesSlides/notesSlide92.xml"/><Relationship Id="rId1" Type="http://schemas.openxmlformats.org/officeDocument/2006/relationships/slideLayout" Target="../slideLayouts/slideLayout4.xml"/><Relationship Id="rId4" Type="http://schemas.openxmlformats.org/officeDocument/2006/relationships/hyperlink" Target="http://chaurahha.wordpress.com/tag/consumer-rights/" TargetMode="External"/></Relationships>
</file>

<file path=ppt/slides/_rels/slide95.xml.rels><?xml version="1.0" encoding="UTF-8" standalone="yes"?>
<Relationships xmlns="http://schemas.openxmlformats.org/package/2006/relationships"><Relationship Id="rId3" Type="http://schemas.openxmlformats.org/officeDocument/2006/relationships/image" Target="../media/image102.gif&amp;ehk=Iv"/><Relationship Id="rId2" Type="http://schemas.openxmlformats.org/officeDocument/2006/relationships/notesSlide" Target="../notesSlides/notesSlide93.xml"/><Relationship Id="rId1" Type="http://schemas.openxmlformats.org/officeDocument/2006/relationships/slideLayout" Target="../slideLayouts/slideLayout4.xml"/><Relationship Id="rId4" Type="http://schemas.openxmlformats.org/officeDocument/2006/relationships/hyperlink" Target="http://chaurahha.wordpress.com/tag/consumer-rights/" TargetMode="External"/></Relationships>
</file>

<file path=ppt/slides/_rels/slide96.xml.rels><?xml version="1.0" encoding="UTF-8" standalone="yes"?>
<Relationships xmlns="http://schemas.openxmlformats.org/package/2006/relationships"><Relationship Id="rId3" Type="http://schemas.openxmlformats.org/officeDocument/2006/relationships/image" Target="../media/image102.gif&amp;ehk=Iv"/><Relationship Id="rId2" Type="http://schemas.openxmlformats.org/officeDocument/2006/relationships/notesSlide" Target="../notesSlides/notesSlide94.xml"/><Relationship Id="rId1" Type="http://schemas.openxmlformats.org/officeDocument/2006/relationships/slideLayout" Target="../slideLayouts/slideLayout4.xml"/><Relationship Id="rId4" Type="http://schemas.openxmlformats.org/officeDocument/2006/relationships/hyperlink" Target="http://chaurahha.wordpress.com/tag/consumer-rights/" TargetMode="External"/></Relationships>
</file>

<file path=ppt/slides/_rels/slide97.xml.rels><?xml version="1.0" encoding="UTF-8" standalone="yes"?>
<Relationships xmlns="http://schemas.openxmlformats.org/package/2006/relationships"><Relationship Id="rId3" Type="http://schemas.openxmlformats.org/officeDocument/2006/relationships/image" Target="../media/image103.jpg&amp;ehk=L2T9JrviYx3k7vv5CqRvgg&amp;r=0&amp;pid=OfficeInsert"/><Relationship Id="rId2" Type="http://schemas.openxmlformats.org/officeDocument/2006/relationships/notesSlide" Target="../notesSlides/notesSlide95.xml"/><Relationship Id="rId1" Type="http://schemas.openxmlformats.org/officeDocument/2006/relationships/slideLayout" Target="../slideLayouts/slideLayout4.xml"/><Relationship Id="rId4" Type="http://schemas.openxmlformats.org/officeDocument/2006/relationships/hyperlink" Target="http://www.lawyersandsettlements.com/features/bankruptcy_debt_help/bankruptcy-debt-law-2.html" TargetMode="External"/></Relationships>
</file>

<file path=ppt/slides/_rels/slide9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7.xml"/><Relationship Id="rId1" Type="http://schemas.openxmlformats.org/officeDocument/2006/relationships/slideLayout" Target="../slideLayouts/slideLayout4.xml"/><Relationship Id="rId5" Type="http://schemas.openxmlformats.org/officeDocument/2006/relationships/hyperlink" Target="http://www.flickr.com/photos/teegardin/6093699369/" TargetMode="External"/><Relationship Id="rId4" Type="http://schemas.openxmlformats.org/officeDocument/2006/relationships/image" Target="../media/image105.jpg&amp;ehk=qWVVfInTFgfQvZNLeJl1eQ&amp;r=0&amp;pid=OfficeInsert"/></Relationships>
</file>

<file path=ppt/slides/_rels/slide10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hyperlink" Target="https://www.flickr.com/photos/tom-margie/1556667585" TargetMode="External"/></Relationships>
</file>

<file path=ppt/slides/_rels/slide102.xml.rels><?xml version="1.0" encoding="UTF-8" standalone="yes"?>
<Relationships xmlns="http://schemas.openxmlformats.org/package/2006/relationships"><Relationship Id="rId3" Type="http://schemas.openxmlformats.org/officeDocument/2006/relationships/image" Target="../media/image107.jpg&amp;ehk=e0"/><Relationship Id="rId2" Type="http://schemas.openxmlformats.org/officeDocument/2006/relationships/notesSlide" Target="../notesSlides/notesSlide100.xml"/><Relationship Id="rId1" Type="http://schemas.openxmlformats.org/officeDocument/2006/relationships/slideLayout" Target="../slideLayouts/slideLayout4.xml"/><Relationship Id="rId4" Type="http://schemas.openxmlformats.org/officeDocument/2006/relationships/hyperlink" Target="http://www.flickr.com/photos/68751915@N05/6629012991/"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60.jpg&amp;ehk=3QtWlc"/><Relationship Id="rId7" Type="http://schemas.openxmlformats.org/officeDocument/2006/relationships/hyperlink" Target="https://en.wikipedia.org/wiki/National_Credit_Union_Administration" TargetMode="External"/><Relationship Id="rId2" Type="http://schemas.openxmlformats.org/officeDocument/2006/relationships/notesSlide" Target="../notesSlides/notesSlide101.xml"/><Relationship Id="rId1" Type="http://schemas.openxmlformats.org/officeDocument/2006/relationships/slideLayout" Target="../slideLayouts/slideLayout4.xml"/><Relationship Id="rId6" Type="http://schemas.openxmlformats.org/officeDocument/2006/relationships/image" Target="../media/image62.jpg&amp;ehk=day5TRtwPDX"/><Relationship Id="rId5" Type="http://schemas.openxmlformats.org/officeDocument/2006/relationships/image" Target="../media/image61.png&amp;ehk=RTZfUuLPh"/><Relationship Id="rId4" Type="http://schemas.openxmlformats.org/officeDocument/2006/relationships/hyperlink" Target="https://www.flickr.com/photos/teegardin/6093700157/" TargetMode="External"/></Relationships>
</file>

<file path=ppt/slides/_rels/slide104.xml.rels><?xml version="1.0" encoding="UTF-8" standalone="yes"?>
<Relationships xmlns="http://schemas.openxmlformats.org/package/2006/relationships"><Relationship Id="rId3" Type="http://schemas.openxmlformats.org/officeDocument/2006/relationships/image" Target="../media/image108.gif&amp;ehk=9rgzLeuVy39decnF5UJojA&amp;r=0&amp;pid=OfficeInsert"/><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hyperlink" Target="http://justamemo.com/2005/11/08/keep-the-change-bank-of-america-says/" TargetMode="External"/></Relationships>
</file>

<file path=ppt/slides/_rels/slide10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6.xml.rels><?xml version="1.0" encoding="UTF-8" standalone="yes"?>
<Relationships xmlns="http://schemas.openxmlformats.org/package/2006/relationships"><Relationship Id="rId8" Type="http://schemas.openxmlformats.org/officeDocument/2006/relationships/image" Target="../media/image112.jpg&amp;ehk=GesPeXL95Vucw0A0ows2OA&amp;r=0&amp;pid=OfficeInsert"/><Relationship Id="rId3" Type="http://schemas.openxmlformats.org/officeDocument/2006/relationships/image" Target="../media/image109.jpg&amp;ehk=hCqv"/><Relationship Id="rId7" Type="http://schemas.openxmlformats.org/officeDocument/2006/relationships/hyperlink" Target="http://yhseconomics.wikispaces.com/Retirement" TargetMode="External"/><Relationship Id="rId2" Type="http://schemas.openxmlformats.org/officeDocument/2006/relationships/notesSlide" Target="../notesSlides/notesSlide104.xml"/><Relationship Id="rId1" Type="http://schemas.openxmlformats.org/officeDocument/2006/relationships/slideLayout" Target="../slideLayouts/slideLayout4.xml"/><Relationship Id="rId6" Type="http://schemas.openxmlformats.org/officeDocument/2006/relationships/image" Target="../media/image111.jpg&amp;ehk=EHIdrHIvl5ybrrdyKVPN7w&amp;r=0&amp;pid=OfficeInsert"/><Relationship Id="rId5" Type="http://schemas.openxmlformats.org/officeDocument/2006/relationships/image" Target="../media/image110.png"/><Relationship Id="rId4" Type="http://schemas.openxmlformats.org/officeDocument/2006/relationships/hyperlink" Target="http://satisfyingretirement.blogspot.com/2010_06_01_archive.html" TargetMode="External"/><Relationship Id="rId9" Type="http://schemas.openxmlformats.org/officeDocument/2006/relationships/hyperlink" Target="http://lawyersandsettlements.com/articles/stock_option/erisa-plan-lawsuit-employee-stock-5-17731.html" TargetMode="External"/></Relationships>
</file>

<file path=ppt/slides/_rels/slide107.xml.rels><?xml version="1.0" encoding="UTF-8" standalone="yes"?>
<Relationships xmlns="http://schemas.openxmlformats.org/package/2006/relationships"><Relationship Id="rId3" Type="http://schemas.openxmlformats.org/officeDocument/2006/relationships/image" Target="../media/image113.jpg&amp;ehk=klMXLefrMjiaJgpW22DOow&amp;r=0&amp;pid=OfficeInsert"/><Relationship Id="rId2" Type="http://schemas.openxmlformats.org/officeDocument/2006/relationships/notesSlide" Target="../notesSlides/notesSlide105.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hyperlink" Target="http://flickr.com/photos/safari_vacation/8441395357" TargetMode="External"/></Relationships>
</file>

<file path=ppt/slides/_rels/slide108.xml.rels><?xml version="1.0" encoding="UTF-8" standalone="yes"?>
<Relationships xmlns="http://schemas.openxmlformats.org/package/2006/relationships"><Relationship Id="rId3" Type="http://schemas.openxmlformats.org/officeDocument/2006/relationships/image" Target="../media/image113.jpg&amp;ehk=klMXLefrMjiaJgpW22DOow&amp;r=0&amp;pid=OfficeInsert"/><Relationship Id="rId2" Type="http://schemas.openxmlformats.org/officeDocument/2006/relationships/notesSlide" Target="../notesSlides/notesSlide106.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hyperlink" Target="http://flickr.com/photos/safari_vacation/8441395357" TargetMode="External"/></Relationships>
</file>

<file path=ppt/slides/_rels/slide10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0.xml.rels><?xml version="1.0" encoding="UTF-8" standalone="yes"?>
<Relationships xmlns="http://schemas.openxmlformats.org/package/2006/relationships"><Relationship Id="rId3" Type="http://schemas.openxmlformats.org/officeDocument/2006/relationships/image" Target="../media/image114.jpg&amp;ehk=uLtQVy3jwiYOp"/><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hyperlink" Target="http://yhseconomics.wikispaces.com/Stock+Market" TargetMode="External"/></Relationships>
</file>

<file path=ppt/slides/_rels/slide111.xml.rels><?xml version="1.0" encoding="UTF-8" standalone="yes"?>
<Relationships xmlns="http://schemas.openxmlformats.org/package/2006/relationships"><Relationship Id="rId3" Type="http://schemas.openxmlformats.org/officeDocument/2006/relationships/image" Target="../media/image115.jpg&amp;ehk=GcLfpoWtIOeLYh"/><Relationship Id="rId2" Type="http://schemas.openxmlformats.org/officeDocument/2006/relationships/notesSlide" Target="../notesSlides/notesSlide109.xml"/><Relationship Id="rId1" Type="http://schemas.openxmlformats.org/officeDocument/2006/relationships/slideLayout" Target="../slideLayouts/slideLayout4.xml"/><Relationship Id="rId4" Type="http://schemas.openxmlformats.org/officeDocument/2006/relationships/hyperlink" Target="https://www.flickr.com/photos/pictures-of-money/17096832777" TargetMode="External"/></Relationships>
</file>

<file path=ppt/slides/_rels/slide112.xml.rels><?xml version="1.0" encoding="UTF-8" standalone="yes"?>
<Relationships xmlns="http://schemas.openxmlformats.org/package/2006/relationships"><Relationship Id="rId3" Type="http://schemas.openxmlformats.org/officeDocument/2006/relationships/hyperlink" Target="https://www.flickr.com/photos/pictures-of-money/17096832777" TargetMode="External"/><Relationship Id="rId2" Type="http://schemas.openxmlformats.org/officeDocument/2006/relationships/image" Target="../media/image115.jpg&amp;ehk=GcLfpoWtIOeLYh"/><Relationship Id="rId1" Type="http://schemas.openxmlformats.org/officeDocument/2006/relationships/slideLayout" Target="../slideLayouts/slideLayout4.xml"/><Relationship Id="rId5" Type="http://schemas.openxmlformats.org/officeDocument/2006/relationships/hyperlink" Target="http://www.flickr.com/photos/68751915@N05/6629012991/" TargetMode="External"/><Relationship Id="rId4" Type="http://schemas.openxmlformats.org/officeDocument/2006/relationships/image" Target="../media/image107.jpg&amp;ehk=e0"/></Relationships>
</file>

<file path=ppt/slides/_rels/slide113.xml.rels><?xml version="1.0" encoding="UTF-8" standalone="yes"?>
<Relationships xmlns="http://schemas.openxmlformats.org/package/2006/relationships"><Relationship Id="rId3" Type="http://schemas.openxmlformats.org/officeDocument/2006/relationships/image" Target="../media/image116.jpg&amp;ehk=o60KE9xn7PpWMyodcH7JSA&amp;r=0&amp;pid=OfficeInsert"/><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hyperlink" Target="https://www.flickr.com/photos/101332430@N03/9681616268/" TargetMode="External"/></Relationships>
</file>

<file path=ppt/slides/_rels/slide114.xml.rels><?xml version="1.0" encoding="UTF-8" standalone="yes"?>
<Relationships xmlns="http://schemas.openxmlformats.org/package/2006/relationships"><Relationship Id="rId3" Type="http://schemas.openxmlformats.org/officeDocument/2006/relationships/image" Target="../media/image117.jpg&amp;ehk=2AKaBJFl91D4B8QI6a5qiw&amp;r=0&amp;pid=OfficeInsert"/><Relationship Id="rId2" Type="http://schemas.openxmlformats.org/officeDocument/2006/relationships/notesSlide" Target="../notesSlides/notesSlide111.xml"/><Relationship Id="rId1" Type="http://schemas.openxmlformats.org/officeDocument/2006/relationships/slideLayout" Target="../slideLayouts/slideLayout4.xml"/><Relationship Id="rId4" Type="http://schemas.openxmlformats.org/officeDocument/2006/relationships/hyperlink" Target="https://flickr.com/photos/stickergiant/14931761175" TargetMode="External"/></Relationships>
</file>

<file path=ppt/slides/_rels/slide115.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2.xml"/><Relationship Id="rId1" Type="http://schemas.openxmlformats.org/officeDocument/2006/relationships/slideLayout" Target="../slideLayouts/slideLayout4.xml"/><Relationship Id="rId4" Type="http://schemas.openxmlformats.org/officeDocument/2006/relationships/image" Target="../media/image8.jpg"/></Relationships>
</file>

<file path=ppt/slides/_rels/slide116.xml.rels><?xml version="1.0" encoding="UTF-8" standalone="yes"?>
<Relationships xmlns="http://schemas.openxmlformats.org/package/2006/relationships"><Relationship Id="rId3" Type="http://schemas.openxmlformats.org/officeDocument/2006/relationships/image" Target="../media/image119.jpg&amp;ehk=OPjUo7Y9y02VDlI1b97MFQ&amp;r=0&amp;pid=OfficeInsert"/><Relationship Id="rId2" Type="http://schemas.openxmlformats.org/officeDocument/2006/relationships/notesSlide" Target="../notesSlides/notesSlide113.xml"/><Relationship Id="rId1" Type="http://schemas.openxmlformats.org/officeDocument/2006/relationships/slideLayout" Target="../slideLayouts/slideLayout4.xml"/><Relationship Id="rId4" Type="http://schemas.openxmlformats.org/officeDocument/2006/relationships/hyperlink" Target="http://dollarsandsense.sg/investing-in-companies-that-you-can-see-around-you/" TargetMode="External"/></Relationships>
</file>

<file path=ppt/slides/_rels/slide117.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image" Target="../media/image119.jpg&amp;ehk=OPjUo7Y9y02VDlI1b97MFQ&amp;r=0&amp;pid=OfficeInsert"/><Relationship Id="rId7" Type="http://schemas.openxmlformats.org/officeDocument/2006/relationships/image" Target="../media/image45.jpg"/><Relationship Id="rId2" Type="http://schemas.openxmlformats.org/officeDocument/2006/relationships/notesSlide" Target="../notesSlides/notesSlide114.xml"/><Relationship Id="rId1" Type="http://schemas.openxmlformats.org/officeDocument/2006/relationships/slideLayout" Target="../slideLayouts/slideLayout4.xml"/><Relationship Id="rId6" Type="http://schemas.openxmlformats.org/officeDocument/2006/relationships/image" Target="../media/image44.jpg"/><Relationship Id="rId5" Type="http://schemas.openxmlformats.org/officeDocument/2006/relationships/image" Target="../media/image43.jpg"/><Relationship Id="rId10" Type="http://schemas.openxmlformats.org/officeDocument/2006/relationships/image" Target="../media/image4.png"/><Relationship Id="rId4" Type="http://schemas.openxmlformats.org/officeDocument/2006/relationships/hyperlink" Target="http://dollarsandsense.sg/investing-in-companies-that-you-can-see-around-you/" TargetMode="External"/><Relationship Id="rId9" Type="http://schemas.openxmlformats.org/officeDocument/2006/relationships/image" Target="../media/image42.jpg"/></Relationships>
</file>

<file path=ppt/slides/_rels/slide11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19.jpg&amp;ehk=OPjUo7Y9y02VDlI1b97MFQ&amp;r=0&amp;pid=OfficeInsert"/><Relationship Id="rId2" Type="http://schemas.openxmlformats.org/officeDocument/2006/relationships/notesSlide" Target="../notesSlides/notesSlide116.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hyperlink" Target="http://dollarsandsense.sg/investing-in-companies-that-you-can-see-around-you/" TargetMode="External"/></Relationships>
</file>

<file path=ppt/slides/_rels/slide120.xml.rels><?xml version="1.0" encoding="UTF-8" standalone="yes"?>
<Relationships xmlns="http://schemas.openxmlformats.org/package/2006/relationships"><Relationship Id="rId3" Type="http://schemas.openxmlformats.org/officeDocument/2006/relationships/image" Target="../media/image120.jpg&amp;ehk=oaFLI"/><Relationship Id="rId2" Type="http://schemas.openxmlformats.org/officeDocument/2006/relationships/notesSlide" Target="../notesSlides/notesSlide117.xml"/><Relationship Id="rId1" Type="http://schemas.openxmlformats.org/officeDocument/2006/relationships/slideLayout" Target="../slideLayouts/slideLayout4.xml"/><Relationship Id="rId4" Type="http://schemas.openxmlformats.org/officeDocument/2006/relationships/hyperlink" Target="http://freefoodphotos.com/imagelibrary/dairy/slides/egg_basket.html" TargetMode="External"/></Relationships>
</file>

<file path=ppt/slides/_rels/slide121.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image" Target="../media/image8.jpg"/><Relationship Id="rId1" Type="http://schemas.openxmlformats.org/officeDocument/2006/relationships/slideLayout" Target="../slideLayouts/slideLayout4.xml"/><Relationship Id="rId5" Type="http://schemas.openxmlformats.org/officeDocument/2006/relationships/image" Target="../media/image45.jpg"/><Relationship Id="rId4" Type="http://schemas.openxmlformats.org/officeDocument/2006/relationships/image" Target="../media/image43.jpg"/></Relationships>
</file>

<file path=ppt/slides/_rels/slide1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3.xml.rels><?xml version="1.0" encoding="UTF-8" standalone="yes"?>
<Relationships xmlns="http://schemas.openxmlformats.org/package/2006/relationships"><Relationship Id="rId3" Type="http://schemas.openxmlformats.org/officeDocument/2006/relationships/hyperlink" Target="http://ahsdavishonors.wikispaces.com/laura's+lavish+logic" TargetMode="External"/><Relationship Id="rId2" Type="http://schemas.openxmlformats.org/officeDocument/2006/relationships/image" Target="../media/image122.jpg&amp;ehk=x3Q4QJSBUIoC2YRenKRfgg&amp;r=0&amp;pid=OfficeInsert"/><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4.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2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B44330D-EA18-4254-AA95-EB49948539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close up of a logo&#10;&#10;Description generated with high confidence">
            <a:extLst>
              <a:ext uri="{FF2B5EF4-FFF2-40B4-BE49-F238E27FC236}">
                <a16:creationId xmlns:a16="http://schemas.microsoft.com/office/drawing/2014/main" id="{A2FE8A8F-D148-4287-B00F-2C9B832455E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p:blipFill>
        <p:spPr>
          <a:xfrm>
            <a:off x="2066609" y="1162467"/>
            <a:ext cx="8058782" cy="4533065"/>
          </a:xfrm>
          <a:prstGeom prst="rect">
            <a:avLst/>
          </a:prstGeom>
        </p:spPr>
      </p:pic>
    </p:spTree>
    <p:extLst>
      <p:ext uri="{BB962C8B-B14F-4D97-AF65-F5344CB8AC3E}">
        <p14:creationId xmlns:p14="http://schemas.microsoft.com/office/powerpoint/2010/main" val="2357166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EB41C5C-0F34-4DDA-9D7C-5E717F35F60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6134677" y="303591"/>
            <a:ext cx="5735590"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Content Placeholder 7" descr="A close up of a sign&#10;&#10;Description generated with high confidence">
            <a:extLst>
              <a:ext uri="{FF2B5EF4-FFF2-40B4-BE49-F238E27FC236}">
                <a16:creationId xmlns:a16="http://schemas.microsoft.com/office/drawing/2014/main" id="{5B3713AF-D4B4-4905-808B-FDA7C96BC172}"/>
              </a:ext>
            </a:extLst>
          </p:cNvPr>
          <p:cNvPicPr>
            <a:picLocks noGrp="1" noChangeAspect="1"/>
          </p:cNvPicPr>
          <p:nvPr>
            <p:ph sz="half" idx="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84632" y="2857827"/>
            <a:ext cx="5126736" cy="986896"/>
          </a:xfrm>
          <a:prstGeom prst="rect">
            <a:avLst/>
          </a:prstGeom>
        </p:spPr>
      </p:pic>
      <p:sp>
        <p:nvSpPr>
          <p:cNvPr id="4" name="Title 3">
            <a:extLst>
              <a:ext uri="{FF2B5EF4-FFF2-40B4-BE49-F238E27FC236}">
                <a16:creationId xmlns:a16="http://schemas.microsoft.com/office/drawing/2014/main" id="{01804543-8335-431B-8ABD-D905A6913E93}"/>
              </a:ext>
            </a:extLst>
          </p:cNvPr>
          <p:cNvSpPr>
            <a:spLocks noGrp="1"/>
          </p:cNvSpPr>
          <p:nvPr>
            <p:ph type="title"/>
          </p:nvPr>
        </p:nvSpPr>
        <p:spPr>
          <a:xfrm>
            <a:off x="6392598" y="640263"/>
            <a:ext cx="5221266" cy="1344975"/>
          </a:xfrm>
        </p:spPr>
        <p:txBody>
          <a:bodyPr vert="horz" lIns="91440" tIns="45720" rIns="91440" bIns="45720" rtlCol="0" anchor="ctr">
            <a:normAutofit/>
          </a:bodyPr>
          <a:lstStyle/>
          <a:p>
            <a:pPr algn="ctr"/>
            <a:r>
              <a:rPr lang="en-US" sz="4000" b="1" kern="1200" dirty="0">
                <a:solidFill>
                  <a:schemeClr val="tx1"/>
                </a:solidFill>
                <a:latin typeface="+mj-lt"/>
                <a:ea typeface="+mj-ea"/>
                <a:cs typeface="+mj-cs"/>
              </a:rPr>
              <a:t>2017 Survey</a:t>
            </a:r>
          </a:p>
        </p:txBody>
      </p:sp>
      <p:sp>
        <p:nvSpPr>
          <p:cNvPr id="5" name="Content Placeholder 4">
            <a:extLst>
              <a:ext uri="{FF2B5EF4-FFF2-40B4-BE49-F238E27FC236}">
                <a16:creationId xmlns:a16="http://schemas.microsoft.com/office/drawing/2014/main" id="{72C24FBC-259F-4F23-BCF1-5F0E97FC62E0}"/>
              </a:ext>
            </a:extLst>
          </p:cNvPr>
          <p:cNvSpPr>
            <a:spLocks noGrp="1"/>
          </p:cNvSpPr>
          <p:nvPr>
            <p:ph sz="half" idx="1"/>
          </p:nvPr>
        </p:nvSpPr>
        <p:spPr>
          <a:xfrm>
            <a:off x="6391903" y="2121763"/>
            <a:ext cx="5235490" cy="3773010"/>
          </a:xfrm>
        </p:spPr>
        <p:txBody>
          <a:bodyPr vert="horz" lIns="91440" tIns="45720" rIns="91440" bIns="45720" rtlCol="0">
            <a:normAutofit/>
          </a:bodyPr>
          <a:lstStyle/>
          <a:p>
            <a:r>
              <a:rPr lang="en-US" dirty="0"/>
              <a:t>78% of workers surveyed say that they are living paycheck to paycheck</a:t>
            </a:r>
          </a:p>
          <a:p>
            <a:r>
              <a:rPr lang="en-US" dirty="0"/>
              <a:t>71% of all workers say they are in some sort of debt</a:t>
            </a:r>
          </a:p>
          <a:p>
            <a:r>
              <a:rPr lang="en-US" dirty="0"/>
              <a:t>56% of those in debt believe they will never get themselves out of debt</a:t>
            </a:r>
          </a:p>
        </p:txBody>
      </p:sp>
    </p:spTree>
    <p:extLst>
      <p:ext uri="{BB962C8B-B14F-4D97-AF65-F5344CB8AC3E}">
        <p14:creationId xmlns:p14="http://schemas.microsoft.com/office/powerpoint/2010/main" val="42242695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A picture containing object&#10;&#10;Description generated with very high confidence">
            <a:extLst>
              <a:ext uri="{FF2B5EF4-FFF2-40B4-BE49-F238E27FC236}">
                <a16:creationId xmlns:a16="http://schemas.microsoft.com/office/drawing/2014/main" id="{6AF6922D-485B-4BC1-BE92-C70689DF81D3}"/>
              </a:ext>
            </a:extLst>
          </p:cNvPr>
          <p:cNvPicPr>
            <a:picLocks noGrp="1" noChangeAspect="1"/>
          </p:cNvPicPr>
          <p:nvPr>
            <p:ph sz="half" idx="4294967295"/>
          </p:nvPr>
        </p:nvPicPr>
        <p:blipFill rotWithShape="1">
          <a:blip r:embed="rId3">
            <a:extLst>
              <a:ext uri="{28A0092B-C50C-407E-A947-70E740481C1C}">
                <a14:useLocalDpi xmlns:a14="http://schemas.microsoft.com/office/drawing/2010/main" val="0"/>
              </a:ext>
            </a:extLst>
          </a:blip>
          <a:srcRect l="1713" r="912" b="3"/>
          <a:stretch/>
        </p:blipFill>
        <p:spPr>
          <a:xfrm>
            <a:off x="2939435" y="1905000"/>
            <a:ext cx="6232525" cy="4271963"/>
          </a:xfrm>
          <a:prstGeom prst="rect">
            <a:avLst/>
          </a:prstGeom>
        </p:spPr>
      </p:pic>
      <p:cxnSp>
        <p:nvCxnSpPr>
          <p:cNvPr id="22" name="Straight Arrow Connector 21">
            <a:extLst>
              <a:ext uri="{FF2B5EF4-FFF2-40B4-BE49-F238E27FC236}">
                <a16:creationId xmlns:a16="http://schemas.microsoft.com/office/drawing/2014/main" id="{86D210A6-DC14-4FD9-A5B0-5AE05BEAF0B6}"/>
              </a:ext>
            </a:extLst>
          </p:cNvPr>
          <p:cNvCxnSpPr/>
          <p:nvPr/>
        </p:nvCxnSpPr>
        <p:spPr>
          <a:xfrm flipV="1">
            <a:off x="6324747" y="4757825"/>
            <a:ext cx="796954" cy="796954"/>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4A7EE68-B46F-467C-9E7A-65BEE87EAD88}"/>
              </a:ext>
            </a:extLst>
          </p:cNvPr>
          <p:cNvSpPr txBox="1"/>
          <p:nvPr/>
        </p:nvSpPr>
        <p:spPr>
          <a:xfrm rot="18888679">
            <a:off x="5915873" y="5082916"/>
            <a:ext cx="1960285" cy="369332"/>
          </a:xfrm>
          <a:prstGeom prst="rect">
            <a:avLst/>
          </a:prstGeom>
          <a:noFill/>
        </p:spPr>
        <p:txBody>
          <a:bodyPr wrap="square" rtlCol="0">
            <a:spAutoFit/>
          </a:bodyPr>
          <a:lstStyle/>
          <a:p>
            <a:pPr algn="ctr"/>
            <a:r>
              <a:rPr lang="en-US" b="1" dirty="0">
                <a:solidFill>
                  <a:schemeClr val="accent6">
                    <a:lumMod val="50000"/>
                  </a:schemeClr>
                </a:solidFill>
              </a:rPr>
              <a:t>EARNING</a:t>
            </a:r>
          </a:p>
        </p:txBody>
      </p:sp>
      <p:sp>
        <p:nvSpPr>
          <p:cNvPr id="3" name="Arrow: Curved Left 2">
            <a:extLst>
              <a:ext uri="{FF2B5EF4-FFF2-40B4-BE49-F238E27FC236}">
                <a16:creationId xmlns:a16="http://schemas.microsoft.com/office/drawing/2014/main" id="{67214AB2-3389-41FD-A31A-6C0617B5A881}"/>
              </a:ext>
            </a:extLst>
          </p:cNvPr>
          <p:cNvSpPr/>
          <p:nvPr/>
        </p:nvSpPr>
        <p:spPr>
          <a:xfrm rot="18835861">
            <a:off x="7747442" y="3862105"/>
            <a:ext cx="276836" cy="771787"/>
          </a:xfrm>
          <a:prstGeom prst="curvedLef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3" name="TextBox 32">
            <a:extLst>
              <a:ext uri="{FF2B5EF4-FFF2-40B4-BE49-F238E27FC236}">
                <a16:creationId xmlns:a16="http://schemas.microsoft.com/office/drawing/2014/main" id="{8390F599-2E11-42BC-8180-B93B54999EE3}"/>
              </a:ext>
            </a:extLst>
          </p:cNvPr>
          <p:cNvSpPr txBox="1"/>
          <p:nvPr/>
        </p:nvSpPr>
        <p:spPr>
          <a:xfrm>
            <a:off x="7121701" y="4620350"/>
            <a:ext cx="1960285" cy="369332"/>
          </a:xfrm>
          <a:prstGeom prst="rect">
            <a:avLst/>
          </a:prstGeom>
          <a:noFill/>
        </p:spPr>
        <p:txBody>
          <a:bodyPr wrap="square" rtlCol="0">
            <a:spAutoFit/>
          </a:bodyPr>
          <a:lstStyle/>
          <a:p>
            <a:pPr algn="ctr"/>
            <a:r>
              <a:rPr lang="en-US" b="1" dirty="0">
                <a:solidFill>
                  <a:srgbClr val="FF0000"/>
                </a:solidFill>
              </a:rPr>
              <a:t>SPENDING</a:t>
            </a:r>
          </a:p>
        </p:txBody>
      </p:sp>
      <p:pic>
        <p:nvPicPr>
          <p:cNvPr id="7" name="Picture 6">
            <a:extLst>
              <a:ext uri="{FF2B5EF4-FFF2-40B4-BE49-F238E27FC236}">
                <a16:creationId xmlns:a16="http://schemas.microsoft.com/office/drawing/2014/main" id="{CEA446F9-2442-4934-81E3-584F1568F8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976188" cy="2976188"/>
          </a:xfrm>
          <a:prstGeom prst="rect">
            <a:avLst/>
          </a:prstGeom>
        </p:spPr>
      </p:pic>
    </p:spTree>
    <p:extLst>
      <p:ext uri="{BB962C8B-B14F-4D97-AF65-F5344CB8AC3E}">
        <p14:creationId xmlns:p14="http://schemas.microsoft.com/office/powerpoint/2010/main" val="24954910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 grpId="0" animBg="1"/>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A picture containing object&#10;&#10;Description generated with very high confidence">
            <a:extLst>
              <a:ext uri="{FF2B5EF4-FFF2-40B4-BE49-F238E27FC236}">
                <a16:creationId xmlns:a16="http://schemas.microsoft.com/office/drawing/2014/main" id="{6AF6922D-485B-4BC1-BE92-C70689DF81D3}"/>
              </a:ext>
            </a:extLst>
          </p:cNvPr>
          <p:cNvPicPr>
            <a:picLocks noGrp="1" noChangeAspect="1"/>
          </p:cNvPicPr>
          <p:nvPr>
            <p:ph sz="half" idx="4294967295"/>
          </p:nvPr>
        </p:nvPicPr>
        <p:blipFill rotWithShape="1">
          <a:blip r:embed="rId3">
            <a:extLst>
              <a:ext uri="{28A0092B-C50C-407E-A947-70E740481C1C}">
                <a14:useLocalDpi xmlns:a14="http://schemas.microsoft.com/office/drawing/2010/main" val="0"/>
              </a:ext>
            </a:extLst>
          </a:blip>
          <a:srcRect l="1713" r="912" b="3"/>
          <a:stretch/>
        </p:blipFill>
        <p:spPr>
          <a:xfrm>
            <a:off x="2939435" y="1905000"/>
            <a:ext cx="6232525" cy="4271963"/>
          </a:xfrm>
          <a:prstGeom prst="rect">
            <a:avLst/>
          </a:prstGeom>
        </p:spPr>
      </p:pic>
      <p:sp>
        <p:nvSpPr>
          <p:cNvPr id="10" name="TextBox 9">
            <a:extLst>
              <a:ext uri="{FF2B5EF4-FFF2-40B4-BE49-F238E27FC236}">
                <a16:creationId xmlns:a16="http://schemas.microsoft.com/office/drawing/2014/main" id="{0A4A7309-CB18-4B8B-B769-6D6CA304F14A}"/>
              </a:ext>
            </a:extLst>
          </p:cNvPr>
          <p:cNvSpPr txBox="1"/>
          <p:nvPr/>
        </p:nvSpPr>
        <p:spPr>
          <a:xfrm rot="2730639">
            <a:off x="5899979" y="3255107"/>
            <a:ext cx="1960285" cy="369332"/>
          </a:xfrm>
          <a:prstGeom prst="rect">
            <a:avLst/>
          </a:prstGeom>
          <a:noFill/>
        </p:spPr>
        <p:txBody>
          <a:bodyPr wrap="square" rtlCol="0">
            <a:spAutoFit/>
          </a:bodyPr>
          <a:lstStyle/>
          <a:p>
            <a:pPr algn="ctr"/>
            <a:r>
              <a:rPr lang="en-US" b="1" dirty="0">
                <a:solidFill>
                  <a:schemeClr val="accent6">
                    <a:lumMod val="50000"/>
                  </a:schemeClr>
                </a:solidFill>
              </a:rPr>
              <a:t>GIVING 10%</a:t>
            </a:r>
          </a:p>
        </p:txBody>
      </p:sp>
      <p:sp>
        <p:nvSpPr>
          <p:cNvPr id="11" name="TextBox 10">
            <a:extLst>
              <a:ext uri="{FF2B5EF4-FFF2-40B4-BE49-F238E27FC236}">
                <a16:creationId xmlns:a16="http://schemas.microsoft.com/office/drawing/2014/main" id="{15F27AC1-68CC-4297-BC6D-B2BA05DB71E9}"/>
              </a:ext>
            </a:extLst>
          </p:cNvPr>
          <p:cNvSpPr txBox="1"/>
          <p:nvPr/>
        </p:nvSpPr>
        <p:spPr>
          <a:xfrm rot="18880775">
            <a:off x="4142541" y="3219798"/>
            <a:ext cx="1960285" cy="369332"/>
          </a:xfrm>
          <a:prstGeom prst="rect">
            <a:avLst/>
          </a:prstGeom>
          <a:noFill/>
        </p:spPr>
        <p:txBody>
          <a:bodyPr wrap="square" rtlCol="0">
            <a:spAutoFit/>
          </a:bodyPr>
          <a:lstStyle/>
          <a:p>
            <a:pPr algn="ctr"/>
            <a:r>
              <a:rPr lang="en-US" b="1" dirty="0">
                <a:solidFill>
                  <a:schemeClr val="accent6">
                    <a:lumMod val="50000"/>
                  </a:schemeClr>
                </a:solidFill>
              </a:rPr>
              <a:t>SAVING 10%</a:t>
            </a:r>
          </a:p>
        </p:txBody>
      </p:sp>
      <p:sp>
        <p:nvSpPr>
          <p:cNvPr id="12" name="TextBox 11">
            <a:extLst>
              <a:ext uri="{FF2B5EF4-FFF2-40B4-BE49-F238E27FC236}">
                <a16:creationId xmlns:a16="http://schemas.microsoft.com/office/drawing/2014/main" id="{E7C69D39-61BE-4034-A4C8-C24D3663A954}"/>
              </a:ext>
            </a:extLst>
          </p:cNvPr>
          <p:cNvSpPr txBox="1"/>
          <p:nvPr/>
        </p:nvSpPr>
        <p:spPr>
          <a:xfrm rot="2683590">
            <a:off x="4012129" y="4883601"/>
            <a:ext cx="1960285" cy="369332"/>
          </a:xfrm>
          <a:prstGeom prst="rect">
            <a:avLst/>
          </a:prstGeom>
          <a:noFill/>
        </p:spPr>
        <p:txBody>
          <a:bodyPr wrap="square" rtlCol="0">
            <a:spAutoFit/>
          </a:bodyPr>
          <a:lstStyle/>
          <a:p>
            <a:pPr algn="ctr"/>
            <a:r>
              <a:rPr lang="en-US" b="1" dirty="0">
                <a:solidFill>
                  <a:schemeClr val="accent6">
                    <a:lumMod val="50000"/>
                  </a:schemeClr>
                </a:solidFill>
              </a:rPr>
              <a:t>INVESTING 10%</a:t>
            </a:r>
          </a:p>
        </p:txBody>
      </p:sp>
      <p:cxnSp>
        <p:nvCxnSpPr>
          <p:cNvPr id="7" name="Straight Arrow Connector 6">
            <a:extLst>
              <a:ext uri="{FF2B5EF4-FFF2-40B4-BE49-F238E27FC236}">
                <a16:creationId xmlns:a16="http://schemas.microsoft.com/office/drawing/2014/main" id="{A7295C10-4989-4BA4-8C88-862F9488CD46}"/>
              </a:ext>
            </a:extLst>
          </p:cNvPr>
          <p:cNvCxnSpPr>
            <a:cxnSpLocks/>
          </p:cNvCxnSpPr>
          <p:nvPr/>
        </p:nvCxnSpPr>
        <p:spPr>
          <a:xfrm flipH="1">
            <a:off x="5201943" y="5776042"/>
            <a:ext cx="705614" cy="176169"/>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691744A-3619-4AF2-A22E-8A3BE8CA4383}"/>
              </a:ext>
            </a:extLst>
          </p:cNvPr>
          <p:cNvSpPr txBox="1"/>
          <p:nvPr/>
        </p:nvSpPr>
        <p:spPr>
          <a:xfrm>
            <a:off x="4093590" y="5930439"/>
            <a:ext cx="1960285" cy="369332"/>
          </a:xfrm>
          <a:prstGeom prst="rect">
            <a:avLst/>
          </a:prstGeom>
          <a:noFill/>
        </p:spPr>
        <p:txBody>
          <a:bodyPr wrap="square" rtlCol="0">
            <a:spAutoFit/>
          </a:bodyPr>
          <a:lstStyle/>
          <a:p>
            <a:pPr algn="ctr"/>
            <a:r>
              <a:rPr lang="en-US" b="1" dirty="0">
                <a:solidFill>
                  <a:schemeClr val="accent6">
                    <a:lumMod val="50000"/>
                  </a:schemeClr>
                </a:solidFill>
              </a:rPr>
              <a:t>SPENDING</a:t>
            </a:r>
          </a:p>
        </p:txBody>
      </p:sp>
      <p:cxnSp>
        <p:nvCxnSpPr>
          <p:cNvPr id="16" name="Straight Arrow Connector 15">
            <a:extLst>
              <a:ext uri="{FF2B5EF4-FFF2-40B4-BE49-F238E27FC236}">
                <a16:creationId xmlns:a16="http://schemas.microsoft.com/office/drawing/2014/main" id="{86E9CE4C-5864-4E96-A15B-AA431A3081FF}"/>
              </a:ext>
            </a:extLst>
          </p:cNvPr>
          <p:cNvCxnSpPr/>
          <p:nvPr/>
        </p:nvCxnSpPr>
        <p:spPr>
          <a:xfrm flipH="1" flipV="1">
            <a:off x="6157001" y="2971233"/>
            <a:ext cx="1065402" cy="1101265"/>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1D29CDC-CAEB-4787-838F-090217E6C451}"/>
              </a:ext>
            </a:extLst>
          </p:cNvPr>
          <p:cNvCxnSpPr/>
          <p:nvPr/>
        </p:nvCxnSpPr>
        <p:spPr>
          <a:xfrm flipH="1">
            <a:off x="4726398" y="3011054"/>
            <a:ext cx="1062803" cy="1065152"/>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02C6B29-D24D-4057-8752-E46E23A12BAF}"/>
              </a:ext>
            </a:extLst>
          </p:cNvPr>
          <p:cNvCxnSpPr>
            <a:cxnSpLocks/>
          </p:cNvCxnSpPr>
          <p:nvPr/>
        </p:nvCxnSpPr>
        <p:spPr>
          <a:xfrm>
            <a:off x="4907560" y="4749436"/>
            <a:ext cx="737313" cy="711319"/>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C721350-AB8E-4BB2-8C70-206CC3882CCB}"/>
              </a:ext>
            </a:extLst>
          </p:cNvPr>
          <p:cNvSpPr txBox="1"/>
          <p:nvPr/>
        </p:nvSpPr>
        <p:spPr>
          <a:xfrm>
            <a:off x="8227323" y="3502107"/>
            <a:ext cx="3383039" cy="2400657"/>
          </a:xfrm>
          <a:prstGeom prst="rect">
            <a:avLst/>
          </a:prstGeom>
          <a:noFill/>
          <a:ln>
            <a:solidFill>
              <a:schemeClr val="accent6">
                <a:lumMod val="50000"/>
              </a:schemeClr>
            </a:solidFill>
          </a:ln>
        </p:spPr>
        <p:txBody>
          <a:bodyPr wrap="square" rtlCol="0">
            <a:spAutoFit/>
          </a:bodyPr>
          <a:lstStyle/>
          <a:p>
            <a:pPr algn="ctr"/>
            <a:r>
              <a:rPr lang="en-US" u="sng" dirty="0"/>
              <a:t>Financial Literacy</a:t>
            </a:r>
          </a:p>
          <a:p>
            <a:pPr marL="171450" indent="-171450">
              <a:buFont typeface="Arial" panose="020B0604020202020204" pitchFamily="34" charset="0"/>
              <a:buChar char="•"/>
            </a:pPr>
            <a:r>
              <a:rPr lang="en-US" sz="1200" dirty="0"/>
              <a:t>The Millionaire Next Door</a:t>
            </a:r>
          </a:p>
          <a:p>
            <a:pPr marL="171450" indent="-171450">
              <a:buFont typeface="Arial" panose="020B0604020202020204" pitchFamily="34" charset="0"/>
              <a:buChar char="•"/>
            </a:pPr>
            <a:r>
              <a:rPr lang="en-US" sz="1200" dirty="0"/>
              <a:t>Rich Dad Poor Dad</a:t>
            </a:r>
          </a:p>
          <a:p>
            <a:pPr marL="171450" indent="-171450">
              <a:buFont typeface="Arial" panose="020B0604020202020204" pitchFamily="34" charset="0"/>
              <a:buChar char="•"/>
            </a:pPr>
            <a:r>
              <a:rPr lang="en-US" sz="1200" dirty="0"/>
              <a:t>The Richest Man in Babylon</a:t>
            </a:r>
          </a:p>
          <a:p>
            <a:pPr marL="171450" indent="-171450">
              <a:buFont typeface="Arial" panose="020B0604020202020204" pitchFamily="34" charset="0"/>
              <a:buChar char="•"/>
            </a:pPr>
            <a:r>
              <a:rPr lang="en-US" sz="1200" dirty="0"/>
              <a:t>Think and Grow Rich</a:t>
            </a:r>
          </a:p>
          <a:p>
            <a:pPr marL="171450" indent="-171450">
              <a:buFont typeface="Arial" panose="020B0604020202020204" pitchFamily="34" charset="0"/>
              <a:buChar char="•"/>
            </a:pPr>
            <a:r>
              <a:rPr lang="en-US" sz="1200" dirty="0"/>
              <a:t>The Millionaire Fastlane</a:t>
            </a:r>
          </a:p>
          <a:p>
            <a:pPr marL="171450" indent="-171450">
              <a:buFont typeface="Arial" panose="020B0604020202020204" pitchFamily="34" charset="0"/>
              <a:buChar char="•"/>
            </a:pPr>
            <a:r>
              <a:rPr lang="en-US" sz="1200" dirty="0"/>
              <a:t>The Total Money Makeover</a:t>
            </a:r>
          </a:p>
          <a:p>
            <a:pPr marL="171450" indent="-171450">
              <a:buFont typeface="Arial" panose="020B0604020202020204" pitchFamily="34" charset="0"/>
              <a:buChar char="•"/>
            </a:pPr>
            <a:r>
              <a:rPr lang="en-US" sz="1200" dirty="0"/>
              <a:t>Secrets of the Millionaire Mind</a:t>
            </a:r>
          </a:p>
          <a:p>
            <a:pPr marL="171450" indent="-171450">
              <a:buFont typeface="Arial" panose="020B0604020202020204" pitchFamily="34" charset="0"/>
              <a:buChar char="•"/>
            </a:pPr>
            <a:r>
              <a:rPr lang="en-US" sz="1200" dirty="0"/>
              <a:t>Your Money or Your Life</a:t>
            </a:r>
          </a:p>
          <a:p>
            <a:pPr marL="171450" indent="-171450">
              <a:buFont typeface="Arial" panose="020B0604020202020204" pitchFamily="34" charset="0"/>
              <a:buChar char="•"/>
            </a:pPr>
            <a:r>
              <a:rPr lang="en-US" sz="1200" dirty="0"/>
              <a:t>The Science of Getting Rich</a:t>
            </a:r>
          </a:p>
          <a:p>
            <a:pPr marL="171450" indent="-171450">
              <a:buFont typeface="Arial" panose="020B0604020202020204" pitchFamily="34" charset="0"/>
              <a:buChar char="•"/>
            </a:pPr>
            <a:r>
              <a:rPr lang="en-US" sz="1200" dirty="0"/>
              <a:t>The Money Book of the Young, Fabulous &amp; Broke</a:t>
            </a:r>
          </a:p>
          <a:p>
            <a:pPr marL="171450" indent="-171450">
              <a:buFont typeface="Arial" panose="020B0604020202020204" pitchFamily="34" charset="0"/>
              <a:buChar char="•"/>
            </a:pPr>
            <a:r>
              <a:rPr lang="en-US" sz="1200" dirty="0"/>
              <a:t>The Bible</a:t>
            </a:r>
          </a:p>
        </p:txBody>
      </p:sp>
      <p:sp>
        <p:nvSpPr>
          <p:cNvPr id="24" name="TextBox 23">
            <a:extLst>
              <a:ext uri="{FF2B5EF4-FFF2-40B4-BE49-F238E27FC236}">
                <a16:creationId xmlns:a16="http://schemas.microsoft.com/office/drawing/2014/main" id="{EEC3EA17-63B3-419B-ADDF-0B2A20418917}"/>
              </a:ext>
            </a:extLst>
          </p:cNvPr>
          <p:cNvSpPr txBox="1"/>
          <p:nvPr/>
        </p:nvSpPr>
        <p:spPr>
          <a:xfrm>
            <a:off x="5907557" y="363555"/>
            <a:ext cx="5912531" cy="1569660"/>
          </a:xfrm>
          <a:prstGeom prst="rect">
            <a:avLst/>
          </a:prstGeom>
          <a:noFill/>
          <a:ln>
            <a:solidFill>
              <a:schemeClr val="accent6">
                <a:lumMod val="50000"/>
              </a:schemeClr>
            </a:solidFill>
          </a:ln>
        </p:spPr>
        <p:txBody>
          <a:bodyPr wrap="square" rtlCol="0">
            <a:spAutoFit/>
          </a:bodyPr>
          <a:lstStyle/>
          <a:p>
            <a:r>
              <a:rPr lang="en-US" sz="2400" b="1" dirty="0">
                <a:solidFill>
                  <a:schemeClr val="accent6">
                    <a:lumMod val="50000"/>
                  </a:schemeClr>
                </a:solidFill>
              </a:rPr>
              <a:t>Personal Finance</a:t>
            </a:r>
          </a:p>
          <a:p>
            <a:r>
              <a:rPr lang="en-US" sz="2400" dirty="0"/>
              <a:t>All of the decisions an individual or a family makes in regards to money, including earning, spending, saving, investing and giving.</a:t>
            </a:r>
          </a:p>
        </p:txBody>
      </p:sp>
      <p:sp>
        <p:nvSpPr>
          <p:cNvPr id="26" name="TextBox 25">
            <a:extLst>
              <a:ext uri="{FF2B5EF4-FFF2-40B4-BE49-F238E27FC236}">
                <a16:creationId xmlns:a16="http://schemas.microsoft.com/office/drawing/2014/main" id="{895B3FE3-F29D-4ADA-8DE4-9A14F3D03C09}"/>
              </a:ext>
            </a:extLst>
          </p:cNvPr>
          <p:cNvSpPr txBox="1"/>
          <p:nvPr/>
        </p:nvSpPr>
        <p:spPr>
          <a:xfrm>
            <a:off x="5849527" y="4033227"/>
            <a:ext cx="1960285" cy="369332"/>
          </a:xfrm>
          <a:prstGeom prst="rect">
            <a:avLst/>
          </a:prstGeom>
          <a:noFill/>
        </p:spPr>
        <p:txBody>
          <a:bodyPr wrap="square" rtlCol="0">
            <a:spAutoFit/>
          </a:bodyPr>
          <a:lstStyle/>
          <a:p>
            <a:pPr algn="ctr"/>
            <a:r>
              <a:rPr lang="en-US" b="1" i="1" dirty="0">
                <a:solidFill>
                  <a:srgbClr val="CC9900"/>
                </a:solidFill>
              </a:rPr>
              <a:t>BUDGET</a:t>
            </a:r>
          </a:p>
        </p:txBody>
      </p:sp>
      <p:sp>
        <p:nvSpPr>
          <p:cNvPr id="27" name="TextBox 26">
            <a:extLst>
              <a:ext uri="{FF2B5EF4-FFF2-40B4-BE49-F238E27FC236}">
                <a16:creationId xmlns:a16="http://schemas.microsoft.com/office/drawing/2014/main" id="{DB79BBB4-3F6E-4D0B-8EA0-920702DF71FA}"/>
              </a:ext>
            </a:extLst>
          </p:cNvPr>
          <p:cNvSpPr txBox="1"/>
          <p:nvPr/>
        </p:nvSpPr>
        <p:spPr>
          <a:xfrm>
            <a:off x="5024632" y="3114211"/>
            <a:ext cx="1960285" cy="369332"/>
          </a:xfrm>
          <a:prstGeom prst="rect">
            <a:avLst/>
          </a:prstGeom>
          <a:noFill/>
        </p:spPr>
        <p:txBody>
          <a:bodyPr wrap="square" rtlCol="0">
            <a:spAutoFit/>
          </a:bodyPr>
          <a:lstStyle/>
          <a:p>
            <a:pPr algn="ctr"/>
            <a:r>
              <a:rPr lang="en-US" b="1" i="1" dirty="0">
                <a:solidFill>
                  <a:srgbClr val="CC9900"/>
                </a:solidFill>
              </a:rPr>
              <a:t>DEBT</a:t>
            </a:r>
          </a:p>
        </p:txBody>
      </p:sp>
      <p:sp>
        <p:nvSpPr>
          <p:cNvPr id="28" name="TextBox 27">
            <a:extLst>
              <a:ext uri="{FF2B5EF4-FFF2-40B4-BE49-F238E27FC236}">
                <a16:creationId xmlns:a16="http://schemas.microsoft.com/office/drawing/2014/main" id="{80D7006D-9E97-43FD-B801-B079164BF3DA}"/>
              </a:ext>
            </a:extLst>
          </p:cNvPr>
          <p:cNvSpPr txBox="1"/>
          <p:nvPr/>
        </p:nvSpPr>
        <p:spPr>
          <a:xfrm>
            <a:off x="4447760" y="4046575"/>
            <a:ext cx="1960285" cy="369332"/>
          </a:xfrm>
          <a:prstGeom prst="rect">
            <a:avLst/>
          </a:prstGeom>
          <a:noFill/>
        </p:spPr>
        <p:txBody>
          <a:bodyPr wrap="square" rtlCol="0">
            <a:spAutoFit/>
          </a:bodyPr>
          <a:lstStyle/>
          <a:p>
            <a:pPr algn="ctr"/>
            <a:r>
              <a:rPr lang="en-US" b="1" i="1" dirty="0">
                <a:solidFill>
                  <a:srgbClr val="CC9900"/>
                </a:solidFill>
              </a:rPr>
              <a:t>RETIREMENT</a:t>
            </a:r>
          </a:p>
        </p:txBody>
      </p:sp>
      <p:sp>
        <p:nvSpPr>
          <p:cNvPr id="29" name="TextBox 28">
            <a:extLst>
              <a:ext uri="{FF2B5EF4-FFF2-40B4-BE49-F238E27FC236}">
                <a16:creationId xmlns:a16="http://schemas.microsoft.com/office/drawing/2014/main" id="{18BCB722-CC2E-4019-9300-F4D0466CBFB0}"/>
              </a:ext>
            </a:extLst>
          </p:cNvPr>
          <p:cNvSpPr txBox="1"/>
          <p:nvPr/>
        </p:nvSpPr>
        <p:spPr>
          <a:xfrm>
            <a:off x="5979548" y="5679460"/>
            <a:ext cx="1960285" cy="369332"/>
          </a:xfrm>
          <a:prstGeom prst="rect">
            <a:avLst/>
          </a:prstGeom>
          <a:noFill/>
        </p:spPr>
        <p:txBody>
          <a:bodyPr wrap="square" rtlCol="0">
            <a:spAutoFit/>
          </a:bodyPr>
          <a:lstStyle/>
          <a:p>
            <a:pPr algn="ctr"/>
            <a:r>
              <a:rPr lang="en-US" b="1" i="1" dirty="0">
                <a:solidFill>
                  <a:srgbClr val="CC9900"/>
                </a:solidFill>
              </a:rPr>
              <a:t>CAREER</a:t>
            </a:r>
          </a:p>
        </p:txBody>
      </p:sp>
      <p:sp>
        <p:nvSpPr>
          <p:cNvPr id="30" name="TextBox 29">
            <a:extLst>
              <a:ext uri="{FF2B5EF4-FFF2-40B4-BE49-F238E27FC236}">
                <a16:creationId xmlns:a16="http://schemas.microsoft.com/office/drawing/2014/main" id="{F6B08556-1476-42DA-9661-FDC5A42E0A0B}"/>
              </a:ext>
            </a:extLst>
          </p:cNvPr>
          <p:cNvSpPr txBox="1"/>
          <p:nvPr/>
        </p:nvSpPr>
        <p:spPr>
          <a:xfrm>
            <a:off x="3618910" y="5568940"/>
            <a:ext cx="1960285" cy="369332"/>
          </a:xfrm>
          <a:prstGeom prst="rect">
            <a:avLst/>
          </a:prstGeom>
          <a:noFill/>
        </p:spPr>
        <p:txBody>
          <a:bodyPr wrap="square" rtlCol="0">
            <a:spAutoFit/>
          </a:bodyPr>
          <a:lstStyle/>
          <a:p>
            <a:pPr algn="ctr"/>
            <a:r>
              <a:rPr lang="en-US" b="1" i="1" dirty="0">
                <a:solidFill>
                  <a:srgbClr val="CC9900"/>
                </a:solidFill>
              </a:rPr>
              <a:t>$ INDEPENDENCE</a:t>
            </a:r>
          </a:p>
        </p:txBody>
      </p:sp>
      <p:cxnSp>
        <p:nvCxnSpPr>
          <p:cNvPr id="6" name="Straight Arrow Connector 5">
            <a:extLst>
              <a:ext uri="{FF2B5EF4-FFF2-40B4-BE49-F238E27FC236}">
                <a16:creationId xmlns:a16="http://schemas.microsoft.com/office/drawing/2014/main" id="{2A9C8296-D802-4F7A-B5FE-D5E4C03CFEB5}"/>
              </a:ext>
            </a:extLst>
          </p:cNvPr>
          <p:cNvCxnSpPr>
            <a:cxnSpLocks/>
          </p:cNvCxnSpPr>
          <p:nvPr/>
        </p:nvCxnSpPr>
        <p:spPr>
          <a:xfrm flipH="1" flipV="1">
            <a:off x="7617204" y="4681057"/>
            <a:ext cx="610121" cy="68379"/>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317039F6-DD70-4C3B-9405-D829CCD3CE74}"/>
              </a:ext>
            </a:extLst>
          </p:cNvPr>
          <p:cNvSpPr txBox="1"/>
          <p:nvPr/>
        </p:nvSpPr>
        <p:spPr>
          <a:xfrm>
            <a:off x="501034" y="3502106"/>
            <a:ext cx="3262590" cy="1661993"/>
          </a:xfrm>
          <a:prstGeom prst="rect">
            <a:avLst/>
          </a:prstGeom>
          <a:noFill/>
          <a:ln>
            <a:solidFill>
              <a:schemeClr val="accent6">
                <a:lumMod val="50000"/>
              </a:schemeClr>
            </a:solidFill>
          </a:ln>
        </p:spPr>
        <p:txBody>
          <a:bodyPr wrap="square" rtlCol="0">
            <a:spAutoFit/>
          </a:bodyPr>
          <a:lstStyle/>
          <a:p>
            <a:pPr algn="ctr"/>
            <a:r>
              <a:rPr lang="en-US" u="sng" dirty="0"/>
              <a:t>Financial Literacy</a:t>
            </a:r>
          </a:p>
          <a:p>
            <a:pPr marL="171450" indent="-171450">
              <a:buFont typeface="Arial" panose="020B0604020202020204" pitchFamily="34" charset="0"/>
              <a:buChar char="•"/>
            </a:pPr>
            <a:r>
              <a:rPr lang="en-US" sz="1200" dirty="0"/>
              <a:t>The Little Book of Common Sense Investing</a:t>
            </a:r>
          </a:p>
          <a:p>
            <a:pPr marL="171450" indent="-171450">
              <a:buFont typeface="Arial" panose="020B0604020202020204" pitchFamily="34" charset="0"/>
              <a:buChar char="•"/>
            </a:pPr>
            <a:r>
              <a:rPr lang="en-US" sz="1200" dirty="0"/>
              <a:t>One Up on Wall Street</a:t>
            </a:r>
          </a:p>
          <a:p>
            <a:pPr marL="171450" indent="-171450">
              <a:buFont typeface="Arial" panose="020B0604020202020204" pitchFamily="34" charset="0"/>
              <a:buChar char="•"/>
            </a:pPr>
            <a:r>
              <a:rPr lang="en-US" sz="1200" dirty="0"/>
              <a:t>A Random Walk Down Wall Street</a:t>
            </a:r>
          </a:p>
          <a:p>
            <a:pPr marL="171450" indent="-171450">
              <a:buFont typeface="Arial" panose="020B0604020202020204" pitchFamily="34" charset="0"/>
              <a:buChar char="•"/>
            </a:pPr>
            <a:r>
              <a:rPr lang="en-US" sz="1200" dirty="0"/>
              <a:t>The Intelligent Investor</a:t>
            </a:r>
          </a:p>
          <a:p>
            <a:pPr marL="171450" indent="-171450">
              <a:buFont typeface="Arial" panose="020B0604020202020204" pitchFamily="34" charset="0"/>
              <a:buChar char="•"/>
            </a:pPr>
            <a:r>
              <a:rPr lang="en-US" sz="1200" dirty="0"/>
              <a:t>The Only Investment Guide You Will Ever Need</a:t>
            </a:r>
          </a:p>
          <a:p>
            <a:pPr marL="171450" indent="-171450">
              <a:buFont typeface="Arial" panose="020B0604020202020204" pitchFamily="34" charset="0"/>
              <a:buChar char="•"/>
            </a:pPr>
            <a:r>
              <a:rPr lang="en-US" sz="1200" dirty="0"/>
              <a:t>The Essays of Warren Buffett</a:t>
            </a:r>
          </a:p>
          <a:p>
            <a:pPr marL="171450" indent="-171450">
              <a:buFont typeface="Arial" panose="020B0604020202020204" pitchFamily="34" charset="0"/>
              <a:buChar char="•"/>
            </a:pPr>
            <a:r>
              <a:rPr lang="en-US" sz="1200" dirty="0"/>
              <a:t>The Bible</a:t>
            </a:r>
          </a:p>
        </p:txBody>
      </p:sp>
      <p:cxnSp>
        <p:nvCxnSpPr>
          <p:cNvPr id="32" name="Straight Arrow Connector 31">
            <a:extLst>
              <a:ext uri="{FF2B5EF4-FFF2-40B4-BE49-F238E27FC236}">
                <a16:creationId xmlns:a16="http://schemas.microsoft.com/office/drawing/2014/main" id="{C2AD80AC-AD6F-42FD-966D-36721AA13ABA}"/>
              </a:ext>
            </a:extLst>
          </p:cNvPr>
          <p:cNvCxnSpPr>
            <a:cxnSpLocks/>
          </p:cNvCxnSpPr>
          <p:nvPr/>
        </p:nvCxnSpPr>
        <p:spPr>
          <a:xfrm>
            <a:off x="3763623" y="4479721"/>
            <a:ext cx="684137" cy="224060"/>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53A612D5-31CD-4E1F-816F-89350FADBBE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4955"/>
            <a:ext cx="2976188" cy="2976188"/>
          </a:xfrm>
          <a:prstGeom prst="rect">
            <a:avLst/>
          </a:prstGeom>
        </p:spPr>
      </p:pic>
      <p:cxnSp>
        <p:nvCxnSpPr>
          <p:cNvPr id="33" name="Straight Arrow Connector 32">
            <a:extLst>
              <a:ext uri="{FF2B5EF4-FFF2-40B4-BE49-F238E27FC236}">
                <a16:creationId xmlns:a16="http://schemas.microsoft.com/office/drawing/2014/main" id="{BE914EF0-09FF-42DA-B92D-F06D64AF4CC2}"/>
              </a:ext>
            </a:extLst>
          </p:cNvPr>
          <p:cNvCxnSpPr/>
          <p:nvPr/>
        </p:nvCxnSpPr>
        <p:spPr>
          <a:xfrm flipV="1">
            <a:off x="6324747" y="4757825"/>
            <a:ext cx="796954" cy="796954"/>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0AA19922-4BD6-4689-8651-B74C8A5ED978}"/>
              </a:ext>
            </a:extLst>
          </p:cNvPr>
          <p:cNvSpPr txBox="1"/>
          <p:nvPr/>
        </p:nvSpPr>
        <p:spPr>
          <a:xfrm rot="18888679">
            <a:off x="5915873" y="5082916"/>
            <a:ext cx="1960285" cy="369332"/>
          </a:xfrm>
          <a:prstGeom prst="rect">
            <a:avLst/>
          </a:prstGeom>
          <a:noFill/>
        </p:spPr>
        <p:txBody>
          <a:bodyPr wrap="square" rtlCol="0">
            <a:spAutoFit/>
          </a:bodyPr>
          <a:lstStyle/>
          <a:p>
            <a:pPr algn="ctr"/>
            <a:r>
              <a:rPr lang="en-US" b="1" dirty="0">
                <a:solidFill>
                  <a:schemeClr val="accent6">
                    <a:lumMod val="50000"/>
                  </a:schemeClr>
                </a:solidFill>
              </a:rPr>
              <a:t>EARNING</a:t>
            </a:r>
          </a:p>
        </p:txBody>
      </p:sp>
    </p:spTree>
    <p:extLst>
      <p:ext uri="{BB962C8B-B14F-4D97-AF65-F5344CB8AC3E}">
        <p14:creationId xmlns:p14="http://schemas.microsoft.com/office/powerpoint/2010/main" val="4012324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childTnLst>
                                </p:cTn>
                              </p:par>
                              <p:par>
                                <p:cTn id="62" presetID="10" presetClass="entr" presetSubtype="0" fill="hold"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fade">
                                      <p:cBhvr>
                                        <p:cTn id="64" dur="500"/>
                                        <p:tgtEl>
                                          <p:spTgt spid="6"/>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par>
                                <p:cTn id="70" presetID="10" presetClass="entr" presetSubtype="0"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4" grpId="0"/>
      <p:bldP spid="17" grpId="0" animBg="1"/>
      <p:bldP spid="24" grpId="0" animBg="1"/>
      <p:bldP spid="26" grpId="0"/>
      <p:bldP spid="27" grpId="0"/>
      <p:bldP spid="28" grpId="0"/>
      <p:bldP spid="29" grpId="0"/>
      <p:bldP spid="30" grpId="0"/>
      <p:bldP spid="3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object&#10;&#10;Description generated with very high confidence">
            <a:extLst>
              <a:ext uri="{FF2B5EF4-FFF2-40B4-BE49-F238E27FC236}">
                <a16:creationId xmlns:a16="http://schemas.microsoft.com/office/drawing/2014/main" id="{897AEB7E-DF63-4F3D-A7B9-BEB67B9EEBA2}"/>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13" name="Freeform 5">
            <a:extLst>
              <a:ext uri="{FF2B5EF4-FFF2-40B4-BE49-F238E27FC236}">
                <a16:creationId xmlns:a16="http://schemas.microsoft.com/office/drawing/2014/main" id="{87CC2527-562A-4F69-B487-4371E5B243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5" name="Straight Connector 14">
            <a:extLst>
              <a:ext uri="{FF2B5EF4-FFF2-40B4-BE49-F238E27FC236}">
                <a16:creationId xmlns:a16="http://schemas.microsoft.com/office/drawing/2014/main" id="{BCDAEC91-5BCE-4B55-9CC0-43EF94CB73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FD945E0-A765-4C99-9F26-9B38C65A5A2C}"/>
              </a:ext>
            </a:extLst>
          </p:cNvPr>
          <p:cNvSpPr>
            <a:spLocks noGrp="1"/>
          </p:cNvSpPr>
          <p:nvPr>
            <p:ph type="ctrTitle"/>
          </p:nvPr>
        </p:nvSpPr>
        <p:spPr>
          <a:xfrm>
            <a:off x="8022021" y="3231931"/>
            <a:ext cx="3852041" cy="1834056"/>
          </a:xfrm>
        </p:spPr>
        <p:txBody>
          <a:bodyPr>
            <a:normAutofit/>
          </a:bodyPr>
          <a:lstStyle/>
          <a:p>
            <a:r>
              <a:rPr lang="en-US" sz="4000" dirty="0"/>
              <a:t>Stepping into the Box</a:t>
            </a:r>
          </a:p>
        </p:txBody>
      </p:sp>
      <p:sp>
        <p:nvSpPr>
          <p:cNvPr id="3" name="Subtitle 2">
            <a:extLst>
              <a:ext uri="{FF2B5EF4-FFF2-40B4-BE49-F238E27FC236}">
                <a16:creationId xmlns:a16="http://schemas.microsoft.com/office/drawing/2014/main" id="{D8D37B52-2BEB-4662-8C93-63BF66C3828B}"/>
              </a:ext>
            </a:extLst>
          </p:cNvPr>
          <p:cNvSpPr>
            <a:spLocks noGrp="1"/>
          </p:cNvSpPr>
          <p:nvPr>
            <p:ph type="subTitle" idx="1"/>
          </p:nvPr>
        </p:nvSpPr>
        <p:spPr>
          <a:xfrm>
            <a:off x="7782910" y="5242675"/>
            <a:ext cx="4330262" cy="683284"/>
          </a:xfrm>
        </p:spPr>
        <p:txBody>
          <a:bodyPr>
            <a:normAutofit/>
          </a:bodyPr>
          <a:lstStyle/>
          <a:p>
            <a:r>
              <a:rPr lang="en-US" sz="2000" dirty="0"/>
              <a:t>Financial Responsibility and Personal Decision Making</a:t>
            </a:r>
          </a:p>
        </p:txBody>
      </p:sp>
      <p:sp>
        <p:nvSpPr>
          <p:cNvPr id="4" name="Oval 3">
            <a:extLst>
              <a:ext uri="{FF2B5EF4-FFF2-40B4-BE49-F238E27FC236}">
                <a16:creationId xmlns:a16="http://schemas.microsoft.com/office/drawing/2014/main" id="{69CC681C-795E-4055-BA33-BC68439A61B4}"/>
              </a:ext>
            </a:extLst>
          </p:cNvPr>
          <p:cNvSpPr/>
          <p:nvPr/>
        </p:nvSpPr>
        <p:spPr>
          <a:xfrm>
            <a:off x="5467740" y="5374432"/>
            <a:ext cx="1222309" cy="1240971"/>
          </a:xfrm>
          <a:prstGeom prst="ellipse">
            <a:avLst/>
          </a:prstGeom>
          <a:solidFill>
            <a:srgbClr val="CC9900">
              <a:alpha val="4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556A8640-6708-485C-9364-50AB91430ED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23100" y="2046296"/>
            <a:ext cx="2458544" cy="2458544"/>
          </a:xfrm>
          <a:prstGeom prst="rect">
            <a:avLst/>
          </a:prstGeom>
        </p:spPr>
      </p:pic>
    </p:spTree>
    <p:extLst>
      <p:ext uri="{BB962C8B-B14F-4D97-AF65-F5344CB8AC3E}">
        <p14:creationId xmlns:p14="http://schemas.microsoft.com/office/powerpoint/2010/main" val="15313498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95B82D5-A8BB-45BF-BED8-C7B20689210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305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9">
            <a:extLst>
              <a:ext uri="{FF2B5EF4-FFF2-40B4-BE49-F238E27FC236}">
                <a16:creationId xmlns:a16="http://schemas.microsoft.com/office/drawing/2014/main" id="{296C61EC-FBF4-4216-BE67-6C864D30A01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4632"/>
            <a:ext cx="3666744" cy="5739187"/>
          </a:xfrm>
          <a:prstGeom prst="roundRect">
            <a:avLst>
              <a:gd name="adj" fmla="val 0"/>
            </a:avLst>
          </a:prstGeom>
          <a:solidFill>
            <a:srgbClr val="FFFFFF"/>
          </a:solidFill>
          <a:ln w="9525">
            <a:solidFill>
              <a:schemeClr val="bg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Secrets of the Millionaire Mind by T. Harv Eker&#10;&#10;Description generated with high confidence">
            <a:extLst>
              <a:ext uri="{FF2B5EF4-FFF2-40B4-BE49-F238E27FC236}">
                <a16:creationId xmlns:a16="http://schemas.microsoft.com/office/drawing/2014/main" id="{3C7C1BC9-FA60-445E-933B-AAB51693A4E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576781" y="803049"/>
            <a:ext cx="1482445" cy="2470743"/>
          </a:xfrm>
          <a:prstGeom prst="rect">
            <a:avLst/>
          </a:prstGeom>
          <a:effectLst/>
        </p:spPr>
      </p:pic>
      <p:pic>
        <p:nvPicPr>
          <p:cNvPr id="8" name="Picture 7" descr="A blue and white sign&#10;&#10;Description generated with high confidence">
            <a:extLst>
              <a:ext uri="{FF2B5EF4-FFF2-40B4-BE49-F238E27FC236}">
                <a16:creationId xmlns:a16="http://schemas.microsoft.com/office/drawing/2014/main" id="{A92B77CA-8081-46E9-AEE2-66BDB64288E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098803" y="3461344"/>
            <a:ext cx="2438400" cy="2438400"/>
          </a:xfrm>
          <a:prstGeom prst="rect">
            <a:avLst/>
          </a:prstGeom>
        </p:spPr>
      </p:pic>
      <p:sp>
        <p:nvSpPr>
          <p:cNvPr id="2" name="Title 1">
            <a:extLst>
              <a:ext uri="{FF2B5EF4-FFF2-40B4-BE49-F238E27FC236}">
                <a16:creationId xmlns:a16="http://schemas.microsoft.com/office/drawing/2014/main" id="{C18BE1BA-7D25-42E1-AC27-D73F89768564}"/>
              </a:ext>
            </a:extLst>
          </p:cNvPr>
          <p:cNvSpPr>
            <a:spLocks noGrp="1"/>
          </p:cNvSpPr>
          <p:nvPr>
            <p:ph type="title"/>
          </p:nvPr>
        </p:nvSpPr>
        <p:spPr>
          <a:xfrm>
            <a:off x="5116878" y="629266"/>
            <a:ext cx="6422849" cy="1676603"/>
          </a:xfrm>
        </p:spPr>
        <p:txBody>
          <a:bodyPr vert="horz" lIns="91440" tIns="45720" rIns="91440" bIns="45720" rtlCol="0" anchor="ctr">
            <a:normAutofit/>
          </a:bodyPr>
          <a:lstStyle/>
          <a:p>
            <a:r>
              <a:rPr lang="en-US" dirty="0"/>
              <a:t>Your Financial Blueprint</a:t>
            </a:r>
          </a:p>
        </p:txBody>
      </p:sp>
      <p:sp>
        <p:nvSpPr>
          <p:cNvPr id="3" name="Content Placeholder 2">
            <a:extLst>
              <a:ext uri="{FF2B5EF4-FFF2-40B4-BE49-F238E27FC236}">
                <a16:creationId xmlns:a16="http://schemas.microsoft.com/office/drawing/2014/main" id="{8BBB08B4-C375-4D79-B571-602C1BD14993}"/>
              </a:ext>
            </a:extLst>
          </p:cNvPr>
          <p:cNvSpPr>
            <a:spLocks noGrp="1"/>
          </p:cNvSpPr>
          <p:nvPr>
            <p:ph sz="half" idx="1"/>
          </p:nvPr>
        </p:nvSpPr>
        <p:spPr>
          <a:xfrm>
            <a:off x="5116880" y="2438400"/>
            <a:ext cx="6422848" cy="3785419"/>
          </a:xfrm>
        </p:spPr>
        <p:txBody>
          <a:bodyPr vert="horz" lIns="91440" tIns="45720" rIns="91440" bIns="45720" rtlCol="0">
            <a:noAutofit/>
          </a:bodyPr>
          <a:lstStyle/>
          <a:p>
            <a:r>
              <a:rPr lang="en-US" sz="2000" dirty="0"/>
              <a:t>What have you heard or read about money?</a:t>
            </a:r>
          </a:p>
          <a:p>
            <a:endParaRPr lang="en-US" sz="2000" dirty="0"/>
          </a:p>
          <a:p>
            <a:r>
              <a:rPr lang="en-US" sz="2000" dirty="0"/>
              <a:t>Who is the saver in your family? Who is the spender in your family? Who are you more like?</a:t>
            </a:r>
          </a:p>
          <a:p>
            <a:endParaRPr lang="en-US" sz="2000" dirty="0"/>
          </a:p>
          <a:p>
            <a:r>
              <a:rPr lang="en-US" sz="2000" dirty="0"/>
              <a:t>Can you remember a time when your family was very financially stressed?</a:t>
            </a:r>
          </a:p>
          <a:p>
            <a:endParaRPr lang="en-US" sz="2000" dirty="0"/>
          </a:p>
          <a:p>
            <a:r>
              <a:rPr lang="en-US" sz="2000" dirty="0"/>
              <a:t>Can you remember a time when someone in your family gave money or bought something for someone in need?</a:t>
            </a:r>
          </a:p>
        </p:txBody>
      </p:sp>
    </p:spTree>
    <p:extLst>
      <p:ext uri="{BB962C8B-B14F-4D97-AF65-F5344CB8AC3E}">
        <p14:creationId xmlns:p14="http://schemas.microsoft.com/office/powerpoint/2010/main" val="2754122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Arrow Connector 19">
            <a:extLst>
              <a:ext uri="{FF2B5EF4-FFF2-40B4-BE49-F238E27FC236}">
                <a16:creationId xmlns:a16="http://schemas.microsoft.com/office/drawing/2014/main" id="{E4A809D5-3600-46D4-A466-67F2349A54F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15" name="Content Placeholder 14" descr="A close up of a logo&#10;&#10;Description generated with high confidence">
            <a:extLst>
              <a:ext uri="{FF2B5EF4-FFF2-40B4-BE49-F238E27FC236}">
                <a16:creationId xmlns:a16="http://schemas.microsoft.com/office/drawing/2014/main" id="{FA50FC18-F457-447E-A232-5E972D14D27D}"/>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8187"/>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a:extLst>
              <a:ext uri="{FF2B5EF4-FFF2-40B4-BE49-F238E27FC236}">
                <a16:creationId xmlns:a16="http://schemas.microsoft.com/office/drawing/2014/main" id="{6EE2263A-2D27-4979-BBBF-A2ABCE3E6F3F}"/>
              </a:ext>
            </a:extLst>
          </p:cNvPr>
          <p:cNvSpPr>
            <a:spLocks noGrp="1"/>
          </p:cNvSpPr>
          <p:nvPr>
            <p:ph type="title"/>
          </p:nvPr>
        </p:nvSpPr>
        <p:spPr>
          <a:xfrm>
            <a:off x="655320" y="365125"/>
            <a:ext cx="5120114" cy="1692794"/>
          </a:xfrm>
        </p:spPr>
        <p:txBody>
          <a:bodyPr vert="horz" lIns="91440" tIns="45720" rIns="91440" bIns="45720" rtlCol="0" anchor="ctr">
            <a:normAutofit/>
          </a:bodyPr>
          <a:lstStyle/>
          <a:p>
            <a:r>
              <a:rPr lang="en-US" dirty="0"/>
              <a:t>Begin with the End in Mind: Goal Setting</a:t>
            </a:r>
          </a:p>
        </p:txBody>
      </p:sp>
      <p:sp>
        <p:nvSpPr>
          <p:cNvPr id="4" name="Content Placeholder 3">
            <a:extLst>
              <a:ext uri="{FF2B5EF4-FFF2-40B4-BE49-F238E27FC236}">
                <a16:creationId xmlns:a16="http://schemas.microsoft.com/office/drawing/2014/main" id="{0F4D2F85-A1D3-49A9-819A-E816BFDCDD25}"/>
              </a:ext>
            </a:extLst>
          </p:cNvPr>
          <p:cNvSpPr>
            <a:spLocks noGrp="1"/>
          </p:cNvSpPr>
          <p:nvPr>
            <p:ph sz="half" idx="1"/>
          </p:nvPr>
        </p:nvSpPr>
        <p:spPr>
          <a:xfrm>
            <a:off x="655321" y="2575034"/>
            <a:ext cx="5812591" cy="4043880"/>
          </a:xfrm>
        </p:spPr>
        <p:txBody>
          <a:bodyPr vert="horz" lIns="91440" tIns="45720" rIns="91440" bIns="45720" rtlCol="0">
            <a:normAutofit fontScale="85000" lnSpcReduction="20000"/>
          </a:bodyPr>
          <a:lstStyle/>
          <a:p>
            <a:pPr marL="57150" indent="0">
              <a:buNone/>
            </a:pPr>
            <a:r>
              <a:rPr lang="en-US" sz="3200" b="1" dirty="0">
                <a:solidFill>
                  <a:srgbClr val="FF0000"/>
                </a:solidFill>
              </a:rPr>
              <a:t>Types of Goals</a:t>
            </a:r>
          </a:p>
          <a:p>
            <a:pPr marL="514350"/>
            <a:r>
              <a:rPr lang="en-US" sz="3200" dirty="0"/>
              <a:t>Personal</a:t>
            </a:r>
          </a:p>
          <a:p>
            <a:pPr marL="514350"/>
            <a:r>
              <a:rPr lang="en-US" sz="3200" dirty="0"/>
              <a:t>Financial</a:t>
            </a:r>
          </a:p>
          <a:p>
            <a:pPr marL="57150" indent="0">
              <a:buNone/>
            </a:pPr>
            <a:endParaRPr lang="en-US" sz="3200" b="1" dirty="0">
              <a:solidFill>
                <a:srgbClr val="FF0000"/>
              </a:solidFill>
            </a:endParaRPr>
          </a:p>
          <a:p>
            <a:pPr marL="57150" indent="0">
              <a:buNone/>
            </a:pPr>
            <a:r>
              <a:rPr lang="en-US" sz="3200" b="1" dirty="0">
                <a:solidFill>
                  <a:srgbClr val="FF0000"/>
                </a:solidFill>
              </a:rPr>
              <a:t>Short-Term Goals- </a:t>
            </a:r>
            <a:r>
              <a:rPr lang="en-US" sz="3200" dirty="0"/>
              <a:t>within the year</a:t>
            </a:r>
            <a:endParaRPr lang="en-US" sz="3200" b="1" dirty="0">
              <a:solidFill>
                <a:srgbClr val="FF0000"/>
              </a:solidFill>
            </a:endParaRPr>
          </a:p>
          <a:p>
            <a:pPr marL="57150" indent="0">
              <a:buNone/>
            </a:pPr>
            <a:endParaRPr lang="en-US" sz="3200" b="1" dirty="0">
              <a:solidFill>
                <a:srgbClr val="FF0000"/>
              </a:solidFill>
            </a:endParaRPr>
          </a:p>
          <a:p>
            <a:pPr marL="57150" indent="0">
              <a:buNone/>
            </a:pPr>
            <a:r>
              <a:rPr lang="en-US" sz="3200" b="1" dirty="0">
                <a:solidFill>
                  <a:srgbClr val="FF0000"/>
                </a:solidFill>
              </a:rPr>
              <a:t>Intermediate Goals- </a:t>
            </a:r>
            <a:r>
              <a:rPr lang="en-US" sz="3200" dirty="0"/>
              <a:t>between 1-5 years</a:t>
            </a:r>
            <a:endParaRPr lang="en-US" sz="3200" b="1" dirty="0"/>
          </a:p>
          <a:p>
            <a:pPr marL="57150" indent="0">
              <a:buNone/>
            </a:pPr>
            <a:endParaRPr lang="en-US" sz="3200" b="1" dirty="0">
              <a:solidFill>
                <a:srgbClr val="FF0000"/>
              </a:solidFill>
            </a:endParaRPr>
          </a:p>
          <a:p>
            <a:pPr marL="57150" indent="0">
              <a:buNone/>
            </a:pPr>
            <a:r>
              <a:rPr lang="en-US" sz="3200" b="1" dirty="0">
                <a:solidFill>
                  <a:srgbClr val="FF0000"/>
                </a:solidFill>
              </a:rPr>
              <a:t>Long-Term Goals- </a:t>
            </a:r>
            <a:r>
              <a:rPr lang="en-US" sz="3200" dirty="0"/>
              <a:t>5 years or more</a:t>
            </a:r>
            <a:endParaRPr lang="en-US" sz="3200" b="1" dirty="0"/>
          </a:p>
        </p:txBody>
      </p:sp>
    </p:spTree>
    <p:extLst>
      <p:ext uri="{BB962C8B-B14F-4D97-AF65-F5344CB8AC3E}">
        <p14:creationId xmlns:p14="http://schemas.microsoft.com/office/powerpoint/2010/main" val="26332160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fade">
                                      <p:cBhvr>
                                        <p:cTn id="2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Arrow Connector 19">
            <a:extLst>
              <a:ext uri="{FF2B5EF4-FFF2-40B4-BE49-F238E27FC236}">
                <a16:creationId xmlns:a16="http://schemas.microsoft.com/office/drawing/2014/main" id="{E4A809D5-3600-46D4-A466-67F2349A54F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15" name="Content Placeholder 14" descr="A close up of a logo&#10;&#10;Description generated with high confidence">
            <a:extLst>
              <a:ext uri="{FF2B5EF4-FFF2-40B4-BE49-F238E27FC236}">
                <a16:creationId xmlns:a16="http://schemas.microsoft.com/office/drawing/2014/main" id="{FA50FC18-F457-447E-A232-5E972D14D27D}"/>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8187"/>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a:extLst>
              <a:ext uri="{FF2B5EF4-FFF2-40B4-BE49-F238E27FC236}">
                <a16:creationId xmlns:a16="http://schemas.microsoft.com/office/drawing/2014/main" id="{6EE2263A-2D27-4979-BBBF-A2ABCE3E6F3F}"/>
              </a:ext>
            </a:extLst>
          </p:cNvPr>
          <p:cNvSpPr>
            <a:spLocks noGrp="1"/>
          </p:cNvSpPr>
          <p:nvPr>
            <p:ph type="title"/>
          </p:nvPr>
        </p:nvSpPr>
        <p:spPr>
          <a:xfrm>
            <a:off x="655320" y="365125"/>
            <a:ext cx="5120114" cy="1692794"/>
          </a:xfrm>
        </p:spPr>
        <p:txBody>
          <a:bodyPr vert="horz" lIns="91440" tIns="45720" rIns="91440" bIns="45720" rtlCol="0" anchor="ctr">
            <a:normAutofit/>
          </a:bodyPr>
          <a:lstStyle/>
          <a:p>
            <a:r>
              <a:rPr lang="en-US" dirty="0"/>
              <a:t>Begin with the End in Mind: Goal Setting</a:t>
            </a:r>
          </a:p>
        </p:txBody>
      </p:sp>
      <p:sp>
        <p:nvSpPr>
          <p:cNvPr id="4" name="Content Placeholder 3">
            <a:extLst>
              <a:ext uri="{FF2B5EF4-FFF2-40B4-BE49-F238E27FC236}">
                <a16:creationId xmlns:a16="http://schemas.microsoft.com/office/drawing/2014/main" id="{0F4D2F85-A1D3-49A9-819A-E816BFDCDD25}"/>
              </a:ext>
            </a:extLst>
          </p:cNvPr>
          <p:cNvSpPr>
            <a:spLocks noGrp="1"/>
          </p:cNvSpPr>
          <p:nvPr>
            <p:ph sz="half" idx="1"/>
          </p:nvPr>
        </p:nvSpPr>
        <p:spPr>
          <a:xfrm>
            <a:off x="655321" y="2575034"/>
            <a:ext cx="5120113" cy="3462228"/>
          </a:xfrm>
        </p:spPr>
        <p:txBody>
          <a:bodyPr vert="horz" lIns="91440" tIns="45720" rIns="91440" bIns="45720" rtlCol="0">
            <a:normAutofit/>
          </a:bodyPr>
          <a:lstStyle/>
          <a:p>
            <a:pPr marL="57150" indent="0">
              <a:buNone/>
            </a:pPr>
            <a:r>
              <a:rPr lang="en-US" sz="3200" b="1" dirty="0"/>
              <a:t>Be </a:t>
            </a:r>
            <a:r>
              <a:rPr lang="en-US" sz="3200" b="1" dirty="0">
                <a:solidFill>
                  <a:srgbClr val="FF0000"/>
                </a:solidFill>
              </a:rPr>
              <a:t>SMART</a:t>
            </a:r>
          </a:p>
          <a:p>
            <a:pPr marL="514350"/>
            <a:r>
              <a:rPr lang="en-US" sz="3200" b="1" dirty="0">
                <a:solidFill>
                  <a:srgbClr val="FF0000"/>
                </a:solidFill>
              </a:rPr>
              <a:t>S</a:t>
            </a:r>
            <a:r>
              <a:rPr lang="en-US" sz="3200" dirty="0"/>
              <a:t>pecific</a:t>
            </a:r>
          </a:p>
          <a:p>
            <a:pPr marL="514350"/>
            <a:r>
              <a:rPr lang="en-US" sz="3200" b="1" dirty="0">
                <a:solidFill>
                  <a:srgbClr val="FF0000"/>
                </a:solidFill>
              </a:rPr>
              <a:t>M</a:t>
            </a:r>
            <a:r>
              <a:rPr lang="en-US" sz="3200" dirty="0"/>
              <a:t>easurable</a:t>
            </a:r>
          </a:p>
          <a:p>
            <a:pPr marL="514350"/>
            <a:r>
              <a:rPr lang="en-US" sz="3200" b="1" dirty="0">
                <a:solidFill>
                  <a:srgbClr val="FF0000"/>
                </a:solidFill>
              </a:rPr>
              <a:t>A</a:t>
            </a:r>
            <a:r>
              <a:rPr lang="en-US" sz="3200" dirty="0"/>
              <a:t>ttainable</a:t>
            </a:r>
          </a:p>
          <a:p>
            <a:pPr marL="514350"/>
            <a:r>
              <a:rPr lang="en-US" sz="3200" b="1" dirty="0">
                <a:solidFill>
                  <a:srgbClr val="FF0000"/>
                </a:solidFill>
              </a:rPr>
              <a:t>R</a:t>
            </a:r>
            <a:r>
              <a:rPr lang="en-US" sz="3200" dirty="0"/>
              <a:t>ealistic</a:t>
            </a:r>
          </a:p>
          <a:p>
            <a:pPr marL="514350"/>
            <a:r>
              <a:rPr lang="en-US" sz="3200" b="1" dirty="0">
                <a:solidFill>
                  <a:srgbClr val="FF0000"/>
                </a:solidFill>
              </a:rPr>
              <a:t>T</a:t>
            </a:r>
            <a:r>
              <a:rPr lang="en-US" sz="3200" dirty="0"/>
              <a:t>ime Bound</a:t>
            </a:r>
          </a:p>
        </p:txBody>
      </p:sp>
    </p:spTree>
    <p:extLst>
      <p:ext uri="{BB962C8B-B14F-4D97-AF65-F5344CB8AC3E}">
        <p14:creationId xmlns:p14="http://schemas.microsoft.com/office/powerpoint/2010/main" val="867298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Arrow Connector 19">
            <a:extLst>
              <a:ext uri="{FF2B5EF4-FFF2-40B4-BE49-F238E27FC236}">
                <a16:creationId xmlns:a16="http://schemas.microsoft.com/office/drawing/2014/main" id="{E4A809D5-3600-46D4-A466-67F2349A54F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15" name="Content Placeholder 14" descr="A close up of a logo&#10;&#10;Description generated with high confidence">
            <a:extLst>
              <a:ext uri="{FF2B5EF4-FFF2-40B4-BE49-F238E27FC236}">
                <a16:creationId xmlns:a16="http://schemas.microsoft.com/office/drawing/2014/main" id="{FA50FC18-F457-447E-A232-5E972D14D27D}"/>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8187"/>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a:extLst>
              <a:ext uri="{FF2B5EF4-FFF2-40B4-BE49-F238E27FC236}">
                <a16:creationId xmlns:a16="http://schemas.microsoft.com/office/drawing/2014/main" id="{6EE2263A-2D27-4979-BBBF-A2ABCE3E6F3F}"/>
              </a:ext>
            </a:extLst>
          </p:cNvPr>
          <p:cNvSpPr>
            <a:spLocks noGrp="1"/>
          </p:cNvSpPr>
          <p:nvPr>
            <p:ph type="title"/>
          </p:nvPr>
        </p:nvSpPr>
        <p:spPr>
          <a:xfrm>
            <a:off x="655320" y="365125"/>
            <a:ext cx="5120114" cy="1692794"/>
          </a:xfrm>
        </p:spPr>
        <p:txBody>
          <a:bodyPr vert="horz" lIns="91440" tIns="45720" rIns="91440" bIns="45720" rtlCol="0" anchor="ctr">
            <a:normAutofit/>
          </a:bodyPr>
          <a:lstStyle/>
          <a:p>
            <a:r>
              <a:rPr lang="en-US" dirty="0"/>
              <a:t>Begin with the End in Mind: Goal Setting</a:t>
            </a:r>
          </a:p>
        </p:txBody>
      </p:sp>
      <p:sp>
        <p:nvSpPr>
          <p:cNvPr id="4" name="Content Placeholder 3">
            <a:extLst>
              <a:ext uri="{FF2B5EF4-FFF2-40B4-BE49-F238E27FC236}">
                <a16:creationId xmlns:a16="http://schemas.microsoft.com/office/drawing/2014/main" id="{0F4D2F85-A1D3-49A9-819A-E816BFDCDD25}"/>
              </a:ext>
            </a:extLst>
          </p:cNvPr>
          <p:cNvSpPr>
            <a:spLocks noGrp="1"/>
          </p:cNvSpPr>
          <p:nvPr>
            <p:ph sz="half" idx="1"/>
          </p:nvPr>
        </p:nvSpPr>
        <p:spPr>
          <a:xfrm>
            <a:off x="655321" y="2575034"/>
            <a:ext cx="5120113" cy="3462228"/>
          </a:xfrm>
        </p:spPr>
        <p:txBody>
          <a:bodyPr vert="horz" lIns="91440" tIns="45720" rIns="91440" bIns="45720" rtlCol="0">
            <a:normAutofit/>
          </a:bodyPr>
          <a:lstStyle/>
          <a:p>
            <a:pPr marL="57150" indent="0">
              <a:buNone/>
            </a:pPr>
            <a:r>
              <a:rPr lang="en-US" sz="3200" b="1" dirty="0">
                <a:solidFill>
                  <a:srgbClr val="FF0000"/>
                </a:solidFill>
              </a:rPr>
              <a:t>Factors That May Influence Financial Goals</a:t>
            </a:r>
          </a:p>
          <a:p>
            <a:pPr marL="514350"/>
            <a:r>
              <a:rPr lang="en-US" sz="3200" dirty="0"/>
              <a:t>Family Responsibilities</a:t>
            </a:r>
          </a:p>
          <a:p>
            <a:pPr marL="514350"/>
            <a:r>
              <a:rPr lang="en-US" sz="3200" dirty="0"/>
              <a:t>Individual Values</a:t>
            </a:r>
          </a:p>
          <a:p>
            <a:pPr marL="514350"/>
            <a:r>
              <a:rPr lang="en-US" sz="3200" dirty="0"/>
              <a:t>Economic Conditions</a:t>
            </a:r>
          </a:p>
        </p:txBody>
      </p:sp>
    </p:spTree>
    <p:extLst>
      <p:ext uri="{BB962C8B-B14F-4D97-AF65-F5344CB8AC3E}">
        <p14:creationId xmlns:p14="http://schemas.microsoft.com/office/powerpoint/2010/main" val="5476211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reeform 28">
            <a:extLst>
              <a:ext uri="{FF2B5EF4-FFF2-40B4-BE49-F238E27FC236}">
                <a16:creationId xmlns:a16="http://schemas.microsoft.com/office/drawing/2014/main" id="{3FCC729B-E528-40C3-82D3-BA4375575E8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26">
            <a:extLst>
              <a:ext uri="{FF2B5EF4-FFF2-40B4-BE49-F238E27FC236}">
                <a16:creationId xmlns:a16="http://schemas.microsoft.com/office/drawing/2014/main" id="{58F1FB8D-1842-4A04-998D-6CF047AB279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6" name="Content Placeholder 5" descr="A person in a newspaper&#10;&#10;Description generated with high confidence">
            <a:extLst>
              <a:ext uri="{FF2B5EF4-FFF2-40B4-BE49-F238E27FC236}">
                <a16:creationId xmlns:a16="http://schemas.microsoft.com/office/drawing/2014/main" id="{44A52816-D6EE-49E3-902C-F59A898A61D4}"/>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80060" y="1225572"/>
            <a:ext cx="3425957" cy="4406375"/>
          </a:xfrm>
          <a:prstGeom prst="rect">
            <a:avLst/>
          </a:prstGeom>
        </p:spPr>
      </p:pic>
      <p:sp>
        <p:nvSpPr>
          <p:cNvPr id="2" name="Title 1">
            <a:extLst>
              <a:ext uri="{FF2B5EF4-FFF2-40B4-BE49-F238E27FC236}">
                <a16:creationId xmlns:a16="http://schemas.microsoft.com/office/drawing/2014/main" id="{0C382FDA-6F0B-4EA0-AD23-88FC7DEEFF49}"/>
              </a:ext>
            </a:extLst>
          </p:cNvPr>
          <p:cNvSpPr>
            <a:spLocks noGrp="1"/>
          </p:cNvSpPr>
          <p:nvPr>
            <p:ph type="title"/>
          </p:nvPr>
        </p:nvSpPr>
        <p:spPr>
          <a:xfrm>
            <a:off x="4384039" y="365125"/>
            <a:ext cx="7164493" cy="1325563"/>
          </a:xfrm>
        </p:spPr>
        <p:txBody>
          <a:bodyPr vert="horz" lIns="91440" tIns="45720" rIns="91440" bIns="45720" rtlCol="0" anchor="ctr">
            <a:normAutofit/>
          </a:bodyPr>
          <a:lstStyle/>
          <a:p>
            <a:r>
              <a:rPr lang="en-US" b="1" kern="1200" dirty="0">
                <a:solidFill>
                  <a:schemeClr val="bg1"/>
                </a:solidFill>
                <a:latin typeface="+mj-lt"/>
                <a:ea typeface="+mj-ea"/>
                <a:cs typeface="+mj-cs"/>
              </a:rPr>
              <a:t>Begin with the End in Mind: Baby Steps</a:t>
            </a:r>
          </a:p>
        </p:txBody>
      </p:sp>
      <p:sp>
        <p:nvSpPr>
          <p:cNvPr id="10" name="Content Placeholder 3">
            <a:extLst>
              <a:ext uri="{FF2B5EF4-FFF2-40B4-BE49-F238E27FC236}">
                <a16:creationId xmlns:a16="http://schemas.microsoft.com/office/drawing/2014/main" id="{4067DA1E-6EB9-416D-844E-F41810D0BFA5}"/>
              </a:ext>
            </a:extLst>
          </p:cNvPr>
          <p:cNvSpPr>
            <a:spLocks noGrp="1"/>
          </p:cNvSpPr>
          <p:nvPr>
            <p:ph sz="half" idx="2"/>
          </p:nvPr>
        </p:nvSpPr>
        <p:spPr>
          <a:xfrm>
            <a:off x="4387515" y="2022601"/>
            <a:ext cx="7161017" cy="4154361"/>
          </a:xfrm>
        </p:spPr>
        <p:txBody>
          <a:bodyPr vert="horz" lIns="91440" tIns="45720" rIns="91440" bIns="45720" rtlCol="0">
            <a:normAutofit/>
          </a:bodyPr>
          <a:lstStyle/>
          <a:p>
            <a:pPr marL="800100" indent="-514350">
              <a:buFont typeface="+mj-lt"/>
              <a:buAutoNum type="arabicPeriod"/>
            </a:pPr>
            <a:r>
              <a:rPr lang="en-US" dirty="0">
                <a:solidFill>
                  <a:schemeClr val="bg1"/>
                </a:solidFill>
              </a:rPr>
              <a:t>Save </a:t>
            </a:r>
            <a:r>
              <a:rPr lang="en-US" b="1" dirty="0">
                <a:solidFill>
                  <a:srgbClr val="00B050"/>
                </a:solidFill>
              </a:rPr>
              <a:t>$1000 </a:t>
            </a:r>
            <a:r>
              <a:rPr lang="en-US" dirty="0">
                <a:solidFill>
                  <a:schemeClr val="bg1"/>
                </a:solidFill>
              </a:rPr>
              <a:t>cash as a starter emergency fund</a:t>
            </a:r>
          </a:p>
          <a:p>
            <a:pPr marL="800100" indent="-514350">
              <a:buFont typeface="+mj-lt"/>
              <a:buAutoNum type="arabicPeriod"/>
            </a:pPr>
            <a:r>
              <a:rPr lang="en-US" dirty="0">
                <a:solidFill>
                  <a:schemeClr val="bg1"/>
                </a:solidFill>
              </a:rPr>
              <a:t>Start the debt snowball</a:t>
            </a:r>
          </a:p>
          <a:p>
            <a:pPr marL="800100" indent="-514350">
              <a:buFont typeface="+mj-lt"/>
              <a:buAutoNum type="arabicPeriod"/>
            </a:pPr>
            <a:r>
              <a:rPr lang="en-US" dirty="0">
                <a:solidFill>
                  <a:schemeClr val="bg1"/>
                </a:solidFill>
              </a:rPr>
              <a:t>Finish the 3-6 month emergency fund</a:t>
            </a:r>
          </a:p>
          <a:p>
            <a:pPr marL="800100" indent="-514350">
              <a:buFont typeface="+mj-lt"/>
              <a:buAutoNum type="arabicPeriod"/>
            </a:pPr>
            <a:r>
              <a:rPr lang="en-US" dirty="0">
                <a:solidFill>
                  <a:schemeClr val="bg1"/>
                </a:solidFill>
              </a:rPr>
              <a:t>Invest 15% of your income in retirement</a:t>
            </a:r>
          </a:p>
          <a:p>
            <a:pPr marL="800100" indent="-514350">
              <a:buFont typeface="+mj-lt"/>
              <a:buAutoNum type="arabicPeriod"/>
            </a:pPr>
            <a:r>
              <a:rPr lang="en-US" dirty="0">
                <a:solidFill>
                  <a:schemeClr val="bg1"/>
                </a:solidFill>
              </a:rPr>
              <a:t>Save for college</a:t>
            </a:r>
          </a:p>
          <a:p>
            <a:pPr marL="800100" indent="-514350">
              <a:buFont typeface="+mj-lt"/>
              <a:buAutoNum type="arabicPeriod"/>
            </a:pPr>
            <a:r>
              <a:rPr lang="en-US" dirty="0">
                <a:solidFill>
                  <a:schemeClr val="bg1"/>
                </a:solidFill>
              </a:rPr>
              <a:t>Pay off your home mortgage</a:t>
            </a:r>
          </a:p>
          <a:p>
            <a:pPr marL="800100" indent="-514350">
              <a:buFont typeface="+mj-lt"/>
              <a:buAutoNum type="arabicPeriod"/>
            </a:pPr>
            <a:r>
              <a:rPr lang="en-US" dirty="0">
                <a:solidFill>
                  <a:schemeClr val="bg1"/>
                </a:solidFill>
              </a:rPr>
              <a:t>Build wealth</a:t>
            </a:r>
          </a:p>
        </p:txBody>
      </p:sp>
    </p:spTree>
    <p:extLst>
      <p:ext uri="{BB962C8B-B14F-4D97-AF65-F5344CB8AC3E}">
        <p14:creationId xmlns:p14="http://schemas.microsoft.com/office/powerpoint/2010/main" val="37084712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fade">
                                      <p:cBhvr>
                                        <p:cTn id="27" dur="5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fade">
                                      <p:cBhvr>
                                        <p:cTn id="32" dur="500"/>
                                        <p:tgtEl>
                                          <p:spTgt spid="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Effect transition="in" filter="fade">
                                      <p:cBhvr>
                                        <p:cTn id="37"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reeform 28">
            <a:extLst>
              <a:ext uri="{FF2B5EF4-FFF2-40B4-BE49-F238E27FC236}">
                <a16:creationId xmlns:a16="http://schemas.microsoft.com/office/drawing/2014/main" id="{3FCC729B-E528-40C3-82D3-BA4375575E8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26">
            <a:extLst>
              <a:ext uri="{FF2B5EF4-FFF2-40B4-BE49-F238E27FC236}">
                <a16:creationId xmlns:a16="http://schemas.microsoft.com/office/drawing/2014/main" id="{58F1FB8D-1842-4A04-998D-6CF047AB279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6" name="Content Placeholder 5" descr="A person in a newspaper&#10;&#10;Description generated with high confidence">
            <a:extLst>
              <a:ext uri="{FF2B5EF4-FFF2-40B4-BE49-F238E27FC236}">
                <a16:creationId xmlns:a16="http://schemas.microsoft.com/office/drawing/2014/main" id="{44A52816-D6EE-49E3-902C-F59A898A61D4}"/>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80060" y="1225572"/>
            <a:ext cx="3425957" cy="4406375"/>
          </a:xfrm>
          <a:prstGeom prst="rect">
            <a:avLst/>
          </a:prstGeom>
        </p:spPr>
      </p:pic>
      <p:sp>
        <p:nvSpPr>
          <p:cNvPr id="2" name="Title 1">
            <a:extLst>
              <a:ext uri="{FF2B5EF4-FFF2-40B4-BE49-F238E27FC236}">
                <a16:creationId xmlns:a16="http://schemas.microsoft.com/office/drawing/2014/main" id="{0C382FDA-6F0B-4EA0-AD23-88FC7DEEFF49}"/>
              </a:ext>
            </a:extLst>
          </p:cNvPr>
          <p:cNvSpPr>
            <a:spLocks noGrp="1"/>
          </p:cNvSpPr>
          <p:nvPr>
            <p:ph type="title"/>
          </p:nvPr>
        </p:nvSpPr>
        <p:spPr>
          <a:xfrm>
            <a:off x="4384039" y="365125"/>
            <a:ext cx="7164493" cy="1325563"/>
          </a:xfrm>
        </p:spPr>
        <p:txBody>
          <a:bodyPr vert="horz" lIns="91440" tIns="45720" rIns="91440" bIns="45720" rtlCol="0" anchor="ctr">
            <a:normAutofit fontScale="90000"/>
          </a:bodyPr>
          <a:lstStyle/>
          <a:p>
            <a:r>
              <a:rPr lang="en-US" sz="4100" b="1" kern="1200" dirty="0">
                <a:solidFill>
                  <a:schemeClr val="bg1"/>
                </a:solidFill>
                <a:latin typeface="+mj-lt"/>
                <a:ea typeface="+mj-ea"/>
                <a:cs typeface="+mj-cs"/>
              </a:rPr>
              <a:t>Begin with the End in Mind:</a:t>
            </a:r>
            <a:br>
              <a:rPr lang="en-US" sz="4100" b="1" kern="1200" dirty="0">
                <a:solidFill>
                  <a:schemeClr val="bg1"/>
                </a:solidFill>
                <a:latin typeface="+mj-lt"/>
                <a:ea typeface="+mj-ea"/>
                <a:cs typeface="+mj-cs"/>
              </a:rPr>
            </a:br>
            <a:r>
              <a:rPr lang="en-US" sz="4100" b="1" kern="1200" dirty="0">
                <a:solidFill>
                  <a:schemeClr val="bg1"/>
                </a:solidFill>
                <a:latin typeface="+mj-lt"/>
                <a:ea typeface="+mj-ea"/>
                <a:cs typeface="+mj-cs"/>
              </a:rPr>
              <a:t>Five Foundations of Personal Finance</a:t>
            </a:r>
          </a:p>
        </p:txBody>
      </p:sp>
      <p:sp>
        <p:nvSpPr>
          <p:cNvPr id="10" name="Content Placeholder 3">
            <a:extLst>
              <a:ext uri="{FF2B5EF4-FFF2-40B4-BE49-F238E27FC236}">
                <a16:creationId xmlns:a16="http://schemas.microsoft.com/office/drawing/2014/main" id="{4067DA1E-6EB9-416D-844E-F41810D0BFA5}"/>
              </a:ext>
            </a:extLst>
          </p:cNvPr>
          <p:cNvSpPr>
            <a:spLocks noGrp="1"/>
          </p:cNvSpPr>
          <p:nvPr>
            <p:ph sz="half" idx="2"/>
          </p:nvPr>
        </p:nvSpPr>
        <p:spPr>
          <a:xfrm>
            <a:off x="4387515" y="2022601"/>
            <a:ext cx="7161017" cy="4154361"/>
          </a:xfrm>
        </p:spPr>
        <p:txBody>
          <a:bodyPr vert="horz" lIns="91440" tIns="45720" rIns="91440" bIns="45720" rtlCol="0">
            <a:normAutofit/>
          </a:bodyPr>
          <a:lstStyle/>
          <a:p>
            <a:pPr marL="800100" indent="-514350">
              <a:buClr>
                <a:schemeClr val="bg1"/>
              </a:buClr>
              <a:buFont typeface="+mj-lt"/>
              <a:buAutoNum type="arabicPeriod"/>
            </a:pPr>
            <a:r>
              <a:rPr lang="en-US" dirty="0">
                <a:solidFill>
                  <a:srgbClr val="00B050"/>
                </a:solidFill>
              </a:rPr>
              <a:t>$</a:t>
            </a:r>
            <a:r>
              <a:rPr lang="en-US" b="1" dirty="0">
                <a:solidFill>
                  <a:srgbClr val="00B050"/>
                </a:solidFill>
              </a:rPr>
              <a:t>500</a:t>
            </a:r>
            <a:r>
              <a:rPr lang="en-US" dirty="0">
                <a:solidFill>
                  <a:srgbClr val="00B050"/>
                </a:solidFill>
              </a:rPr>
              <a:t> </a:t>
            </a:r>
            <a:r>
              <a:rPr lang="en-US" dirty="0">
                <a:solidFill>
                  <a:schemeClr val="bg1"/>
                </a:solidFill>
              </a:rPr>
              <a:t>Emergency Fund</a:t>
            </a:r>
          </a:p>
          <a:p>
            <a:pPr marL="800100" indent="-514350">
              <a:buFont typeface="+mj-lt"/>
              <a:buAutoNum type="arabicPeriod"/>
            </a:pPr>
            <a:r>
              <a:rPr lang="en-US" dirty="0">
                <a:solidFill>
                  <a:schemeClr val="bg1"/>
                </a:solidFill>
              </a:rPr>
              <a:t>Get out of debt</a:t>
            </a:r>
          </a:p>
          <a:p>
            <a:pPr marL="800100" indent="-514350">
              <a:buFont typeface="+mj-lt"/>
              <a:buAutoNum type="arabicPeriod"/>
            </a:pPr>
            <a:r>
              <a:rPr lang="en-US" dirty="0">
                <a:solidFill>
                  <a:schemeClr val="bg1"/>
                </a:solidFill>
              </a:rPr>
              <a:t>Pay cash for your car</a:t>
            </a:r>
          </a:p>
          <a:p>
            <a:pPr marL="800100" indent="-514350">
              <a:buFont typeface="+mj-lt"/>
              <a:buAutoNum type="arabicPeriod"/>
            </a:pPr>
            <a:r>
              <a:rPr lang="en-US" dirty="0">
                <a:solidFill>
                  <a:schemeClr val="bg1"/>
                </a:solidFill>
              </a:rPr>
              <a:t>Pay cash for your college</a:t>
            </a:r>
          </a:p>
          <a:p>
            <a:pPr marL="800100" indent="-514350">
              <a:buFont typeface="+mj-lt"/>
              <a:buAutoNum type="arabicPeriod"/>
            </a:pPr>
            <a:r>
              <a:rPr lang="en-US" dirty="0">
                <a:solidFill>
                  <a:schemeClr val="bg1"/>
                </a:solidFill>
              </a:rPr>
              <a:t>Build wealth</a:t>
            </a:r>
          </a:p>
        </p:txBody>
      </p:sp>
    </p:spTree>
    <p:extLst>
      <p:ext uri="{BB962C8B-B14F-4D97-AF65-F5344CB8AC3E}">
        <p14:creationId xmlns:p14="http://schemas.microsoft.com/office/powerpoint/2010/main" val="213837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fade">
                                      <p:cBhvr>
                                        <p:cTn id="27"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17D3862-6F7F-4CA1-8CEA-8EADD0228804}"/>
              </a:ext>
            </a:extLst>
          </p:cNvPr>
          <p:cNvPicPr>
            <a:picLocks noChangeAspect="1"/>
          </p:cNvPicPr>
          <p:nvPr/>
        </p:nvPicPr>
        <p:blipFill rotWithShape="1">
          <a:blip r:embed="rId3">
            <a:extLst>
              <a:ext uri="{28A0092B-C50C-407E-A947-70E740481C1C}">
                <a14:useLocalDpi xmlns:a14="http://schemas.microsoft.com/office/drawing/2010/main" val="0"/>
              </a:ext>
            </a:extLst>
          </a:blip>
          <a:srcRect l="15506" r="16901"/>
          <a:stretch/>
        </p:blipFill>
        <p:spPr>
          <a:xfrm>
            <a:off x="20" y="10"/>
            <a:ext cx="4635571" cy="6857990"/>
          </a:xfrm>
          <a:prstGeom prst="rect">
            <a:avLst/>
          </a:prstGeom>
          <a:effectLst/>
        </p:spPr>
      </p:pic>
      <p:cxnSp>
        <p:nvCxnSpPr>
          <p:cNvPr id="20" name="Straight Connector 19">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32513A"/>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31E4350-6239-4736-A666-79A3FABB703F}"/>
              </a:ext>
            </a:extLst>
          </p:cNvPr>
          <p:cNvSpPr>
            <a:spLocks noGrp="1"/>
          </p:cNvSpPr>
          <p:nvPr>
            <p:ph idx="1"/>
          </p:nvPr>
        </p:nvSpPr>
        <p:spPr>
          <a:xfrm>
            <a:off x="4965431" y="2438400"/>
            <a:ext cx="6586489" cy="3785419"/>
          </a:xfrm>
        </p:spPr>
        <p:txBody>
          <a:bodyPr>
            <a:normAutofit/>
          </a:bodyPr>
          <a:lstStyle/>
          <a:p>
            <a:pPr marL="514350" indent="-514350">
              <a:buFont typeface="+mj-lt"/>
              <a:buAutoNum type="arabicPeriod"/>
            </a:pPr>
            <a:r>
              <a:rPr lang="en-US" dirty="0"/>
              <a:t>Give </a:t>
            </a:r>
            <a:r>
              <a:rPr lang="en-US" b="1" dirty="0">
                <a:solidFill>
                  <a:srgbClr val="00B050"/>
                </a:solidFill>
                <a:latin typeface="Lucida Handwriting" panose="03010101010101010101" pitchFamily="66" charset="0"/>
              </a:rPr>
              <a:t>10%</a:t>
            </a:r>
          </a:p>
          <a:p>
            <a:pPr marL="514350" indent="-514350">
              <a:buFont typeface="+mj-lt"/>
              <a:buAutoNum type="arabicPeriod"/>
            </a:pPr>
            <a:r>
              <a:rPr lang="en-US" dirty="0"/>
              <a:t>Save </a:t>
            </a:r>
            <a:r>
              <a:rPr lang="en-US" b="1" dirty="0">
                <a:solidFill>
                  <a:srgbClr val="00B050"/>
                </a:solidFill>
                <a:latin typeface="Lucida Handwriting" panose="03010101010101010101" pitchFamily="66" charset="0"/>
              </a:rPr>
              <a:t>10%</a:t>
            </a:r>
          </a:p>
          <a:p>
            <a:pPr marL="514350" indent="-514350">
              <a:buFont typeface="+mj-lt"/>
              <a:buAutoNum type="arabicPeriod"/>
            </a:pPr>
            <a:r>
              <a:rPr lang="en-US" dirty="0"/>
              <a:t>Invest </a:t>
            </a:r>
            <a:r>
              <a:rPr lang="en-US" b="1" dirty="0">
                <a:solidFill>
                  <a:srgbClr val="00B050"/>
                </a:solidFill>
                <a:latin typeface="Lucida Handwriting" panose="03010101010101010101" pitchFamily="66" charset="0"/>
              </a:rPr>
              <a:t>10%</a:t>
            </a:r>
          </a:p>
          <a:p>
            <a:pPr marL="514350" indent="-514350">
              <a:buFont typeface="+mj-lt"/>
              <a:buAutoNum type="arabicPeriod"/>
            </a:pPr>
            <a:r>
              <a:rPr lang="en-US" dirty="0"/>
              <a:t>Spend the rest</a:t>
            </a:r>
          </a:p>
        </p:txBody>
      </p:sp>
    </p:spTree>
    <p:extLst>
      <p:ext uri="{BB962C8B-B14F-4D97-AF65-F5344CB8AC3E}">
        <p14:creationId xmlns:p14="http://schemas.microsoft.com/office/powerpoint/2010/main" val="21109523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376EFB1-01CF-419F-ABF1-2AF02BBFCBD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6141396"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F9DEA15-78BD-4750-AA18-B9F28A6D5A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9" name="Content Placeholder 4">
            <a:extLst>
              <a:ext uri="{FF2B5EF4-FFF2-40B4-BE49-F238E27FC236}">
                <a16:creationId xmlns:a16="http://schemas.microsoft.com/office/drawing/2014/main" id="{6130F7EF-CA21-4981-983F-664A161C184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76185" y="484632"/>
            <a:ext cx="4543629" cy="5733287"/>
          </a:xfrm>
          <a:prstGeom prst="rect">
            <a:avLst/>
          </a:prstGeom>
        </p:spPr>
      </p:pic>
      <p:sp>
        <p:nvSpPr>
          <p:cNvPr id="11" name="Content Placeholder 10"/>
          <p:cNvSpPr>
            <a:spLocks noGrp="1"/>
          </p:cNvSpPr>
          <p:nvPr>
            <p:ph idx="1"/>
          </p:nvPr>
        </p:nvSpPr>
        <p:spPr>
          <a:xfrm>
            <a:off x="6503557" y="1153935"/>
            <a:ext cx="5235490" cy="3773010"/>
          </a:xfrm>
        </p:spPr>
        <p:txBody>
          <a:bodyPr>
            <a:noAutofit/>
          </a:bodyPr>
          <a:lstStyle/>
          <a:p>
            <a:pPr marL="0" indent="0">
              <a:buNone/>
            </a:pPr>
            <a:endParaRPr lang="en-US" sz="4400" i="1" dirty="0">
              <a:solidFill>
                <a:schemeClr val="bg1"/>
              </a:solidFill>
            </a:endParaRPr>
          </a:p>
          <a:p>
            <a:pPr marL="0" indent="0">
              <a:buNone/>
            </a:pPr>
            <a:r>
              <a:rPr lang="en-US" sz="3600" i="1" dirty="0">
                <a:solidFill>
                  <a:schemeClr val="bg1"/>
                </a:solidFill>
              </a:rPr>
              <a:t>“Too many people spend money they earned…to buy things they don’t want…to impress people that they don’t like.”</a:t>
            </a:r>
          </a:p>
          <a:p>
            <a:pPr marL="0" indent="0" algn="r">
              <a:buNone/>
            </a:pPr>
            <a:r>
              <a:rPr lang="en-US" sz="3600" i="1" dirty="0">
                <a:solidFill>
                  <a:schemeClr val="bg1"/>
                </a:solidFill>
              </a:rPr>
              <a:t>Will Rogers</a:t>
            </a:r>
          </a:p>
        </p:txBody>
      </p:sp>
    </p:spTree>
    <p:extLst>
      <p:ext uri="{BB962C8B-B14F-4D97-AF65-F5344CB8AC3E}">
        <p14:creationId xmlns:p14="http://schemas.microsoft.com/office/powerpoint/2010/main" val="24219312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scale on a table&#10;&#10;Description generated with high confidence">
            <a:extLst>
              <a:ext uri="{FF2B5EF4-FFF2-40B4-BE49-F238E27FC236}">
                <a16:creationId xmlns:a16="http://schemas.microsoft.com/office/drawing/2014/main" id="{78715F30-DD5D-4B1C-82F2-71F284BC87EA}"/>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742" r="1" b="1"/>
          <a:stretch/>
        </p:blipFill>
        <p:spPr>
          <a:xfrm>
            <a:off x="4636008" y="640082"/>
            <a:ext cx="6916329" cy="5577837"/>
          </a:xfrm>
          <a:prstGeom prst="rect">
            <a:avLst/>
          </a:prstGeom>
          <a:effectLst/>
        </p:spPr>
      </p:pic>
      <p:sp>
        <p:nvSpPr>
          <p:cNvPr id="7" name="Title 6">
            <a:extLst>
              <a:ext uri="{FF2B5EF4-FFF2-40B4-BE49-F238E27FC236}">
                <a16:creationId xmlns:a16="http://schemas.microsoft.com/office/drawing/2014/main" id="{063DC5F3-381B-4017-8C47-8DAB07AA6CCF}"/>
              </a:ext>
            </a:extLst>
          </p:cNvPr>
          <p:cNvSpPr>
            <a:spLocks noGrp="1"/>
          </p:cNvSpPr>
          <p:nvPr>
            <p:ph type="title"/>
          </p:nvPr>
        </p:nvSpPr>
        <p:spPr>
          <a:xfrm>
            <a:off x="648928" y="274264"/>
            <a:ext cx="3987080" cy="1676603"/>
          </a:xfr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lin ang="5400000" scaled="1"/>
            <a:tileRect/>
          </a:gradFill>
        </p:spPr>
        <p:txBody>
          <a:bodyPr vert="horz" lIns="91440" tIns="45720" rIns="91440" bIns="45720" rtlCol="0" anchor="ctr">
            <a:normAutofit/>
          </a:bodyPr>
          <a:lstStyle/>
          <a:p>
            <a:r>
              <a:rPr lang="en-US" b="1" dirty="0">
                <a:solidFill>
                  <a:schemeClr val="bg1">
                    <a:lumMod val="95000"/>
                  </a:schemeClr>
                </a:solidFill>
              </a:rPr>
              <a:t>Decision Making</a:t>
            </a:r>
          </a:p>
        </p:txBody>
      </p:sp>
      <p:sp>
        <p:nvSpPr>
          <p:cNvPr id="8" name="Content Placeholder 7">
            <a:extLst>
              <a:ext uri="{FF2B5EF4-FFF2-40B4-BE49-F238E27FC236}">
                <a16:creationId xmlns:a16="http://schemas.microsoft.com/office/drawing/2014/main" id="{3BBAA196-0644-437C-B1F0-9F301A717753}"/>
              </a:ext>
            </a:extLst>
          </p:cNvPr>
          <p:cNvSpPr>
            <a:spLocks noGrp="1"/>
          </p:cNvSpPr>
          <p:nvPr>
            <p:ph sz="half" idx="2"/>
          </p:nvPr>
        </p:nvSpPr>
        <p:spPr>
          <a:xfrm>
            <a:off x="648930" y="1950866"/>
            <a:ext cx="3987078" cy="4568267"/>
          </a:xfrm>
          <a:solidFill>
            <a:schemeClr val="bg1"/>
          </a:solidFill>
        </p:spPr>
        <p:txBody>
          <a:bodyPr vert="horz" lIns="91440" tIns="45720" rIns="91440" bIns="45720" rtlCol="0">
            <a:noAutofit/>
          </a:bodyPr>
          <a:lstStyle/>
          <a:p>
            <a:r>
              <a:rPr lang="en-US" sz="2400" dirty="0"/>
              <a:t>People make decisions by weighing the </a:t>
            </a:r>
            <a:r>
              <a:rPr lang="en-US" sz="2400" b="1" i="1" dirty="0"/>
              <a:t>costs</a:t>
            </a:r>
            <a:r>
              <a:rPr lang="en-US" sz="2400" dirty="0"/>
              <a:t> and </a:t>
            </a:r>
            <a:r>
              <a:rPr lang="en-US" sz="2400" b="1" i="1" dirty="0"/>
              <a:t>benefits</a:t>
            </a:r>
            <a:r>
              <a:rPr lang="en-US" sz="2400" dirty="0"/>
              <a:t>. </a:t>
            </a:r>
          </a:p>
          <a:p>
            <a:r>
              <a:rPr lang="en-US" sz="2400" b="1" dirty="0">
                <a:solidFill>
                  <a:schemeClr val="accent4">
                    <a:lumMod val="75000"/>
                  </a:schemeClr>
                </a:solidFill>
              </a:rPr>
              <a:t>opportunity cost- </a:t>
            </a:r>
            <a:r>
              <a:rPr lang="en-US" sz="2400" dirty="0"/>
              <a:t>the highest-valued alternative that you give up when you make a decision.</a:t>
            </a:r>
            <a:endParaRPr lang="en-US" sz="2400" b="1" dirty="0"/>
          </a:p>
          <a:p>
            <a:r>
              <a:rPr lang="en-US" sz="2400" dirty="0"/>
              <a:t>The consequences of your decisions will not be known until sometime in the future.</a:t>
            </a:r>
          </a:p>
        </p:txBody>
      </p:sp>
    </p:spTree>
    <p:extLst>
      <p:ext uri="{BB962C8B-B14F-4D97-AF65-F5344CB8AC3E}">
        <p14:creationId xmlns:p14="http://schemas.microsoft.com/office/powerpoint/2010/main" val="1314362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descr="A close up of a newspaper&#10;&#10;Description generated with high confidence">
            <a:extLst>
              <a:ext uri="{FF2B5EF4-FFF2-40B4-BE49-F238E27FC236}">
                <a16:creationId xmlns:a16="http://schemas.microsoft.com/office/drawing/2014/main" id="{21258A6C-A616-4D14-81AF-FC662E669A25}"/>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t="486" r="2" b="764"/>
          <a:stretch/>
        </p:blipFill>
        <p:spPr>
          <a:xfrm>
            <a:off x="20" y="10"/>
            <a:ext cx="4635571" cy="6857990"/>
          </a:xfrm>
          <a:prstGeom prst="rect">
            <a:avLst/>
          </a:prstGeom>
          <a:effectLst/>
        </p:spPr>
      </p:pic>
      <p:cxnSp>
        <p:nvCxnSpPr>
          <p:cNvPr id="12" name="Straight Connector 11">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8A8B50"/>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0582484-1029-4317-A190-A5990670974C}"/>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sz="4100" dirty="0"/>
              <a:t>The Surprising Secrets of America’s Wealthy</a:t>
            </a:r>
          </a:p>
        </p:txBody>
      </p:sp>
      <p:sp>
        <p:nvSpPr>
          <p:cNvPr id="5" name="Content Placeholder 4">
            <a:extLst>
              <a:ext uri="{FF2B5EF4-FFF2-40B4-BE49-F238E27FC236}">
                <a16:creationId xmlns:a16="http://schemas.microsoft.com/office/drawing/2014/main" id="{9CAF17AF-6114-4F9D-8B96-60D965FEDD4E}"/>
              </a:ext>
            </a:extLst>
          </p:cNvPr>
          <p:cNvSpPr>
            <a:spLocks noGrp="1"/>
          </p:cNvSpPr>
          <p:nvPr>
            <p:ph sz="half" idx="2"/>
          </p:nvPr>
        </p:nvSpPr>
        <p:spPr>
          <a:xfrm>
            <a:off x="4965431" y="2438400"/>
            <a:ext cx="6586489" cy="4102359"/>
          </a:xfrm>
        </p:spPr>
        <p:txBody>
          <a:bodyPr vert="horz" lIns="91440" tIns="45720" rIns="91440" bIns="45720" rtlCol="0">
            <a:normAutofit fontScale="85000" lnSpcReduction="20000"/>
          </a:bodyPr>
          <a:lstStyle/>
          <a:p>
            <a:pPr marL="285750" indent="0">
              <a:buNone/>
            </a:pPr>
            <a:r>
              <a:rPr lang="en-US" dirty="0"/>
              <a:t>1. They live well below their means.</a:t>
            </a:r>
          </a:p>
          <a:p>
            <a:pPr marL="1371600" lvl="2"/>
            <a:r>
              <a:rPr lang="en-US" sz="2200" dirty="0"/>
              <a:t>Average American buyer = </a:t>
            </a:r>
            <a:r>
              <a:rPr lang="en-US" sz="2200" b="1" dirty="0">
                <a:solidFill>
                  <a:srgbClr val="00B050"/>
                </a:solidFill>
              </a:rPr>
              <a:t>$21,000 </a:t>
            </a:r>
            <a:r>
              <a:rPr lang="en-US" sz="2200" dirty="0"/>
              <a:t>for new vehicle (Average Millionaire = </a:t>
            </a:r>
            <a:r>
              <a:rPr lang="en-US" sz="2200" b="1" dirty="0">
                <a:solidFill>
                  <a:srgbClr val="00B050"/>
                </a:solidFill>
              </a:rPr>
              <a:t>$24,800</a:t>
            </a:r>
            <a:r>
              <a:rPr lang="en-US" sz="2200" dirty="0"/>
              <a:t>)</a:t>
            </a:r>
          </a:p>
          <a:p>
            <a:pPr marL="1371600" lvl="2"/>
            <a:r>
              <a:rPr lang="en-US" sz="2200" dirty="0"/>
              <a:t>50% millionaires surveyed never spent more than </a:t>
            </a:r>
            <a:r>
              <a:rPr lang="en-US" sz="2200" b="1" dirty="0">
                <a:solidFill>
                  <a:srgbClr val="00B050"/>
                </a:solidFill>
              </a:rPr>
              <a:t>$29,000 </a:t>
            </a:r>
            <a:r>
              <a:rPr lang="en-US" sz="2200" dirty="0"/>
              <a:t>(20% never spent more than </a:t>
            </a:r>
            <a:r>
              <a:rPr lang="en-US" sz="2200" b="1" dirty="0">
                <a:solidFill>
                  <a:srgbClr val="00B050"/>
                </a:solidFill>
              </a:rPr>
              <a:t>$19,950</a:t>
            </a:r>
            <a:r>
              <a:rPr lang="en-US" sz="2200" dirty="0"/>
              <a:t>)</a:t>
            </a:r>
          </a:p>
          <a:p>
            <a:pPr marL="1371600" lvl="2"/>
            <a:r>
              <a:rPr lang="en-US" sz="2200" dirty="0"/>
              <a:t>37% millionaires bought used</a:t>
            </a:r>
          </a:p>
          <a:p>
            <a:pPr marL="1371600" lvl="2"/>
            <a:endParaRPr lang="en-US" sz="1600" dirty="0"/>
          </a:p>
          <a:p>
            <a:pPr marL="1371600" lvl="2"/>
            <a:endParaRPr lang="en-US" sz="1600" dirty="0"/>
          </a:p>
          <a:p>
            <a:pPr marL="1371600" lvl="2"/>
            <a:r>
              <a:rPr lang="en-US" sz="2200" dirty="0"/>
              <a:t>Average = </a:t>
            </a:r>
            <a:r>
              <a:rPr lang="en-US" sz="2200" b="1" dirty="0">
                <a:solidFill>
                  <a:srgbClr val="00B050"/>
                </a:solidFill>
              </a:rPr>
              <a:t>$320,000</a:t>
            </a:r>
          </a:p>
          <a:p>
            <a:pPr marL="1371600" lvl="2"/>
            <a:r>
              <a:rPr lang="en-US" sz="2200" dirty="0"/>
              <a:t>Half have been in the home more than 20 years</a:t>
            </a:r>
          </a:p>
          <a:p>
            <a:pPr marL="285750" indent="0">
              <a:buNone/>
            </a:pPr>
            <a:endParaRPr lang="en-US" sz="2000" dirty="0"/>
          </a:p>
          <a:p>
            <a:pPr marL="285750" indent="0">
              <a:buNone/>
            </a:pPr>
            <a:r>
              <a:rPr lang="en-US" dirty="0"/>
              <a:t>3. They believe that financial independence is more important than displaying high social status.</a:t>
            </a:r>
          </a:p>
        </p:txBody>
      </p:sp>
      <p:pic>
        <p:nvPicPr>
          <p:cNvPr id="9" name="Picture 8" descr="A close up of a car&#10;&#10;Description generated with very high confidence">
            <a:extLst>
              <a:ext uri="{FF2B5EF4-FFF2-40B4-BE49-F238E27FC236}">
                <a16:creationId xmlns:a16="http://schemas.microsoft.com/office/drawing/2014/main" id="{E47A0582-1560-4B71-8743-7C5E361338C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883568" y="2845836"/>
            <a:ext cx="1184988" cy="1184988"/>
          </a:xfrm>
          <a:prstGeom prst="rect">
            <a:avLst/>
          </a:prstGeom>
        </p:spPr>
      </p:pic>
      <p:pic>
        <p:nvPicPr>
          <p:cNvPr id="13" name="Picture 12">
            <a:extLst>
              <a:ext uri="{FF2B5EF4-FFF2-40B4-BE49-F238E27FC236}">
                <a16:creationId xmlns:a16="http://schemas.microsoft.com/office/drawing/2014/main" id="{00702C69-04C1-4AB2-A3BE-E039043152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45924" y="4277879"/>
            <a:ext cx="1222632" cy="704611"/>
          </a:xfrm>
          <a:prstGeom prst="rect">
            <a:avLst/>
          </a:prstGeom>
        </p:spPr>
      </p:pic>
    </p:spTree>
    <p:extLst>
      <p:ext uri="{BB962C8B-B14F-4D97-AF65-F5344CB8AC3E}">
        <p14:creationId xmlns:p14="http://schemas.microsoft.com/office/powerpoint/2010/main" val="1967742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500"/>
                                        <p:tgtEl>
                                          <p:spTgt spid="5">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fade">
                                      <p:cBhvr>
                                        <p:cTn id="18" dur="500"/>
                                        <p:tgtEl>
                                          <p:spTgt spid="5">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500"/>
                                        <p:tgtEl>
                                          <p:spTgt spid="5">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500"/>
                                        <p:tgtEl>
                                          <p:spTgt spid="5">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animEffect transition="in" filter="fade">
                                      <p:cBhvr>
                                        <p:cTn id="37"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1C091803-41C2-48E0-9228-5148460C747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1418" y="450221"/>
            <a:ext cx="4421661" cy="59488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6166C6D1-23AC-49C4-BA07-238E4E9F8CE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8" y="450221"/>
            <a:ext cx="4402377" cy="391812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1" name="Rectangle 30">
            <a:extLst>
              <a:ext uri="{FF2B5EF4-FFF2-40B4-BE49-F238E27FC236}">
                <a16:creationId xmlns:a16="http://schemas.microsoft.com/office/drawing/2014/main" id="{B775CD93-9DF2-48CB-9F57-1BCA9A46C7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1" y="4521269"/>
            <a:ext cx="6697525" cy="1877811"/>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7" name="Content Placeholder 6">
            <a:extLst>
              <a:ext uri="{FF2B5EF4-FFF2-40B4-BE49-F238E27FC236}">
                <a16:creationId xmlns:a16="http://schemas.microsoft.com/office/drawing/2014/main" id="{C73ECA1D-E675-499B-B7D3-43BB7B1F0BC3}"/>
              </a:ext>
            </a:extLst>
          </p:cNvPr>
          <p:cNvPicPr>
            <a:picLocks noGrp="1" noChangeAspect="1"/>
          </p:cNvPicPr>
          <p:nvPr>
            <p:ph sz="half" idx="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143500" y="2691249"/>
            <a:ext cx="1905004" cy="1476378"/>
          </a:xfrm>
          <a:prstGeom prst="rect">
            <a:avLst/>
          </a:prstGeom>
        </p:spPr>
      </p:pic>
      <p:sp>
        <p:nvSpPr>
          <p:cNvPr id="33" name="Rectangle 32">
            <a:extLst>
              <a:ext uri="{FF2B5EF4-FFF2-40B4-BE49-F238E27FC236}">
                <a16:creationId xmlns:a16="http://schemas.microsoft.com/office/drawing/2014/main" id="{E186B68C-84BC-4A6E-99D1-EE87483C134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8949" y="450221"/>
            <a:ext cx="2115455" cy="1898903"/>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a:extLst>
              <a:ext uri="{FF2B5EF4-FFF2-40B4-BE49-F238E27FC236}">
                <a16:creationId xmlns:a16="http://schemas.microsoft.com/office/drawing/2014/main" id="{9442D108-E53D-4D8C-8E96-079CDECDA510}"/>
              </a:ext>
            </a:extLst>
          </p:cNvPr>
          <p:cNvSpPr>
            <a:spLocks noGrp="1"/>
          </p:cNvSpPr>
          <p:nvPr>
            <p:ph type="title"/>
          </p:nvPr>
        </p:nvSpPr>
        <p:spPr>
          <a:xfrm>
            <a:off x="774700" y="762000"/>
            <a:ext cx="3759200" cy="3340100"/>
          </a:xfrm>
        </p:spPr>
        <p:txBody>
          <a:bodyPr vert="horz" lIns="91440" tIns="45720" rIns="91440" bIns="45720" rtlCol="0" anchor="ctr">
            <a:normAutofit/>
          </a:bodyPr>
          <a:lstStyle/>
          <a:p>
            <a:r>
              <a:rPr lang="en-US" b="1" kern="1200" dirty="0">
                <a:solidFill>
                  <a:srgbClr val="FFFFFF"/>
                </a:solidFill>
                <a:latin typeface="+mj-lt"/>
                <a:ea typeface="+mj-ea"/>
                <a:cs typeface="+mj-cs"/>
              </a:rPr>
              <a:t>Needs vs. Wants</a:t>
            </a:r>
            <a:r>
              <a:rPr lang="en-US" kern="1200" dirty="0">
                <a:solidFill>
                  <a:srgbClr val="FFFFFF"/>
                </a:solidFill>
                <a:latin typeface="+mj-lt"/>
                <a:ea typeface="+mj-ea"/>
                <a:cs typeface="+mj-cs"/>
              </a:rPr>
              <a:t>				</a:t>
            </a:r>
          </a:p>
        </p:txBody>
      </p:sp>
      <p:sp>
        <p:nvSpPr>
          <p:cNvPr id="15" name="Content Placeholder 14">
            <a:extLst>
              <a:ext uri="{FF2B5EF4-FFF2-40B4-BE49-F238E27FC236}">
                <a16:creationId xmlns:a16="http://schemas.microsoft.com/office/drawing/2014/main" id="{FD762FD3-AE0C-4B6B-82CE-C4556F8B821F}"/>
              </a:ext>
            </a:extLst>
          </p:cNvPr>
          <p:cNvSpPr>
            <a:spLocks noGrp="1"/>
          </p:cNvSpPr>
          <p:nvPr>
            <p:ph sz="half" idx="1"/>
          </p:nvPr>
        </p:nvSpPr>
        <p:spPr>
          <a:xfrm>
            <a:off x="7348918" y="450221"/>
            <a:ext cx="4384161" cy="5948857"/>
          </a:xfrm>
        </p:spPr>
        <p:txBody>
          <a:bodyPr vert="horz" lIns="91440" tIns="45720" rIns="91440" bIns="45720" rtlCol="0" anchor="ctr">
            <a:noAutofit/>
          </a:bodyPr>
          <a:lstStyle/>
          <a:p>
            <a:pPr marL="0" indent="0">
              <a:buNone/>
            </a:pPr>
            <a:r>
              <a:rPr lang="en-US" sz="2400" b="1" dirty="0">
                <a:solidFill>
                  <a:srgbClr val="FF0000"/>
                </a:solidFill>
              </a:rPr>
              <a:t>need-</a:t>
            </a:r>
            <a:r>
              <a:rPr lang="en-US" sz="2400" b="1" dirty="0"/>
              <a:t> </a:t>
            </a:r>
            <a:r>
              <a:rPr lang="en-US" sz="2400" dirty="0"/>
              <a:t>something that is needed in order to survive</a:t>
            </a:r>
          </a:p>
          <a:p>
            <a:pPr lvl="1"/>
            <a:r>
              <a:rPr lang="en-US" dirty="0"/>
              <a:t>Air</a:t>
            </a:r>
          </a:p>
          <a:p>
            <a:pPr lvl="1"/>
            <a:r>
              <a:rPr lang="en-US" dirty="0"/>
              <a:t>Water</a:t>
            </a:r>
          </a:p>
          <a:p>
            <a:pPr lvl="1"/>
            <a:r>
              <a:rPr lang="en-US" dirty="0"/>
              <a:t>Food</a:t>
            </a:r>
          </a:p>
          <a:p>
            <a:pPr lvl="1"/>
            <a:r>
              <a:rPr lang="en-US" dirty="0"/>
              <a:t>Shelter</a:t>
            </a:r>
          </a:p>
          <a:p>
            <a:pPr lvl="1"/>
            <a:r>
              <a:rPr lang="en-US" dirty="0"/>
              <a:t>Clothing</a:t>
            </a:r>
            <a:endParaRPr lang="en-US" b="1" dirty="0"/>
          </a:p>
          <a:p>
            <a:pPr marL="0" indent="0">
              <a:buNone/>
            </a:pPr>
            <a:r>
              <a:rPr lang="en-US" sz="2400" b="1" dirty="0">
                <a:solidFill>
                  <a:srgbClr val="FF0000"/>
                </a:solidFill>
              </a:rPr>
              <a:t>want-</a:t>
            </a:r>
            <a:r>
              <a:rPr lang="en-US" sz="2400" b="1" dirty="0"/>
              <a:t> </a:t>
            </a:r>
            <a:r>
              <a:rPr lang="en-US" sz="2400" dirty="0"/>
              <a:t>something you would like to have or desire</a:t>
            </a:r>
          </a:p>
          <a:p>
            <a:pPr marL="0" indent="0">
              <a:buNone/>
            </a:pPr>
            <a:r>
              <a:rPr lang="en-US" sz="2400" b="1" dirty="0">
                <a:solidFill>
                  <a:srgbClr val="FF0000"/>
                </a:solidFill>
              </a:rPr>
              <a:t>near-essential need- </a:t>
            </a:r>
            <a:r>
              <a:rPr lang="en-US" sz="2400" dirty="0"/>
              <a:t>something that is not needed for survival but is necessary to live in today’s society</a:t>
            </a:r>
            <a:endParaRPr lang="en-US" sz="2400" b="1" dirty="0"/>
          </a:p>
          <a:p>
            <a:pPr lvl="1"/>
            <a:endParaRPr lang="en-US" b="1" dirty="0"/>
          </a:p>
        </p:txBody>
      </p:sp>
      <p:pic>
        <p:nvPicPr>
          <p:cNvPr id="18" name="Picture 17" descr="A picture containing jack, electronics, indoor, wall&#10;&#10;Description generated with very high confidence">
            <a:extLst>
              <a:ext uri="{FF2B5EF4-FFF2-40B4-BE49-F238E27FC236}">
                <a16:creationId xmlns:a16="http://schemas.microsoft.com/office/drawing/2014/main" id="{CB74BEB3-B08E-41D5-8647-388AFEBAB0F4}"/>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032252" y="450219"/>
            <a:ext cx="2124194" cy="1898905"/>
          </a:xfrm>
          <a:prstGeom prst="rect">
            <a:avLst/>
          </a:prstGeom>
        </p:spPr>
      </p:pic>
      <p:pic>
        <p:nvPicPr>
          <p:cNvPr id="23" name="Picture 22" descr="A body of water&#10;&#10;Description generated with very high confidence">
            <a:extLst>
              <a:ext uri="{FF2B5EF4-FFF2-40B4-BE49-F238E27FC236}">
                <a16:creationId xmlns:a16="http://schemas.microsoft.com/office/drawing/2014/main" id="{63737BC1-491D-4E1D-9A97-F8D1AA4E836B}"/>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458921" y="4521270"/>
            <a:ext cx="6697525" cy="1877808"/>
          </a:xfrm>
          <a:prstGeom prst="rect">
            <a:avLst/>
          </a:prstGeom>
        </p:spPr>
      </p:pic>
    </p:spTree>
    <p:extLst>
      <p:ext uri="{BB962C8B-B14F-4D97-AF65-F5344CB8AC3E}">
        <p14:creationId xmlns:p14="http://schemas.microsoft.com/office/powerpoint/2010/main" val="38167923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fade">
                                      <p:cBhvr>
                                        <p:cTn id="17" dur="500"/>
                                        <p:tgtEl>
                                          <p:spTgt spid="15">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xEl>
                                              <p:pRg st="2" end="2"/>
                                            </p:txEl>
                                          </p:spTgt>
                                        </p:tgtEl>
                                        <p:attrNameLst>
                                          <p:attrName>style.visibility</p:attrName>
                                        </p:attrNameLst>
                                      </p:cBhvr>
                                      <p:to>
                                        <p:strVal val="visible"/>
                                      </p:to>
                                    </p:set>
                                    <p:animEffect transition="in" filter="fade">
                                      <p:cBhvr>
                                        <p:cTn id="20" dur="500"/>
                                        <p:tgtEl>
                                          <p:spTgt spid="15">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xEl>
                                              <p:pRg st="3" end="3"/>
                                            </p:txEl>
                                          </p:spTgt>
                                        </p:tgtEl>
                                        <p:attrNameLst>
                                          <p:attrName>style.visibility</p:attrName>
                                        </p:attrNameLst>
                                      </p:cBhvr>
                                      <p:to>
                                        <p:strVal val="visible"/>
                                      </p:to>
                                    </p:set>
                                    <p:animEffect transition="in" filter="fade">
                                      <p:cBhvr>
                                        <p:cTn id="23" dur="500"/>
                                        <p:tgtEl>
                                          <p:spTgt spid="15">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xEl>
                                              <p:pRg st="4" end="4"/>
                                            </p:txEl>
                                          </p:spTgt>
                                        </p:tgtEl>
                                        <p:attrNameLst>
                                          <p:attrName>style.visibility</p:attrName>
                                        </p:attrNameLst>
                                      </p:cBhvr>
                                      <p:to>
                                        <p:strVal val="visible"/>
                                      </p:to>
                                    </p:set>
                                    <p:animEffect transition="in" filter="fade">
                                      <p:cBhvr>
                                        <p:cTn id="26" dur="500"/>
                                        <p:tgtEl>
                                          <p:spTgt spid="15">
                                            <p:txEl>
                                              <p:pRg st="4" end="4"/>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xEl>
                                              <p:pRg st="5" end="5"/>
                                            </p:txEl>
                                          </p:spTgt>
                                        </p:tgtEl>
                                        <p:attrNameLst>
                                          <p:attrName>style.visibility</p:attrName>
                                        </p:attrNameLst>
                                      </p:cBhvr>
                                      <p:to>
                                        <p:strVal val="visible"/>
                                      </p:to>
                                    </p:set>
                                    <p:animEffect transition="in" filter="fade">
                                      <p:cBhvr>
                                        <p:cTn id="29" dur="500"/>
                                        <p:tgtEl>
                                          <p:spTgt spid="15">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5">
                                            <p:txEl>
                                              <p:pRg st="6" end="6"/>
                                            </p:txEl>
                                          </p:spTgt>
                                        </p:tgtEl>
                                        <p:attrNameLst>
                                          <p:attrName>style.visibility</p:attrName>
                                        </p:attrNameLst>
                                      </p:cBhvr>
                                      <p:to>
                                        <p:strVal val="visible"/>
                                      </p:to>
                                    </p:set>
                                    <p:animEffect transition="in" filter="fade">
                                      <p:cBhvr>
                                        <p:cTn id="34" dur="500"/>
                                        <p:tgtEl>
                                          <p:spTgt spid="15">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5">
                                            <p:txEl>
                                              <p:pRg st="7" end="7"/>
                                            </p:txEl>
                                          </p:spTgt>
                                        </p:tgtEl>
                                        <p:attrNameLst>
                                          <p:attrName>style.visibility</p:attrName>
                                        </p:attrNameLst>
                                      </p:cBhvr>
                                      <p:to>
                                        <p:strVal val="visible"/>
                                      </p:to>
                                    </p:set>
                                    <p:animEffect transition="in" filter="fade">
                                      <p:cBhvr>
                                        <p:cTn id="44" dur="500"/>
                                        <p:tgtEl>
                                          <p:spTgt spid="1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52000"/>
            <a:lum/>
          </a:blip>
          <a:srcRect/>
          <a:stretch>
            <a:fillRect t="-61000" b="-6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29826-9095-409D-9B63-4276AF3934E4}"/>
              </a:ext>
            </a:extLst>
          </p:cNvPr>
          <p:cNvSpPr>
            <a:spLocks noGrp="1"/>
          </p:cNvSpPr>
          <p:nvPr>
            <p:ph type="title"/>
          </p:nvPr>
        </p:nvSpPr>
        <p:spPr>
          <a:xfrm>
            <a:off x="838200" y="365125"/>
            <a:ext cx="10495327" cy="1325563"/>
          </a:xfrm>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5400000" scaled="1"/>
            <a:tileRect/>
          </a:gradFill>
        </p:spPr>
        <p:txBody>
          <a:bodyPr/>
          <a:lstStyle/>
          <a:p>
            <a:r>
              <a:rPr lang="en-US" dirty="0"/>
              <a:t>Tom Shadyac- Director/Producer</a:t>
            </a:r>
          </a:p>
        </p:txBody>
      </p:sp>
      <p:pic>
        <p:nvPicPr>
          <p:cNvPr id="4" name="Online Media 3">
            <a:hlinkClick r:id="" action="ppaction://media"/>
            <a:extLst>
              <a:ext uri="{FF2B5EF4-FFF2-40B4-BE49-F238E27FC236}">
                <a16:creationId xmlns:a16="http://schemas.microsoft.com/office/drawing/2014/main" id="{A2C334F2-2F6C-4C96-9F6C-0F3A1109989C}"/>
              </a:ext>
            </a:extLst>
          </p:cNvPr>
          <p:cNvPicPr>
            <a:picLocks noGrp="1" noRot="1" noChangeAspect="1"/>
          </p:cNvPicPr>
          <p:nvPr>
            <p:ph idx="1"/>
            <a:videoFile r:link="rId1"/>
          </p:nvPr>
        </p:nvPicPr>
        <p:blipFill>
          <a:blip r:embed="rId5"/>
          <a:stretch>
            <a:fillRect/>
          </a:stretch>
        </p:blipFill>
        <p:spPr>
          <a:xfrm>
            <a:off x="926634" y="2051312"/>
            <a:ext cx="5159229" cy="3704521"/>
          </a:xfrm>
          <a:prstGeom prst="rect">
            <a:avLst/>
          </a:prstGeom>
        </p:spPr>
      </p:pic>
      <p:pic>
        <p:nvPicPr>
          <p:cNvPr id="6" name="Picture 5" descr="A picture containing text, accessory&#10;&#10;Description generated with high confidence">
            <a:extLst>
              <a:ext uri="{FF2B5EF4-FFF2-40B4-BE49-F238E27FC236}">
                <a16:creationId xmlns:a16="http://schemas.microsoft.com/office/drawing/2014/main" id="{74A9BC77-191B-45A1-A64C-6B22F4E52943}"/>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634819" y="1883635"/>
            <a:ext cx="1372356" cy="2025635"/>
          </a:xfrm>
          <a:prstGeom prst="rect">
            <a:avLst/>
          </a:prstGeom>
          <a:ln>
            <a:solidFill>
              <a:schemeClr val="tx1"/>
            </a:solidFill>
          </a:ln>
        </p:spPr>
      </p:pic>
      <p:pic>
        <p:nvPicPr>
          <p:cNvPr id="9" name="Picture 8" descr="A person smiling for the camera&#10;&#10;Description generated with very high confidence">
            <a:extLst>
              <a:ext uri="{FF2B5EF4-FFF2-40B4-BE49-F238E27FC236}">
                <a16:creationId xmlns:a16="http://schemas.microsoft.com/office/drawing/2014/main" id="{CC52B209-DF66-4166-A1A2-92019F7A1FC3}"/>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8253459" y="2890754"/>
            <a:ext cx="1340295" cy="2025635"/>
          </a:xfrm>
          <a:prstGeom prst="rect">
            <a:avLst/>
          </a:prstGeom>
          <a:ln>
            <a:solidFill>
              <a:schemeClr val="tx1"/>
            </a:solidFill>
          </a:ln>
        </p:spPr>
      </p:pic>
      <p:pic>
        <p:nvPicPr>
          <p:cNvPr id="18" name="Picture 17" descr="A picture containing person, sky&#10;&#10;Description generated with very high confidence">
            <a:extLst>
              <a:ext uri="{FF2B5EF4-FFF2-40B4-BE49-F238E27FC236}">
                <a16:creationId xmlns:a16="http://schemas.microsoft.com/office/drawing/2014/main" id="{A046E787-8665-4C40-90EC-43FA54893583}"/>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9840038" y="3903571"/>
            <a:ext cx="1446882" cy="2025635"/>
          </a:xfrm>
          <a:prstGeom prst="rect">
            <a:avLst/>
          </a:prstGeom>
          <a:ln>
            <a:solidFill>
              <a:schemeClr val="tx1"/>
            </a:solidFill>
          </a:ln>
        </p:spPr>
      </p:pic>
    </p:spTree>
    <p:extLst>
      <p:ext uri="{BB962C8B-B14F-4D97-AF65-F5344CB8AC3E}">
        <p14:creationId xmlns:p14="http://schemas.microsoft.com/office/powerpoint/2010/main" val="828387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100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200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300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reeform 18">
            <a:extLst>
              <a:ext uri="{FF2B5EF4-FFF2-40B4-BE49-F238E27FC236}">
                <a16:creationId xmlns:a16="http://schemas.microsoft.com/office/drawing/2014/main" id="{C15229F3-7A2E-4558-98FE-7A5F69409DC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683319"/>
            <a:ext cx="6516874" cy="2174681"/>
          </a:xfrm>
          <a:custGeom>
            <a:avLst/>
            <a:gdLst>
              <a:gd name="connsiteX0" fmla="*/ 0 w 6516874"/>
              <a:gd name="connsiteY0" fmla="*/ 0 h 2174681"/>
              <a:gd name="connsiteX1" fmla="*/ 819150 w 6516874"/>
              <a:gd name="connsiteY1" fmla="*/ 0 h 2174681"/>
              <a:gd name="connsiteX2" fmla="*/ 1038225 w 6516874"/>
              <a:gd name="connsiteY2" fmla="*/ 0 h 2174681"/>
              <a:gd name="connsiteX3" fmla="*/ 6516874 w 6516874"/>
              <a:gd name="connsiteY3" fmla="*/ 0 h 2174681"/>
              <a:gd name="connsiteX4" fmla="*/ 5509712 w 6516874"/>
              <a:gd name="connsiteY4" fmla="*/ 2174681 h 2174681"/>
              <a:gd name="connsiteX5" fmla="*/ 1038225 w 6516874"/>
              <a:gd name="connsiteY5" fmla="*/ 2174681 h 2174681"/>
              <a:gd name="connsiteX6" fmla="*/ 947987 w 6516874"/>
              <a:gd name="connsiteY6" fmla="*/ 2174681 h 2174681"/>
              <a:gd name="connsiteX7" fmla="*/ 819150 w 6516874"/>
              <a:gd name="connsiteY7" fmla="*/ 2174681 h 2174681"/>
              <a:gd name="connsiteX8" fmla="*/ 0 w 6516874"/>
              <a:gd name="connsiteY8" fmla="*/ 2174681 h 21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16874" h="2174681">
                <a:moveTo>
                  <a:pt x="0" y="0"/>
                </a:moveTo>
                <a:lnTo>
                  <a:pt x="819150" y="0"/>
                </a:lnTo>
                <a:lnTo>
                  <a:pt x="1038225" y="0"/>
                </a:lnTo>
                <a:lnTo>
                  <a:pt x="6516874" y="0"/>
                </a:lnTo>
                <a:lnTo>
                  <a:pt x="5509712" y="2174681"/>
                </a:lnTo>
                <a:lnTo>
                  <a:pt x="1038225" y="2174681"/>
                </a:lnTo>
                <a:lnTo>
                  <a:pt x="947987" y="2174681"/>
                </a:lnTo>
                <a:lnTo>
                  <a:pt x="819150" y="2174681"/>
                </a:lnTo>
                <a:lnTo>
                  <a:pt x="0" y="2174681"/>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17">
            <a:extLst>
              <a:ext uri="{FF2B5EF4-FFF2-40B4-BE49-F238E27FC236}">
                <a16:creationId xmlns:a16="http://schemas.microsoft.com/office/drawing/2014/main" id="{41F18803-BE79-4916-AE6B-5DE238B367F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663110" cy="2130951"/>
          </a:xfrm>
          <a:custGeom>
            <a:avLst/>
            <a:gdLst>
              <a:gd name="connsiteX0" fmla="*/ 0 w 8663110"/>
              <a:gd name="connsiteY0" fmla="*/ 0 h 2130951"/>
              <a:gd name="connsiteX1" fmla="*/ 819150 w 8663110"/>
              <a:gd name="connsiteY1" fmla="*/ 0 h 2130951"/>
              <a:gd name="connsiteX2" fmla="*/ 1028700 w 8663110"/>
              <a:gd name="connsiteY2" fmla="*/ 0 h 2130951"/>
              <a:gd name="connsiteX3" fmla="*/ 4187970 w 8663110"/>
              <a:gd name="connsiteY3" fmla="*/ 0 h 2130951"/>
              <a:gd name="connsiteX4" fmla="*/ 4400550 w 8663110"/>
              <a:gd name="connsiteY4" fmla="*/ 0 h 2130951"/>
              <a:gd name="connsiteX5" fmla="*/ 5262791 w 8663110"/>
              <a:gd name="connsiteY5" fmla="*/ 0 h 2130951"/>
              <a:gd name="connsiteX6" fmla="*/ 5262791 w 8663110"/>
              <a:gd name="connsiteY6" fmla="*/ 478 h 2130951"/>
              <a:gd name="connsiteX7" fmla="*/ 8663110 w 8663110"/>
              <a:gd name="connsiteY7" fmla="*/ 478 h 2130951"/>
              <a:gd name="connsiteX8" fmla="*/ 7676422 w 8663110"/>
              <a:gd name="connsiteY8" fmla="*/ 2130951 h 2130951"/>
              <a:gd name="connsiteX9" fmla="*/ 4400550 w 8663110"/>
              <a:gd name="connsiteY9" fmla="*/ 2130951 h 2130951"/>
              <a:gd name="connsiteX10" fmla="*/ 4187970 w 8663110"/>
              <a:gd name="connsiteY10" fmla="*/ 2130951 h 2130951"/>
              <a:gd name="connsiteX11" fmla="*/ 1028700 w 8663110"/>
              <a:gd name="connsiteY11" fmla="*/ 2130951 h 2130951"/>
              <a:gd name="connsiteX12" fmla="*/ 819150 w 8663110"/>
              <a:gd name="connsiteY12" fmla="*/ 2130951 h 2130951"/>
              <a:gd name="connsiteX13" fmla="*/ 0 w 8663110"/>
              <a:gd name="connsiteY13"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63110" h="2130951">
                <a:moveTo>
                  <a:pt x="0" y="0"/>
                </a:moveTo>
                <a:lnTo>
                  <a:pt x="819150" y="0"/>
                </a:lnTo>
                <a:lnTo>
                  <a:pt x="1028700" y="0"/>
                </a:lnTo>
                <a:lnTo>
                  <a:pt x="4187970" y="0"/>
                </a:lnTo>
                <a:lnTo>
                  <a:pt x="4400550" y="0"/>
                </a:lnTo>
                <a:lnTo>
                  <a:pt x="5262791" y="0"/>
                </a:lnTo>
                <a:lnTo>
                  <a:pt x="5262791" y="478"/>
                </a:lnTo>
                <a:lnTo>
                  <a:pt x="8663110" y="478"/>
                </a:lnTo>
                <a:lnTo>
                  <a:pt x="7676422" y="2130951"/>
                </a:lnTo>
                <a:lnTo>
                  <a:pt x="4400550" y="2130951"/>
                </a:lnTo>
                <a:lnTo>
                  <a:pt x="4187970" y="2130951"/>
                </a:lnTo>
                <a:lnTo>
                  <a:pt x="1028700" y="2130951"/>
                </a:lnTo>
                <a:lnTo>
                  <a:pt x="819150" y="2130951"/>
                </a:lnTo>
                <a:lnTo>
                  <a:pt x="0" y="2130951"/>
                </a:lnTo>
                <a:close/>
              </a:path>
            </a:pathLst>
          </a:custGeom>
          <a:solidFill>
            <a:srgbClr val="275D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Content Placeholder 13" descr="A screenshot of a cell phone&#10;&#10;Description generated with very high confidence">
            <a:extLst>
              <a:ext uri="{FF2B5EF4-FFF2-40B4-BE49-F238E27FC236}">
                <a16:creationId xmlns:a16="http://schemas.microsoft.com/office/drawing/2014/main" id="{CC3B6CBD-02C0-468A-8B89-4791EA48004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288584" y="2366834"/>
            <a:ext cx="3228392" cy="4313132"/>
          </a:xfrm>
          <a:prstGeom prst="rect">
            <a:avLst/>
          </a:prstGeom>
        </p:spPr>
      </p:pic>
      <p:sp>
        <p:nvSpPr>
          <p:cNvPr id="2" name="Title 1">
            <a:extLst>
              <a:ext uri="{FF2B5EF4-FFF2-40B4-BE49-F238E27FC236}">
                <a16:creationId xmlns:a16="http://schemas.microsoft.com/office/drawing/2014/main" id="{F851BCFE-0B71-4A97-A011-8C8D13978C9A}"/>
              </a:ext>
            </a:extLst>
          </p:cNvPr>
          <p:cNvSpPr>
            <a:spLocks noGrp="1"/>
          </p:cNvSpPr>
          <p:nvPr>
            <p:ph type="title"/>
          </p:nvPr>
        </p:nvSpPr>
        <p:spPr>
          <a:xfrm>
            <a:off x="1524000" y="2245810"/>
            <a:ext cx="6413500" cy="1355750"/>
          </a:xfrm>
        </p:spPr>
        <p:txBody>
          <a:bodyPr vert="horz" lIns="91440" tIns="45720" rIns="91440" bIns="45720" rtlCol="0" anchor="b">
            <a:normAutofit/>
          </a:bodyPr>
          <a:lstStyle/>
          <a:p>
            <a:r>
              <a:rPr lang="en-US" sz="5400" dirty="0"/>
              <a:t>The Fulfillment Curve</a:t>
            </a:r>
          </a:p>
        </p:txBody>
      </p:sp>
      <p:pic>
        <p:nvPicPr>
          <p:cNvPr id="10" name="Content Placeholder 9" descr="A screenshot of a newspaper&#10;&#10;Description generated with high confidence">
            <a:extLst>
              <a:ext uri="{FF2B5EF4-FFF2-40B4-BE49-F238E27FC236}">
                <a16:creationId xmlns:a16="http://schemas.microsoft.com/office/drawing/2014/main" id="{7E10187F-ED3C-45F6-85F8-08AAFA082616}"/>
              </a:ext>
            </a:extLst>
          </p:cNvPr>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a:stretch/>
        </p:blipFill>
        <p:spPr>
          <a:xfrm>
            <a:off x="9594234" y="708781"/>
            <a:ext cx="1699471" cy="2624667"/>
          </a:xfrm>
          <a:prstGeom prst="rect">
            <a:avLst/>
          </a:prstGeom>
        </p:spPr>
      </p:pic>
    </p:spTree>
    <p:extLst>
      <p:ext uri="{BB962C8B-B14F-4D97-AF65-F5344CB8AC3E}">
        <p14:creationId xmlns:p14="http://schemas.microsoft.com/office/powerpoint/2010/main" val="3705284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reeform 18">
            <a:extLst>
              <a:ext uri="{FF2B5EF4-FFF2-40B4-BE49-F238E27FC236}">
                <a16:creationId xmlns:a16="http://schemas.microsoft.com/office/drawing/2014/main" id="{C15229F3-7A2E-4558-98FE-7A5F69409DC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683319"/>
            <a:ext cx="6516874" cy="2174681"/>
          </a:xfrm>
          <a:custGeom>
            <a:avLst/>
            <a:gdLst>
              <a:gd name="connsiteX0" fmla="*/ 0 w 6516874"/>
              <a:gd name="connsiteY0" fmla="*/ 0 h 2174681"/>
              <a:gd name="connsiteX1" fmla="*/ 819150 w 6516874"/>
              <a:gd name="connsiteY1" fmla="*/ 0 h 2174681"/>
              <a:gd name="connsiteX2" fmla="*/ 1038225 w 6516874"/>
              <a:gd name="connsiteY2" fmla="*/ 0 h 2174681"/>
              <a:gd name="connsiteX3" fmla="*/ 6516874 w 6516874"/>
              <a:gd name="connsiteY3" fmla="*/ 0 h 2174681"/>
              <a:gd name="connsiteX4" fmla="*/ 5509712 w 6516874"/>
              <a:gd name="connsiteY4" fmla="*/ 2174681 h 2174681"/>
              <a:gd name="connsiteX5" fmla="*/ 1038225 w 6516874"/>
              <a:gd name="connsiteY5" fmla="*/ 2174681 h 2174681"/>
              <a:gd name="connsiteX6" fmla="*/ 947987 w 6516874"/>
              <a:gd name="connsiteY6" fmla="*/ 2174681 h 2174681"/>
              <a:gd name="connsiteX7" fmla="*/ 819150 w 6516874"/>
              <a:gd name="connsiteY7" fmla="*/ 2174681 h 2174681"/>
              <a:gd name="connsiteX8" fmla="*/ 0 w 6516874"/>
              <a:gd name="connsiteY8" fmla="*/ 2174681 h 21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16874" h="2174681">
                <a:moveTo>
                  <a:pt x="0" y="0"/>
                </a:moveTo>
                <a:lnTo>
                  <a:pt x="819150" y="0"/>
                </a:lnTo>
                <a:lnTo>
                  <a:pt x="1038225" y="0"/>
                </a:lnTo>
                <a:lnTo>
                  <a:pt x="6516874" y="0"/>
                </a:lnTo>
                <a:lnTo>
                  <a:pt x="5509712" y="2174681"/>
                </a:lnTo>
                <a:lnTo>
                  <a:pt x="1038225" y="2174681"/>
                </a:lnTo>
                <a:lnTo>
                  <a:pt x="947987" y="2174681"/>
                </a:lnTo>
                <a:lnTo>
                  <a:pt x="819150" y="2174681"/>
                </a:lnTo>
                <a:lnTo>
                  <a:pt x="0" y="2174681"/>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17">
            <a:extLst>
              <a:ext uri="{FF2B5EF4-FFF2-40B4-BE49-F238E27FC236}">
                <a16:creationId xmlns:a16="http://schemas.microsoft.com/office/drawing/2014/main" id="{41F18803-BE79-4916-AE6B-5DE238B367F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663110" cy="2130951"/>
          </a:xfrm>
          <a:custGeom>
            <a:avLst/>
            <a:gdLst>
              <a:gd name="connsiteX0" fmla="*/ 0 w 8663110"/>
              <a:gd name="connsiteY0" fmla="*/ 0 h 2130951"/>
              <a:gd name="connsiteX1" fmla="*/ 819150 w 8663110"/>
              <a:gd name="connsiteY1" fmla="*/ 0 h 2130951"/>
              <a:gd name="connsiteX2" fmla="*/ 1028700 w 8663110"/>
              <a:gd name="connsiteY2" fmla="*/ 0 h 2130951"/>
              <a:gd name="connsiteX3" fmla="*/ 4187970 w 8663110"/>
              <a:gd name="connsiteY3" fmla="*/ 0 h 2130951"/>
              <a:gd name="connsiteX4" fmla="*/ 4400550 w 8663110"/>
              <a:gd name="connsiteY4" fmla="*/ 0 h 2130951"/>
              <a:gd name="connsiteX5" fmla="*/ 5262791 w 8663110"/>
              <a:gd name="connsiteY5" fmla="*/ 0 h 2130951"/>
              <a:gd name="connsiteX6" fmla="*/ 5262791 w 8663110"/>
              <a:gd name="connsiteY6" fmla="*/ 478 h 2130951"/>
              <a:gd name="connsiteX7" fmla="*/ 8663110 w 8663110"/>
              <a:gd name="connsiteY7" fmla="*/ 478 h 2130951"/>
              <a:gd name="connsiteX8" fmla="*/ 7676422 w 8663110"/>
              <a:gd name="connsiteY8" fmla="*/ 2130951 h 2130951"/>
              <a:gd name="connsiteX9" fmla="*/ 4400550 w 8663110"/>
              <a:gd name="connsiteY9" fmla="*/ 2130951 h 2130951"/>
              <a:gd name="connsiteX10" fmla="*/ 4187970 w 8663110"/>
              <a:gd name="connsiteY10" fmla="*/ 2130951 h 2130951"/>
              <a:gd name="connsiteX11" fmla="*/ 1028700 w 8663110"/>
              <a:gd name="connsiteY11" fmla="*/ 2130951 h 2130951"/>
              <a:gd name="connsiteX12" fmla="*/ 819150 w 8663110"/>
              <a:gd name="connsiteY12" fmla="*/ 2130951 h 2130951"/>
              <a:gd name="connsiteX13" fmla="*/ 0 w 8663110"/>
              <a:gd name="connsiteY13"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63110" h="2130951">
                <a:moveTo>
                  <a:pt x="0" y="0"/>
                </a:moveTo>
                <a:lnTo>
                  <a:pt x="819150" y="0"/>
                </a:lnTo>
                <a:lnTo>
                  <a:pt x="1028700" y="0"/>
                </a:lnTo>
                <a:lnTo>
                  <a:pt x="4187970" y="0"/>
                </a:lnTo>
                <a:lnTo>
                  <a:pt x="4400550" y="0"/>
                </a:lnTo>
                <a:lnTo>
                  <a:pt x="5262791" y="0"/>
                </a:lnTo>
                <a:lnTo>
                  <a:pt x="5262791" y="478"/>
                </a:lnTo>
                <a:lnTo>
                  <a:pt x="8663110" y="478"/>
                </a:lnTo>
                <a:lnTo>
                  <a:pt x="7676422" y="2130951"/>
                </a:lnTo>
                <a:lnTo>
                  <a:pt x="4400550" y="2130951"/>
                </a:lnTo>
                <a:lnTo>
                  <a:pt x="4187970" y="2130951"/>
                </a:lnTo>
                <a:lnTo>
                  <a:pt x="1028700" y="2130951"/>
                </a:lnTo>
                <a:lnTo>
                  <a:pt x="819150" y="2130951"/>
                </a:lnTo>
                <a:lnTo>
                  <a:pt x="0" y="2130951"/>
                </a:lnTo>
                <a:close/>
              </a:path>
            </a:pathLst>
          </a:custGeom>
          <a:solidFill>
            <a:srgbClr val="275D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851BCFE-0B71-4A97-A011-8C8D13978C9A}"/>
              </a:ext>
            </a:extLst>
          </p:cNvPr>
          <p:cNvSpPr>
            <a:spLocks noGrp="1"/>
          </p:cNvSpPr>
          <p:nvPr>
            <p:ph type="title"/>
          </p:nvPr>
        </p:nvSpPr>
        <p:spPr>
          <a:xfrm>
            <a:off x="1524000" y="2245810"/>
            <a:ext cx="6413500" cy="1355750"/>
          </a:xfrm>
        </p:spPr>
        <p:txBody>
          <a:bodyPr vert="horz" lIns="91440" tIns="45720" rIns="91440" bIns="45720" rtlCol="0" anchor="b">
            <a:normAutofit/>
          </a:bodyPr>
          <a:lstStyle/>
          <a:p>
            <a:r>
              <a:rPr lang="en-US" sz="5400" dirty="0"/>
              <a:t>Life Rating Scale</a:t>
            </a:r>
          </a:p>
        </p:txBody>
      </p:sp>
      <p:pic>
        <p:nvPicPr>
          <p:cNvPr id="10" name="Content Placeholder 9" descr="A screenshot of a newspaper&#10;&#10;Description generated with high confidence">
            <a:extLst>
              <a:ext uri="{FF2B5EF4-FFF2-40B4-BE49-F238E27FC236}">
                <a16:creationId xmlns:a16="http://schemas.microsoft.com/office/drawing/2014/main" id="{7E10187F-ED3C-45F6-85F8-08AAFA082616}"/>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a:stretch/>
        </p:blipFill>
        <p:spPr>
          <a:xfrm>
            <a:off x="9594234" y="708781"/>
            <a:ext cx="1699471" cy="2624667"/>
          </a:xfrm>
          <a:prstGeom prst="rect">
            <a:avLst/>
          </a:prstGeom>
        </p:spPr>
      </p:pic>
      <p:graphicFrame>
        <p:nvGraphicFramePr>
          <p:cNvPr id="5" name="Content Placeholder 4">
            <a:extLst>
              <a:ext uri="{FF2B5EF4-FFF2-40B4-BE49-F238E27FC236}">
                <a16:creationId xmlns:a16="http://schemas.microsoft.com/office/drawing/2014/main" id="{1C2E3E62-290A-4B87-BD89-FC20C49CE9ED}"/>
              </a:ext>
            </a:extLst>
          </p:cNvPr>
          <p:cNvGraphicFramePr>
            <a:graphicFrameLocks noGrp="1"/>
          </p:cNvGraphicFramePr>
          <p:nvPr>
            <p:ph sz="half" idx="2"/>
            <p:extLst>
              <p:ext uri="{D42A27DB-BD31-4B8C-83A1-F6EECF244321}">
                <p14:modId xmlns:p14="http://schemas.microsoft.com/office/powerpoint/2010/main" val="3931949661"/>
              </p:ext>
            </p:extLst>
          </p:nvPr>
        </p:nvGraphicFramePr>
        <p:xfrm>
          <a:off x="0" y="4060534"/>
          <a:ext cx="12192000" cy="2797466"/>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938858827"/>
                    </a:ext>
                  </a:extLst>
                </a:gridCol>
                <a:gridCol w="2032000">
                  <a:extLst>
                    <a:ext uri="{9D8B030D-6E8A-4147-A177-3AD203B41FA5}">
                      <a16:colId xmlns:a16="http://schemas.microsoft.com/office/drawing/2014/main" val="235322864"/>
                    </a:ext>
                  </a:extLst>
                </a:gridCol>
                <a:gridCol w="2032000">
                  <a:extLst>
                    <a:ext uri="{9D8B030D-6E8A-4147-A177-3AD203B41FA5}">
                      <a16:colId xmlns:a16="http://schemas.microsoft.com/office/drawing/2014/main" val="3917559970"/>
                    </a:ext>
                  </a:extLst>
                </a:gridCol>
                <a:gridCol w="2032000">
                  <a:extLst>
                    <a:ext uri="{9D8B030D-6E8A-4147-A177-3AD203B41FA5}">
                      <a16:colId xmlns:a16="http://schemas.microsoft.com/office/drawing/2014/main" val="3952298279"/>
                    </a:ext>
                  </a:extLst>
                </a:gridCol>
                <a:gridCol w="2032000">
                  <a:extLst>
                    <a:ext uri="{9D8B030D-6E8A-4147-A177-3AD203B41FA5}">
                      <a16:colId xmlns:a16="http://schemas.microsoft.com/office/drawing/2014/main" val="1536693695"/>
                    </a:ext>
                  </a:extLst>
                </a:gridCol>
                <a:gridCol w="2032000">
                  <a:extLst>
                    <a:ext uri="{9D8B030D-6E8A-4147-A177-3AD203B41FA5}">
                      <a16:colId xmlns:a16="http://schemas.microsoft.com/office/drawing/2014/main" val="3091921092"/>
                    </a:ext>
                  </a:extLst>
                </a:gridCol>
              </a:tblGrid>
              <a:tr h="665195">
                <a:tc>
                  <a:txBody>
                    <a:bodyPr/>
                    <a:lstStyle/>
                    <a:p>
                      <a:pPr algn="ctr"/>
                      <a:r>
                        <a:rPr lang="en-US" dirty="0"/>
                        <a:t>Monthly Income</a:t>
                      </a:r>
                    </a:p>
                  </a:txBody>
                  <a:tcPr anchor="ctr"/>
                </a:tc>
                <a:tc>
                  <a:txBody>
                    <a:bodyPr/>
                    <a:lstStyle/>
                    <a:p>
                      <a:pPr algn="ctr"/>
                      <a:r>
                        <a:rPr lang="en-US" dirty="0"/>
                        <a:t>$0-$1500</a:t>
                      </a:r>
                    </a:p>
                  </a:txBody>
                  <a:tcPr anchor="ctr"/>
                </a:tc>
                <a:tc>
                  <a:txBody>
                    <a:bodyPr/>
                    <a:lstStyle/>
                    <a:p>
                      <a:pPr algn="ctr"/>
                      <a:r>
                        <a:rPr lang="en-US" dirty="0"/>
                        <a:t>$1501-$3000</a:t>
                      </a:r>
                    </a:p>
                  </a:txBody>
                  <a:tcPr anchor="ctr"/>
                </a:tc>
                <a:tc>
                  <a:txBody>
                    <a:bodyPr/>
                    <a:lstStyle/>
                    <a:p>
                      <a:pPr algn="ctr"/>
                      <a:r>
                        <a:rPr lang="en-US" dirty="0"/>
                        <a:t>$3001-$4500</a:t>
                      </a:r>
                    </a:p>
                  </a:txBody>
                  <a:tcPr anchor="ctr"/>
                </a:tc>
                <a:tc>
                  <a:txBody>
                    <a:bodyPr/>
                    <a:lstStyle/>
                    <a:p>
                      <a:pPr algn="ctr"/>
                      <a:r>
                        <a:rPr lang="en-US" dirty="0"/>
                        <a:t>$4501-$6000</a:t>
                      </a:r>
                    </a:p>
                  </a:txBody>
                  <a:tcPr anchor="ctr"/>
                </a:tc>
                <a:tc>
                  <a:txBody>
                    <a:bodyPr/>
                    <a:lstStyle/>
                    <a:p>
                      <a:pPr algn="ctr"/>
                      <a:r>
                        <a:rPr lang="en-US" dirty="0"/>
                        <a:t>Over $6000</a:t>
                      </a:r>
                    </a:p>
                  </a:txBody>
                  <a:tcPr anchor="ctr"/>
                </a:tc>
                <a:extLst>
                  <a:ext uri="{0D108BD9-81ED-4DB2-BD59-A6C34878D82A}">
                    <a16:rowId xmlns:a16="http://schemas.microsoft.com/office/drawing/2014/main" val="3463071269"/>
                  </a:ext>
                </a:extLst>
              </a:tr>
              <a:tr h="2132271">
                <a:tc>
                  <a:txBody>
                    <a:bodyPr/>
                    <a:lstStyle/>
                    <a:p>
                      <a:pPr algn="l"/>
                      <a:r>
                        <a:rPr lang="en-US" dirty="0"/>
                        <a:t>Average of quality of life rating for all participants in that income range</a:t>
                      </a:r>
                    </a:p>
                  </a:txBody>
                  <a:tcPr anchor="ctr"/>
                </a:tc>
                <a:tc>
                  <a:txBody>
                    <a:bodyPr/>
                    <a:lstStyle/>
                    <a:p>
                      <a:pPr algn="ctr"/>
                      <a:r>
                        <a:rPr lang="en-US" dirty="0"/>
                        <a:t>2.81</a:t>
                      </a:r>
                    </a:p>
                  </a:txBody>
                  <a:tcPr anchor="ctr"/>
                </a:tc>
                <a:tc>
                  <a:txBody>
                    <a:bodyPr/>
                    <a:lstStyle/>
                    <a:p>
                      <a:pPr algn="ctr"/>
                      <a:r>
                        <a:rPr lang="en-US" dirty="0"/>
                        <a:t>2.77</a:t>
                      </a:r>
                    </a:p>
                  </a:txBody>
                  <a:tcPr anchor="ctr"/>
                </a:tc>
                <a:tc>
                  <a:txBody>
                    <a:bodyPr/>
                    <a:lstStyle/>
                    <a:p>
                      <a:pPr algn="ctr"/>
                      <a:r>
                        <a:rPr lang="en-US" dirty="0"/>
                        <a:t>2.84</a:t>
                      </a:r>
                    </a:p>
                  </a:txBody>
                  <a:tcPr anchor="ctr"/>
                </a:tc>
                <a:tc>
                  <a:txBody>
                    <a:bodyPr/>
                    <a:lstStyle/>
                    <a:p>
                      <a:pPr algn="ctr"/>
                      <a:r>
                        <a:rPr lang="en-US" dirty="0"/>
                        <a:t>2.86</a:t>
                      </a:r>
                    </a:p>
                  </a:txBody>
                  <a:tcPr anchor="ctr"/>
                </a:tc>
                <a:tc>
                  <a:txBody>
                    <a:bodyPr/>
                    <a:lstStyle/>
                    <a:p>
                      <a:pPr algn="ctr"/>
                      <a:r>
                        <a:rPr lang="en-US" dirty="0"/>
                        <a:t>2.63</a:t>
                      </a:r>
                    </a:p>
                  </a:txBody>
                  <a:tcPr anchor="ctr"/>
                </a:tc>
                <a:extLst>
                  <a:ext uri="{0D108BD9-81ED-4DB2-BD59-A6C34878D82A}">
                    <a16:rowId xmlns:a16="http://schemas.microsoft.com/office/drawing/2014/main" val="4052609552"/>
                  </a:ext>
                </a:extLst>
              </a:tr>
            </a:tbl>
          </a:graphicData>
        </a:graphic>
      </p:graphicFrame>
    </p:spTree>
    <p:extLst>
      <p:ext uri="{BB962C8B-B14F-4D97-AF65-F5344CB8AC3E}">
        <p14:creationId xmlns:p14="http://schemas.microsoft.com/office/powerpoint/2010/main" val="16482957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376EFB1-01CF-419F-ABF1-2AF02BBFCBD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6141396"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F9DEA15-78BD-4750-AA18-B9F28A6D5A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9" name="Content Placeholder 4">
            <a:extLst>
              <a:ext uri="{FF2B5EF4-FFF2-40B4-BE49-F238E27FC236}">
                <a16:creationId xmlns:a16="http://schemas.microsoft.com/office/drawing/2014/main" id="{6130F7EF-CA21-4981-983F-664A161C184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19517" y="484632"/>
            <a:ext cx="4256965" cy="5733287"/>
          </a:xfrm>
          <a:prstGeom prst="rect">
            <a:avLst/>
          </a:prstGeom>
        </p:spPr>
      </p:pic>
      <p:sp>
        <p:nvSpPr>
          <p:cNvPr id="11" name="Content Placeholder 10"/>
          <p:cNvSpPr>
            <a:spLocks noGrp="1"/>
          </p:cNvSpPr>
          <p:nvPr>
            <p:ph idx="1"/>
          </p:nvPr>
        </p:nvSpPr>
        <p:spPr>
          <a:xfrm>
            <a:off x="6503557" y="1179082"/>
            <a:ext cx="5235490" cy="3773010"/>
          </a:xfrm>
        </p:spPr>
        <p:txBody>
          <a:bodyPr>
            <a:normAutofit/>
          </a:bodyPr>
          <a:lstStyle/>
          <a:p>
            <a:pPr marL="0" indent="0">
              <a:buNone/>
            </a:pPr>
            <a:endParaRPr lang="en-US" sz="2000" i="1" dirty="0">
              <a:solidFill>
                <a:schemeClr val="bg1"/>
              </a:solidFill>
            </a:endParaRPr>
          </a:p>
          <a:p>
            <a:pPr marL="0" indent="0">
              <a:buNone/>
            </a:pPr>
            <a:r>
              <a:rPr lang="en-US" sz="3600" i="1" dirty="0">
                <a:solidFill>
                  <a:schemeClr val="bg1"/>
                </a:solidFill>
              </a:rPr>
              <a:t>“Money never made a man happy yet, nor will it. The more a man has, the more he wants. Instead of filling a vacuum, it makes one.”</a:t>
            </a:r>
          </a:p>
          <a:p>
            <a:pPr marL="0" indent="0" algn="r">
              <a:buNone/>
            </a:pPr>
            <a:r>
              <a:rPr lang="en-US" sz="3600" i="1" dirty="0">
                <a:solidFill>
                  <a:schemeClr val="bg1"/>
                </a:solidFill>
              </a:rPr>
              <a:t>Benjamin Franklin</a:t>
            </a:r>
          </a:p>
        </p:txBody>
      </p:sp>
    </p:spTree>
    <p:extLst>
      <p:ext uri="{BB962C8B-B14F-4D97-AF65-F5344CB8AC3E}">
        <p14:creationId xmlns:p14="http://schemas.microsoft.com/office/powerpoint/2010/main" val="34825184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object&#10;&#10;Description generated with very high confidence">
            <a:extLst>
              <a:ext uri="{FF2B5EF4-FFF2-40B4-BE49-F238E27FC236}">
                <a16:creationId xmlns:a16="http://schemas.microsoft.com/office/drawing/2014/main" id="{897AEB7E-DF63-4F3D-A7B9-BEB67B9EEBA2}"/>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13" name="Freeform 5">
            <a:extLst>
              <a:ext uri="{FF2B5EF4-FFF2-40B4-BE49-F238E27FC236}">
                <a16:creationId xmlns:a16="http://schemas.microsoft.com/office/drawing/2014/main" id="{87CC2527-562A-4F69-B487-4371E5B243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5" name="Straight Connector 14">
            <a:extLst>
              <a:ext uri="{FF2B5EF4-FFF2-40B4-BE49-F238E27FC236}">
                <a16:creationId xmlns:a16="http://schemas.microsoft.com/office/drawing/2014/main" id="{BCDAEC91-5BCE-4B55-9CC0-43EF94CB73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FD945E0-A765-4C99-9F26-9B38C65A5A2C}"/>
              </a:ext>
            </a:extLst>
          </p:cNvPr>
          <p:cNvSpPr>
            <a:spLocks noGrp="1"/>
          </p:cNvSpPr>
          <p:nvPr>
            <p:ph type="ctrTitle"/>
          </p:nvPr>
        </p:nvSpPr>
        <p:spPr>
          <a:xfrm>
            <a:off x="8022021" y="3231931"/>
            <a:ext cx="3852041" cy="1834056"/>
          </a:xfrm>
        </p:spPr>
        <p:txBody>
          <a:bodyPr>
            <a:normAutofit/>
          </a:bodyPr>
          <a:lstStyle/>
          <a:p>
            <a:r>
              <a:rPr lang="en-US" sz="4000" dirty="0"/>
              <a:t>Swinging Away</a:t>
            </a:r>
          </a:p>
        </p:txBody>
      </p:sp>
      <p:sp>
        <p:nvSpPr>
          <p:cNvPr id="3" name="Subtitle 2">
            <a:extLst>
              <a:ext uri="{FF2B5EF4-FFF2-40B4-BE49-F238E27FC236}">
                <a16:creationId xmlns:a16="http://schemas.microsoft.com/office/drawing/2014/main" id="{D8D37B52-2BEB-4662-8C93-63BF66C3828B}"/>
              </a:ext>
            </a:extLst>
          </p:cNvPr>
          <p:cNvSpPr>
            <a:spLocks noGrp="1"/>
          </p:cNvSpPr>
          <p:nvPr>
            <p:ph type="subTitle" idx="1"/>
          </p:nvPr>
        </p:nvSpPr>
        <p:spPr>
          <a:xfrm>
            <a:off x="7782910" y="5242675"/>
            <a:ext cx="4330262" cy="683284"/>
          </a:xfrm>
        </p:spPr>
        <p:txBody>
          <a:bodyPr>
            <a:normAutofit/>
          </a:bodyPr>
          <a:lstStyle/>
          <a:p>
            <a:r>
              <a:rPr lang="en-US" sz="2000" dirty="0"/>
              <a:t>Education, Careers and Income</a:t>
            </a:r>
          </a:p>
        </p:txBody>
      </p:sp>
      <p:sp>
        <p:nvSpPr>
          <p:cNvPr id="4" name="Oval 3">
            <a:extLst>
              <a:ext uri="{FF2B5EF4-FFF2-40B4-BE49-F238E27FC236}">
                <a16:creationId xmlns:a16="http://schemas.microsoft.com/office/drawing/2014/main" id="{69CC681C-795E-4055-BA33-BC68439A61B4}"/>
              </a:ext>
            </a:extLst>
          </p:cNvPr>
          <p:cNvSpPr/>
          <p:nvPr/>
        </p:nvSpPr>
        <p:spPr>
          <a:xfrm>
            <a:off x="5467740" y="5374432"/>
            <a:ext cx="1222309" cy="1240971"/>
          </a:xfrm>
          <a:prstGeom prst="ellipse">
            <a:avLst/>
          </a:prstGeom>
          <a:solidFill>
            <a:srgbClr val="CC9900">
              <a:alpha val="4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5FAFA06F-10BB-4EEE-BE12-0CBBDA555E8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23100" y="2046296"/>
            <a:ext cx="2458544" cy="2458544"/>
          </a:xfrm>
          <a:prstGeom prst="rect">
            <a:avLst/>
          </a:prstGeom>
        </p:spPr>
      </p:pic>
      <p:cxnSp>
        <p:nvCxnSpPr>
          <p:cNvPr id="9" name="Straight Arrow Connector 8">
            <a:extLst>
              <a:ext uri="{FF2B5EF4-FFF2-40B4-BE49-F238E27FC236}">
                <a16:creationId xmlns:a16="http://schemas.microsoft.com/office/drawing/2014/main" id="{3745E543-0788-49E9-9203-4EAD89FACBD7}"/>
              </a:ext>
            </a:extLst>
          </p:cNvPr>
          <p:cNvCxnSpPr>
            <a:cxnSpLocks/>
          </p:cNvCxnSpPr>
          <p:nvPr/>
        </p:nvCxnSpPr>
        <p:spPr>
          <a:xfrm flipV="1">
            <a:off x="6608922" y="3825380"/>
            <a:ext cx="1749504" cy="1758937"/>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14" name="TextBox 13">
            <a:extLst>
              <a:ext uri="{FF2B5EF4-FFF2-40B4-BE49-F238E27FC236}">
                <a16:creationId xmlns:a16="http://schemas.microsoft.com/office/drawing/2014/main" id="{419919FE-707D-45D9-9D87-87A8339250A4}"/>
              </a:ext>
            </a:extLst>
          </p:cNvPr>
          <p:cNvSpPr txBox="1"/>
          <p:nvPr/>
        </p:nvSpPr>
        <p:spPr>
          <a:xfrm rot="18888380">
            <a:off x="6205702" y="5128983"/>
            <a:ext cx="1960285" cy="369332"/>
          </a:xfrm>
          <a:prstGeom prst="rect">
            <a:avLst/>
          </a:prstGeom>
          <a:noFill/>
        </p:spPr>
        <p:txBody>
          <a:bodyPr wrap="square" rtlCol="0">
            <a:spAutoFit/>
          </a:bodyPr>
          <a:lstStyle/>
          <a:p>
            <a:pPr algn="ctr"/>
            <a:r>
              <a:rPr lang="en-US" b="1" dirty="0">
                <a:solidFill>
                  <a:schemeClr val="accent6">
                    <a:lumMod val="50000"/>
                  </a:schemeClr>
                </a:solidFill>
              </a:rPr>
              <a:t>EARNING</a:t>
            </a:r>
          </a:p>
        </p:txBody>
      </p:sp>
    </p:spTree>
    <p:extLst>
      <p:ext uri="{BB962C8B-B14F-4D97-AF65-F5344CB8AC3E}">
        <p14:creationId xmlns:p14="http://schemas.microsoft.com/office/powerpoint/2010/main" val="2090525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9A309A7-1751-4ABE-A3C1-EEC40366AD8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2247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967D8EB6-EAE1-4F9C-B398-83321E28720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a:solidFill>
              <a:srgbClr val="0F7E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Content Placeholder 6" descr="A close up of a logo&#10;&#10;Description generated with very high confidence">
            <a:extLst>
              <a:ext uri="{FF2B5EF4-FFF2-40B4-BE49-F238E27FC236}">
                <a16:creationId xmlns:a16="http://schemas.microsoft.com/office/drawing/2014/main" id="{9FCAB22A-1B8C-41A2-ADB6-9391105897A7}"/>
              </a:ext>
            </a:extLst>
          </p:cNvPr>
          <p:cNvPicPr>
            <a:picLocks noGrp="1" noChangeAspect="1"/>
          </p:cNvPicPr>
          <p:nvPr>
            <p:ph sz="half" idx="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254442" y="3035024"/>
            <a:ext cx="1462088" cy="787951"/>
          </a:xfrm>
          <a:prstGeom prst="rect">
            <a:avLst/>
          </a:prstGeom>
        </p:spPr>
      </p:pic>
      <p:sp>
        <p:nvSpPr>
          <p:cNvPr id="5" name="Content Placeholder 4">
            <a:extLst>
              <a:ext uri="{FF2B5EF4-FFF2-40B4-BE49-F238E27FC236}">
                <a16:creationId xmlns:a16="http://schemas.microsoft.com/office/drawing/2014/main" id="{72C24FBC-259F-4F23-BCF1-5F0E97FC62E0}"/>
              </a:ext>
            </a:extLst>
          </p:cNvPr>
          <p:cNvSpPr>
            <a:spLocks noGrp="1"/>
          </p:cNvSpPr>
          <p:nvPr>
            <p:ph sz="half" idx="1"/>
          </p:nvPr>
        </p:nvSpPr>
        <p:spPr>
          <a:xfrm>
            <a:off x="1136429" y="989045"/>
            <a:ext cx="6467867" cy="4739741"/>
          </a:xfrm>
        </p:spPr>
        <p:txBody>
          <a:bodyPr vert="horz" lIns="91440" tIns="45720" rIns="91440" bIns="45720" rtlCol="0" anchor="ctr">
            <a:normAutofit lnSpcReduction="10000"/>
          </a:bodyPr>
          <a:lstStyle/>
          <a:p>
            <a:r>
              <a:rPr lang="en-US" sz="3200" dirty="0"/>
              <a:t>The average U.S. salary = </a:t>
            </a:r>
            <a:r>
              <a:rPr lang="en-US" sz="3200" b="1" dirty="0">
                <a:solidFill>
                  <a:srgbClr val="00B050"/>
                </a:solidFill>
              </a:rPr>
              <a:t>$35,000</a:t>
            </a:r>
          </a:p>
          <a:p>
            <a:endParaRPr lang="en-US" sz="3200" dirty="0"/>
          </a:p>
          <a:p>
            <a:r>
              <a:rPr lang="en-US" sz="3200" dirty="0"/>
              <a:t>Assuming 30 years of work (many work longer), lifetime earnings =</a:t>
            </a:r>
          </a:p>
          <a:p>
            <a:pPr marL="0" indent="0">
              <a:buNone/>
            </a:pPr>
            <a:r>
              <a:rPr lang="en-US" sz="3200" dirty="0"/>
              <a:t>			</a:t>
            </a:r>
            <a:r>
              <a:rPr lang="en-US" sz="4800" dirty="0"/>
              <a:t> </a:t>
            </a:r>
            <a:r>
              <a:rPr lang="en-US" sz="4800" b="1" dirty="0">
                <a:solidFill>
                  <a:srgbClr val="00B050"/>
                </a:solidFill>
              </a:rPr>
              <a:t>$1,050,000</a:t>
            </a:r>
          </a:p>
          <a:p>
            <a:endParaRPr lang="en-US" sz="3200" dirty="0"/>
          </a:p>
          <a:p>
            <a:r>
              <a:rPr lang="en-US" sz="3200" dirty="0"/>
              <a:t>Living paycheck to paycheck means that you will spend more than you earn</a:t>
            </a:r>
            <a:endParaRPr lang="en-US" sz="3200" b="1" dirty="0">
              <a:solidFill>
                <a:srgbClr val="00B050"/>
              </a:solidFill>
            </a:endParaRPr>
          </a:p>
        </p:txBody>
      </p:sp>
    </p:spTree>
    <p:extLst>
      <p:ext uri="{BB962C8B-B14F-4D97-AF65-F5344CB8AC3E}">
        <p14:creationId xmlns:p14="http://schemas.microsoft.com/office/powerpoint/2010/main" val="37931112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65AE6EC-B482-4AFA-9042-8ADA67E8ABF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630893" y="10"/>
            <a:ext cx="4561107" cy="6857990"/>
          </a:xfrm>
          <a:prstGeom prst="rect">
            <a:avLst/>
          </a:prstGeom>
          <a:effectLst/>
        </p:spPr>
      </p:pic>
      <p:sp>
        <p:nvSpPr>
          <p:cNvPr id="2" name="Title 1">
            <a:extLst>
              <a:ext uri="{FF2B5EF4-FFF2-40B4-BE49-F238E27FC236}">
                <a16:creationId xmlns:a16="http://schemas.microsoft.com/office/drawing/2014/main" id="{D55D39CF-1C28-40E6-B0A2-37DD80FC64CF}"/>
              </a:ext>
            </a:extLst>
          </p:cNvPr>
          <p:cNvSpPr>
            <a:spLocks noGrp="1"/>
          </p:cNvSpPr>
          <p:nvPr>
            <p:ph type="title"/>
          </p:nvPr>
        </p:nvSpPr>
        <p:spPr>
          <a:xfrm>
            <a:off x="648929" y="629266"/>
            <a:ext cx="6586491" cy="3842066"/>
          </a:xfrm>
        </p:spPr>
        <p:txBody>
          <a:bodyPr vert="horz" lIns="91440" tIns="45720" rIns="91440" bIns="45720" rtlCol="0" anchor="ctr">
            <a:normAutofit/>
          </a:bodyPr>
          <a:lstStyle/>
          <a:p>
            <a:r>
              <a:rPr lang="en-US" dirty="0"/>
              <a:t>“It’s not how much money you </a:t>
            </a:r>
            <a:r>
              <a:rPr lang="en-US" dirty="0">
                <a:solidFill>
                  <a:schemeClr val="accent2">
                    <a:lumMod val="75000"/>
                  </a:schemeClr>
                </a:solidFill>
              </a:rPr>
              <a:t>make</a:t>
            </a:r>
            <a:r>
              <a:rPr lang="en-US" dirty="0"/>
              <a:t>. It’s how much money you </a:t>
            </a:r>
            <a:r>
              <a:rPr lang="en-US" dirty="0">
                <a:solidFill>
                  <a:schemeClr val="accent2">
                    <a:lumMod val="75000"/>
                  </a:schemeClr>
                </a:solidFill>
              </a:rPr>
              <a:t>keep</a:t>
            </a:r>
            <a:r>
              <a:rPr lang="en-US" dirty="0"/>
              <a:t>!”</a:t>
            </a:r>
            <a:endParaRPr lang="en-US" dirty="0">
              <a:solidFill>
                <a:srgbClr val="FF0000"/>
              </a:solidFill>
            </a:endParaRPr>
          </a:p>
        </p:txBody>
      </p:sp>
    </p:spTree>
    <p:extLst>
      <p:ext uri="{BB962C8B-B14F-4D97-AF65-F5344CB8AC3E}">
        <p14:creationId xmlns:p14="http://schemas.microsoft.com/office/powerpoint/2010/main" val="3702470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screenshot of a cell phone&#10;&#10;Description generated with very high confidence">
            <a:extLst>
              <a:ext uri="{FF2B5EF4-FFF2-40B4-BE49-F238E27FC236}">
                <a16:creationId xmlns:a16="http://schemas.microsoft.com/office/drawing/2014/main" id="{577F9E0E-BCDA-4FF8-85DF-64DA2EC86802}"/>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5565" r="-1" b="5138"/>
          <a:stretch/>
        </p:blipFill>
        <p:spPr>
          <a:xfrm>
            <a:off x="20" y="10"/>
            <a:ext cx="6105635" cy="6857990"/>
          </a:xfrm>
          <a:prstGeom prst="rect">
            <a:avLst/>
          </a:prstGeom>
        </p:spPr>
      </p:pic>
      <p:sp>
        <p:nvSpPr>
          <p:cNvPr id="2" name="Title 1">
            <a:extLst>
              <a:ext uri="{FF2B5EF4-FFF2-40B4-BE49-F238E27FC236}">
                <a16:creationId xmlns:a16="http://schemas.microsoft.com/office/drawing/2014/main" id="{951F7044-A6B2-42F6-ADCB-DB5899C33138}"/>
              </a:ext>
            </a:extLst>
          </p:cNvPr>
          <p:cNvSpPr>
            <a:spLocks noGrp="1"/>
          </p:cNvSpPr>
          <p:nvPr>
            <p:ph type="title"/>
          </p:nvPr>
        </p:nvSpPr>
        <p:spPr>
          <a:xfrm>
            <a:off x="6105655" y="640081"/>
            <a:ext cx="5446264" cy="3637373"/>
          </a:xfrm>
          <a:noFill/>
        </p:spPr>
        <p:txBody>
          <a:bodyPr vert="horz" lIns="91440" tIns="45720" rIns="91440" bIns="45720" rtlCol="0" anchor="b">
            <a:normAutofit/>
          </a:bodyPr>
          <a:lstStyle/>
          <a:p>
            <a:pPr algn="r"/>
            <a:r>
              <a:rPr lang="en-US" sz="4800" dirty="0"/>
              <a:t>Lifetime Income vs. Lifetime Expenses</a:t>
            </a:r>
            <a:br>
              <a:rPr lang="en-US" sz="4800" dirty="0"/>
            </a:br>
            <a:endParaRPr lang="en-US" sz="900" dirty="0"/>
          </a:p>
        </p:txBody>
      </p:sp>
    </p:spTree>
    <p:extLst>
      <p:ext uri="{BB962C8B-B14F-4D97-AF65-F5344CB8AC3E}">
        <p14:creationId xmlns:p14="http://schemas.microsoft.com/office/powerpoint/2010/main" val="252559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Content Placeholder 5">
            <a:extLst>
              <a:ext uri="{FF2B5EF4-FFF2-40B4-BE49-F238E27FC236}">
                <a16:creationId xmlns:a16="http://schemas.microsoft.com/office/drawing/2014/main" id="{AA5D1A59-B119-4A73-ACF6-29829DE4455B}"/>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2" b="6167"/>
          <a:stretch/>
        </p:blipFill>
        <p:spPr>
          <a:xfrm>
            <a:off x="20" y="10"/>
            <a:ext cx="7534636" cy="6857990"/>
          </a:xfrm>
          <a:prstGeom prst="rect">
            <a:avLst/>
          </a:prstGeom>
        </p:spPr>
      </p:pic>
      <p:sp>
        <p:nvSpPr>
          <p:cNvPr id="11" name="Title 1">
            <a:extLst>
              <a:ext uri="{FF2B5EF4-FFF2-40B4-BE49-F238E27FC236}">
                <a16:creationId xmlns:a16="http://schemas.microsoft.com/office/drawing/2014/main" id="{F7FD8FDC-9826-4A02-B542-4D7FAFB8D680}"/>
              </a:ext>
            </a:extLst>
          </p:cNvPr>
          <p:cNvSpPr txBox="1">
            <a:spLocks/>
          </p:cNvSpPr>
          <p:nvPr/>
        </p:nvSpPr>
        <p:spPr>
          <a:xfrm>
            <a:off x="7759817" y="365125"/>
            <a:ext cx="4202884" cy="55303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accent4">
                    <a:lumMod val="75000"/>
                  </a:schemeClr>
                </a:solidFill>
              </a:rPr>
              <a:t>Human capital </a:t>
            </a:r>
            <a:r>
              <a:rPr lang="en-US" dirty="0"/>
              <a:t>is the skills, knowledge, and training that people posses, measured by their economic value.</a:t>
            </a:r>
          </a:p>
        </p:txBody>
      </p:sp>
    </p:spTree>
    <p:extLst>
      <p:ext uri="{BB962C8B-B14F-4D97-AF65-F5344CB8AC3E}">
        <p14:creationId xmlns:p14="http://schemas.microsoft.com/office/powerpoint/2010/main" val="26552770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CB44330D-EA18-4254-AA95-EB49948539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2" descr="Chart. Earnings and unemployment rates by educational attainment">
            <a:extLst>
              <a:ext uri="{FF2B5EF4-FFF2-40B4-BE49-F238E27FC236}">
                <a16:creationId xmlns:a16="http://schemas.microsoft.com/office/drawing/2014/main" id="{6A86BFBF-F446-40D2-A3C4-4718C6615969}"/>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4776"/>
          <a:stretch/>
        </p:blipFill>
        <p:spPr bwMode="auto">
          <a:xfrm>
            <a:off x="643467" y="652658"/>
            <a:ext cx="10905066" cy="5552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54677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Arrow Connector 11">
            <a:extLst>
              <a:ext uri="{FF2B5EF4-FFF2-40B4-BE49-F238E27FC236}">
                <a16:creationId xmlns:a16="http://schemas.microsoft.com/office/drawing/2014/main" id="{E4A809D5-3600-46D4-A466-67F2349A54F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6" name="Content Placeholder 5" descr="A picture containing object, watch&#10;&#10;Description generated with very high confidence">
            <a:extLst>
              <a:ext uri="{FF2B5EF4-FFF2-40B4-BE49-F238E27FC236}">
                <a16:creationId xmlns:a16="http://schemas.microsoft.com/office/drawing/2014/main" id="{5B6F62D3-4A85-47AE-A234-41C2FFF6A11B}"/>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3387" r="16420" b="-1"/>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a:extLst>
              <a:ext uri="{FF2B5EF4-FFF2-40B4-BE49-F238E27FC236}">
                <a16:creationId xmlns:a16="http://schemas.microsoft.com/office/drawing/2014/main" id="{86127566-4836-4594-8747-159A9E0BC885}"/>
              </a:ext>
            </a:extLst>
          </p:cNvPr>
          <p:cNvSpPr>
            <a:spLocks noGrp="1"/>
          </p:cNvSpPr>
          <p:nvPr>
            <p:ph type="title"/>
          </p:nvPr>
        </p:nvSpPr>
        <p:spPr>
          <a:xfrm>
            <a:off x="655320" y="365125"/>
            <a:ext cx="5120114" cy="1692794"/>
          </a:xfrm>
        </p:spPr>
        <p:txBody>
          <a:bodyPr vert="horz" lIns="91440" tIns="45720" rIns="91440" bIns="45720" rtlCol="0" anchor="ctr">
            <a:normAutofit fontScale="90000"/>
          </a:bodyPr>
          <a:lstStyle/>
          <a:p>
            <a:r>
              <a:rPr lang="en-US" b="1" dirty="0"/>
              <a:t>PLANNING FOR POSTSECONDARY EDUCATION</a:t>
            </a:r>
          </a:p>
        </p:txBody>
      </p:sp>
      <p:sp>
        <p:nvSpPr>
          <p:cNvPr id="4" name="Content Placeholder 3">
            <a:extLst>
              <a:ext uri="{FF2B5EF4-FFF2-40B4-BE49-F238E27FC236}">
                <a16:creationId xmlns:a16="http://schemas.microsoft.com/office/drawing/2014/main" id="{42D5A2D9-589A-4445-BCAE-3F1C354D2B9B}"/>
              </a:ext>
            </a:extLst>
          </p:cNvPr>
          <p:cNvSpPr>
            <a:spLocks noGrp="1"/>
          </p:cNvSpPr>
          <p:nvPr>
            <p:ph sz="half" idx="2"/>
          </p:nvPr>
        </p:nvSpPr>
        <p:spPr>
          <a:xfrm>
            <a:off x="655320" y="3817015"/>
            <a:ext cx="6292326" cy="2885790"/>
          </a:xfrm>
        </p:spPr>
        <p:txBody>
          <a:bodyPr vert="horz" lIns="91440" tIns="45720" rIns="91440" bIns="45720" rtlCol="0">
            <a:noAutofit/>
          </a:bodyPr>
          <a:lstStyle/>
          <a:p>
            <a:pPr marL="342900" indent="-342900">
              <a:lnSpc>
                <a:spcPct val="140000"/>
              </a:lnSpc>
              <a:spcBef>
                <a:spcPts val="0"/>
              </a:spcBef>
              <a:buFont typeface="Arial"/>
              <a:buChar char="•"/>
            </a:pPr>
            <a:r>
              <a:rPr lang="en-US" sz="2400" dirty="0">
                <a:solidFill>
                  <a:srgbClr val="404040"/>
                </a:solidFill>
              </a:rPr>
              <a:t>Complete interest inventory.</a:t>
            </a:r>
          </a:p>
          <a:p>
            <a:pPr marL="342900" indent="-342900">
              <a:lnSpc>
                <a:spcPct val="140000"/>
              </a:lnSpc>
              <a:spcBef>
                <a:spcPts val="0"/>
              </a:spcBef>
              <a:buFont typeface="Arial"/>
              <a:buChar char="•"/>
            </a:pPr>
            <a:r>
              <a:rPr lang="en-US" sz="2400" dirty="0">
                <a:solidFill>
                  <a:srgbClr val="404040"/>
                </a:solidFill>
              </a:rPr>
              <a:t>Identify career goals.</a:t>
            </a:r>
          </a:p>
          <a:p>
            <a:pPr marL="342900" indent="-342900">
              <a:lnSpc>
                <a:spcPct val="140000"/>
              </a:lnSpc>
              <a:spcBef>
                <a:spcPts val="0"/>
              </a:spcBef>
              <a:buFont typeface="Arial"/>
              <a:buChar char="•"/>
            </a:pPr>
            <a:r>
              <a:rPr lang="en-US" sz="2400" dirty="0">
                <a:solidFill>
                  <a:srgbClr val="404040"/>
                </a:solidFill>
              </a:rPr>
              <a:t>Research postsecondary options.</a:t>
            </a:r>
          </a:p>
          <a:p>
            <a:pPr marL="342900" indent="-342900">
              <a:lnSpc>
                <a:spcPct val="100000"/>
              </a:lnSpc>
              <a:spcBef>
                <a:spcPts val="0"/>
              </a:spcBef>
              <a:buFont typeface="Arial"/>
              <a:buChar char="•"/>
            </a:pPr>
            <a:r>
              <a:rPr lang="en-US" sz="2400" dirty="0">
                <a:solidFill>
                  <a:srgbClr val="404040"/>
                </a:solidFill>
              </a:rPr>
              <a:t>Submit your Free Application for Federal Student Aid (</a:t>
            </a:r>
            <a:r>
              <a:rPr lang="en-US" sz="2400" dirty="0">
                <a:solidFill>
                  <a:srgbClr val="404040"/>
                </a:solidFill>
                <a:hlinkClick r:id="rId5"/>
              </a:rPr>
              <a:t>FAFSA</a:t>
            </a:r>
            <a:r>
              <a:rPr lang="en-US" sz="2400" dirty="0">
                <a:solidFill>
                  <a:srgbClr val="404040"/>
                </a:solidFill>
              </a:rPr>
              <a:t>).</a:t>
            </a:r>
          </a:p>
          <a:p>
            <a:pPr marL="342900" indent="-342900">
              <a:lnSpc>
                <a:spcPct val="140000"/>
              </a:lnSpc>
              <a:spcBef>
                <a:spcPts val="0"/>
              </a:spcBef>
              <a:buFont typeface="Arial"/>
              <a:buChar char="•"/>
            </a:pPr>
            <a:r>
              <a:rPr lang="en-US" sz="2400" dirty="0">
                <a:solidFill>
                  <a:srgbClr val="404040"/>
                </a:solidFill>
              </a:rPr>
              <a:t>Research strategies to finance your education.</a:t>
            </a:r>
          </a:p>
        </p:txBody>
      </p:sp>
      <p:pic>
        <p:nvPicPr>
          <p:cNvPr id="5" name="Picture 4">
            <a:hlinkClick r:id="rId6"/>
            <a:extLst>
              <a:ext uri="{FF2B5EF4-FFF2-40B4-BE49-F238E27FC236}">
                <a16:creationId xmlns:a16="http://schemas.microsoft.com/office/drawing/2014/main" id="{183E9F31-4121-4ED3-B9DE-B1F4DD9485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2797" y="2446758"/>
            <a:ext cx="4162805" cy="1370257"/>
          </a:xfrm>
          <a:prstGeom prst="rect">
            <a:avLst/>
          </a:prstGeom>
        </p:spPr>
      </p:pic>
    </p:spTree>
    <p:extLst>
      <p:ext uri="{BB962C8B-B14F-4D97-AF65-F5344CB8AC3E}">
        <p14:creationId xmlns:p14="http://schemas.microsoft.com/office/powerpoint/2010/main" val="25691375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ADA0D42-C433-4251-9650-BCD946D8D1C7}"/>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7336" r="3697"/>
          <a:stretch/>
        </p:blipFill>
        <p:spPr>
          <a:xfrm>
            <a:off x="6090612" y="10"/>
            <a:ext cx="6101387" cy="6857990"/>
          </a:xfrm>
          <a:prstGeom prst="rect">
            <a:avLst/>
          </a:prstGeom>
          <a:effectLst/>
        </p:spPr>
      </p:pic>
      <p:sp>
        <p:nvSpPr>
          <p:cNvPr id="2" name="Title 1">
            <a:extLst>
              <a:ext uri="{FF2B5EF4-FFF2-40B4-BE49-F238E27FC236}">
                <a16:creationId xmlns:a16="http://schemas.microsoft.com/office/drawing/2014/main" id="{2BC51951-328C-4603-BF08-614F7017B32D}"/>
              </a:ext>
            </a:extLst>
          </p:cNvPr>
          <p:cNvSpPr>
            <a:spLocks noGrp="1"/>
          </p:cNvSpPr>
          <p:nvPr>
            <p:ph type="title"/>
          </p:nvPr>
        </p:nvSpPr>
        <p:spPr>
          <a:xfrm>
            <a:off x="648929" y="629266"/>
            <a:ext cx="5127031" cy="1676603"/>
          </a:xfrm>
        </p:spPr>
        <p:txBody>
          <a:bodyPr vert="horz" lIns="91440" tIns="45720" rIns="91440" bIns="45720" rtlCol="0" anchor="ctr">
            <a:normAutofit/>
          </a:bodyPr>
          <a:lstStyle/>
          <a:p>
            <a:r>
              <a:rPr lang="en-US" b="1" dirty="0">
                <a:solidFill>
                  <a:srgbClr val="0070C0"/>
                </a:solidFill>
              </a:rPr>
              <a:t>PAYING CASH FOR COLLEGE</a:t>
            </a:r>
          </a:p>
        </p:txBody>
      </p:sp>
      <p:sp>
        <p:nvSpPr>
          <p:cNvPr id="4" name="Content Placeholder 3">
            <a:extLst>
              <a:ext uri="{FF2B5EF4-FFF2-40B4-BE49-F238E27FC236}">
                <a16:creationId xmlns:a16="http://schemas.microsoft.com/office/drawing/2014/main" id="{D74ABD68-3519-46C7-93AE-F08A1987E8C2}"/>
              </a:ext>
            </a:extLst>
          </p:cNvPr>
          <p:cNvSpPr>
            <a:spLocks noGrp="1"/>
          </p:cNvSpPr>
          <p:nvPr>
            <p:ph sz="half" idx="2"/>
          </p:nvPr>
        </p:nvSpPr>
        <p:spPr>
          <a:xfrm>
            <a:off x="648930" y="2438400"/>
            <a:ext cx="5127029" cy="3785419"/>
          </a:xfrm>
        </p:spPr>
        <p:txBody>
          <a:bodyPr vert="horz" lIns="91440" tIns="45720" rIns="91440" bIns="45720" rtlCol="0">
            <a:normAutofit/>
          </a:bodyPr>
          <a:lstStyle/>
          <a:p>
            <a:pPr>
              <a:spcBef>
                <a:spcPts val="0"/>
              </a:spcBef>
              <a:spcAft>
                <a:spcPts val="1800"/>
              </a:spcAft>
            </a:pPr>
            <a:r>
              <a:rPr lang="en-US" dirty="0">
                <a:ea typeface="ＭＳ Ｐゴシック"/>
                <a:cs typeface="ＭＳ Ｐゴシック"/>
              </a:rPr>
              <a:t>Scholarships</a:t>
            </a:r>
          </a:p>
          <a:p>
            <a:pPr>
              <a:spcBef>
                <a:spcPts val="0"/>
              </a:spcBef>
              <a:spcAft>
                <a:spcPts val="1800"/>
              </a:spcAft>
            </a:pPr>
            <a:r>
              <a:rPr lang="en-US" dirty="0">
                <a:ea typeface="ＭＳ Ｐゴシック"/>
                <a:cs typeface="ＭＳ Ｐゴシック"/>
              </a:rPr>
              <a:t>Grants</a:t>
            </a:r>
          </a:p>
          <a:p>
            <a:pPr>
              <a:spcBef>
                <a:spcPts val="0"/>
              </a:spcBef>
              <a:spcAft>
                <a:spcPts val="1800"/>
              </a:spcAft>
            </a:pPr>
            <a:r>
              <a:rPr lang="en-US" dirty="0">
                <a:ea typeface="ＭＳ Ｐゴシック"/>
                <a:cs typeface="ＭＳ Ｐゴシック"/>
              </a:rPr>
              <a:t>Work-study programs</a:t>
            </a:r>
          </a:p>
          <a:p>
            <a:pPr>
              <a:spcBef>
                <a:spcPts val="0"/>
              </a:spcBef>
              <a:spcAft>
                <a:spcPts val="1800"/>
              </a:spcAft>
            </a:pPr>
            <a:r>
              <a:rPr lang="en-US" dirty="0">
                <a:ea typeface="ＭＳ Ｐゴシック"/>
                <a:cs typeface="ＭＳ Ｐゴシック"/>
              </a:rPr>
              <a:t>College savings plans</a:t>
            </a:r>
          </a:p>
          <a:p>
            <a:pPr>
              <a:spcBef>
                <a:spcPts val="0"/>
              </a:spcBef>
              <a:spcAft>
                <a:spcPts val="1800"/>
              </a:spcAft>
            </a:pPr>
            <a:r>
              <a:rPr lang="en-US" dirty="0">
                <a:ea typeface="ＭＳ Ｐゴシック"/>
                <a:cs typeface="ＭＳ Ｐゴシック"/>
              </a:rPr>
              <a:t>Student loans</a:t>
            </a:r>
          </a:p>
          <a:p>
            <a:pPr>
              <a:spcBef>
                <a:spcPts val="0"/>
              </a:spcBef>
              <a:spcAft>
                <a:spcPts val="1800"/>
              </a:spcAft>
            </a:pPr>
            <a:endParaRPr lang="en-US" b="1" dirty="0"/>
          </a:p>
        </p:txBody>
      </p:sp>
    </p:spTree>
    <p:extLst>
      <p:ext uri="{BB962C8B-B14F-4D97-AF65-F5344CB8AC3E}">
        <p14:creationId xmlns:p14="http://schemas.microsoft.com/office/powerpoint/2010/main" val="15593502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ADA0D42-C433-4251-9650-BCD946D8D1C7}"/>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7336" r="3697"/>
          <a:stretch/>
        </p:blipFill>
        <p:spPr>
          <a:xfrm>
            <a:off x="6090612" y="10"/>
            <a:ext cx="6101387" cy="6857990"/>
          </a:xfrm>
          <a:prstGeom prst="rect">
            <a:avLst/>
          </a:prstGeom>
          <a:effectLst/>
        </p:spPr>
      </p:pic>
      <p:sp>
        <p:nvSpPr>
          <p:cNvPr id="2" name="Title 1">
            <a:extLst>
              <a:ext uri="{FF2B5EF4-FFF2-40B4-BE49-F238E27FC236}">
                <a16:creationId xmlns:a16="http://schemas.microsoft.com/office/drawing/2014/main" id="{2BC51951-328C-4603-BF08-614F7017B32D}"/>
              </a:ext>
            </a:extLst>
          </p:cNvPr>
          <p:cNvSpPr>
            <a:spLocks noGrp="1"/>
          </p:cNvSpPr>
          <p:nvPr>
            <p:ph type="title"/>
          </p:nvPr>
        </p:nvSpPr>
        <p:spPr>
          <a:xfrm>
            <a:off x="648930" y="629266"/>
            <a:ext cx="5127030" cy="1676603"/>
          </a:xfrm>
        </p:spPr>
        <p:txBody>
          <a:bodyPr vert="horz" lIns="91440" tIns="45720" rIns="91440" bIns="45720" rtlCol="0" anchor="ctr">
            <a:normAutofit/>
          </a:bodyPr>
          <a:lstStyle/>
          <a:p>
            <a:r>
              <a:rPr lang="en-US" b="1" dirty="0">
                <a:solidFill>
                  <a:srgbClr val="0070C0"/>
                </a:solidFill>
              </a:rPr>
              <a:t>PAYING CASH FOR COLLEGE</a:t>
            </a:r>
          </a:p>
        </p:txBody>
      </p:sp>
      <p:sp>
        <p:nvSpPr>
          <p:cNvPr id="4" name="Content Placeholder 3">
            <a:extLst>
              <a:ext uri="{FF2B5EF4-FFF2-40B4-BE49-F238E27FC236}">
                <a16:creationId xmlns:a16="http://schemas.microsoft.com/office/drawing/2014/main" id="{D74ABD68-3519-46C7-93AE-F08A1987E8C2}"/>
              </a:ext>
            </a:extLst>
          </p:cNvPr>
          <p:cNvSpPr>
            <a:spLocks noGrp="1"/>
          </p:cNvSpPr>
          <p:nvPr>
            <p:ph sz="half" idx="2"/>
          </p:nvPr>
        </p:nvSpPr>
        <p:spPr>
          <a:xfrm>
            <a:off x="648930" y="2438400"/>
            <a:ext cx="5127029" cy="3785419"/>
          </a:xfrm>
        </p:spPr>
        <p:txBody>
          <a:bodyPr vert="horz" lIns="91440" tIns="45720" rIns="91440" bIns="45720" rtlCol="0">
            <a:normAutofit/>
          </a:bodyPr>
          <a:lstStyle/>
          <a:p>
            <a:pPr>
              <a:spcBef>
                <a:spcPts val="0"/>
              </a:spcBef>
              <a:spcAft>
                <a:spcPts val="1800"/>
              </a:spcAft>
            </a:pPr>
            <a:r>
              <a:rPr lang="en-US" b="1" dirty="0">
                <a:solidFill>
                  <a:srgbClr val="FF0000"/>
                </a:solidFill>
                <a:ea typeface="ＭＳ Ｐゴシック"/>
                <a:cs typeface="ＭＳ Ｐゴシック"/>
              </a:rPr>
              <a:t>70% </a:t>
            </a:r>
            <a:r>
              <a:rPr lang="en-US" dirty="0">
                <a:solidFill>
                  <a:srgbClr val="404040"/>
                </a:solidFill>
                <a:ea typeface="ＭＳ Ｐゴシック"/>
                <a:cs typeface="ＭＳ Ｐゴシック"/>
              </a:rPr>
              <a:t>of college seniors graduated with debt from student loans.</a:t>
            </a:r>
          </a:p>
          <a:p>
            <a:pPr>
              <a:spcBef>
                <a:spcPts val="0"/>
              </a:spcBef>
              <a:spcAft>
                <a:spcPts val="1800"/>
              </a:spcAft>
            </a:pPr>
            <a:r>
              <a:rPr lang="en-US" dirty="0">
                <a:solidFill>
                  <a:srgbClr val="404040"/>
                </a:solidFill>
                <a:ea typeface="ＭＳ Ｐゴシック"/>
                <a:cs typeface="ＭＳ Ｐゴシック"/>
              </a:rPr>
              <a:t>The average debt load was </a:t>
            </a:r>
            <a:r>
              <a:rPr lang="en-US" b="1" dirty="0">
                <a:solidFill>
                  <a:srgbClr val="00B050"/>
                </a:solidFill>
                <a:ea typeface="ＭＳ Ｐゴシック"/>
                <a:cs typeface="ＭＳ Ｐゴシック"/>
              </a:rPr>
              <a:t>$37,172</a:t>
            </a:r>
            <a:r>
              <a:rPr lang="en-US" dirty="0">
                <a:ea typeface="ＭＳ Ｐゴシック"/>
                <a:cs typeface="ＭＳ Ｐゴシック"/>
              </a:rPr>
              <a:t>.</a:t>
            </a:r>
          </a:p>
          <a:p>
            <a:pPr>
              <a:spcBef>
                <a:spcPts val="0"/>
              </a:spcBef>
              <a:spcAft>
                <a:spcPts val="1800"/>
              </a:spcAft>
            </a:pPr>
            <a:r>
              <a:rPr lang="en-US" dirty="0">
                <a:ea typeface="ＭＳ Ｐゴシック"/>
                <a:cs typeface="ＭＳ Ｐゴシック"/>
              </a:rPr>
              <a:t>The average monthly payment was </a:t>
            </a:r>
            <a:r>
              <a:rPr lang="en-US" b="1" dirty="0">
                <a:solidFill>
                  <a:srgbClr val="00B050"/>
                </a:solidFill>
                <a:ea typeface="ＭＳ Ｐゴシック"/>
                <a:cs typeface="ＭＳ Ｐゴシック"/>
              </a:rPr>
              <a:t>$351</a:t>
            </a:r>
            <a:r>
              <a:rPr lang="en-US" b="1" dirty="0">
                <a:ea typeface="ＭＳ Ｐゴシック"/>
                <a:cs typeface="ＭＳ Ｐゴシック"/>
              </a:rPr>
              <a:t>.</a:t>
            </a:r>
          </a:p>
          <a:p>
            <a:pPr>
              <a:spcBef>
                <a:spcPts val="0"/>
              </a:spcBef>
              <a:spcAft>
                <a:spcPts val="1800"/>
              </a:spcAft>
            </a:pPr>
            <a:endParaRPr lang="en-US" b="1" dirty="0"/>
          </a:p>
        </p:txBody>
      </p:sp>
    </p:spTree>
    <p:extLst>
      <p:ext uri="{BB962C8B-B14F-4D97-AF65-F5344CB8AC3E}">
        <p14:creationId xmlns:p14="http://schemas.microsoft.com/office/powerpoint/2010/main" val="2215527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ADA0D42-C433-4251-9650-BCD946D8D1C7}"/>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7336" r="3697"/>
          <a:stretch/>
        </p:blipFill>
        <p:spPr>
          <a:xfrm>
            <a:off x="6090612" y="10"/>
            <a:ext cx="6101387" cy="6857990"/>
          </a:xfrm>
          <a:prstGeom prst="rect">
            <a:avLst/>
          </a:prstGeom>
          <a:effectLst/>
        </p:spPr>
      </p:pic>
      <p:sp>
        <p:nvSpPr>
          <p:cNvPr id="2" name="Title 1">
            <a:extLst>
              <a:ext uri="{FF2B5EF4-FFF2-40B4-BE49-F238E27FC236}">
                <a16:creationId xmlns:a16="http://schemas.microsoft.com/office/drawing/2014/main" id="{2BC51951-328C-4603-BF08-614F7017B32D}"/>
              </a:ext>
            </a:extLst>
          </p:cNvPr>
          <p:cNvSpPr>
            <a:spLocks noGrp="1"/>
          </p:cNvSpPr>
          <p:nvPr>
            <p:ph type="title"/>
          </p:nvPr>
        </p:nvSpPr>
        <p:spPr>
          <a:xfrm>
            <a:off x="648929" y="629266"/>
            <a:ext cx="5127031" cy="1676603"/>
          </a:xfrm>
        </p:spPr>
        <p:txBody>
          <a:bodyPr vert="horz" lIns="91440" tIns="45720" rIns="91440" bIns="45720" rtlCol="0" anchor="ctr">
            <a:normAutofit/>
          </a:bodyPr>
          <a:lstStyle/>
          <a:p>
            <a:r>
              <a:rPr lang="en-US" b="1" dirty="0">
                <a:solidFill>
                  <a:srgbClr val="0070C0"/>
                </a:solidFill>
              </a:rPr>
              <a:t>PAYING CASH FOR COLLEGE</a:t>
            </a:r>
          </a:p>
        </p:txBody>
      </p:sp>
      <p:sp>
        <p:nvSpPr>
          <p:cNvPr id="4" name="Content Placeholder 3">
            <a:extLst>
              <a:ext uri="{FF2B5EF4-FFF2-40B4-BE49-F238E27FC236}">
                <a16:creationId xmlns:a16="http://schemas.microsoft.com/office/drawing/2014/main" id="{D74ABD68-3519-46C7-93AE-F08A1987E8C2}"/>
              </a:ext>
            </a:extLst>
          </p:cNvPr>
          <p:cNvSpPr>
            <a:spLocks noGrp="1"/>
          </p:cNvSpPr>
          <p:nvPr>
            <p:ph sz="half" idx="2"/>
          </p:nvPr>
        </p:nvSpPr>
        <p:spPr>
          <a:xfrm>
            <a:off x="648930" y="2438400"/>
            <a:ext cx="5127029" cy="3785419"/>
          </a:xfrm>
        </p:spPr>
        <p:txBody>
          <a:bodyPr vert="horz" lIns="91440" tIns="45720" rIns="91440" bIns="45720" rtlCol="0">
            <a:normAutofit fontScale="92500" lnSpcReduction="10000"/>
          </a:bodyPr>
          <a:lstStyle/>
          <a:p>
            <a:pPr marL="0" indent="0">
              <a:spcBef>
                <a:spcPts val="0"/>
              </a:spcBef>
              <a:spcAft>
                <a:spcPts val="1800"/>
              </a:spcAft>
              <a:buNone/>
            </a:pPr>
            <a:r>
              <a:rPr lang="en-US" b="1" dirty="0"/>
              <a:t>STUDENT LOAN RULE OF THUMB:</a:t>
            </a:r>
          </a:p>
          <a:p>
            <a:pPr marL="0" indent="0">
              <a:spcBef>
                <a:spcPts val="0"/>
              </a:spcBef>
              <a:spcAft>
                <a:spcPts val="1800"/>
              </a:spcAft>
              <a:buNone/>
            </a:pPr>
            <a:r>
              <a:rPr lang="en-US" dirty="0">
                <a:solidFill>
                  <a:srgbClr val="404040"/>
                </a:solidFill>
                <a:ea typeface="ＭＳ Ｐゴシック"/>
                <a:cs typeface="ＭＳ Ｐゴシック"/>
              </a:rPr>
              <a:t>Don’t borrow more money for all the years of your postsecondary education than you expect to make during your first year of employment.</a:t>
            </a:r>
          </a:p>
          <a:p>
            <a:pPr marL="0" indent="0">
              <a:spcBef>
                <a:spcPts val="0"/>
              </a:spcBef>
              <a:spcAft>
                <a:spcPts val="1800"/>
              </a:spcAft>
              <a:buNone/>
            </a:pPr>
            <a:endParaRPr lang="en-US" dirty="0">
              <a:solidFill>
                <a:srgbClr val="404040"/>
              </a:solidFill>
              <a:ea typeface="ＭＳ Ｐゴシック"/>
              <a:cs typeface="ＭＳ Ｐゴシック"/>
            </a:endParaRPr>
          </a:p>
          <a:p>
            <a:pPr marL="0" indent="0">
              <a:spcBef>
                <a:spcPts val="0"/>
              </a:spcBef>
              <a:buNone/>
            </a:pPr>
            <a:r>
              <a:rPr lang="en-US" dirty="0">
                <a:solidFill>
                  <a:srgbClr val="404040"/>
                </a:solidFill>
                <a:ea typeface="ＭＳ Ｐゴシック"/>
                <a:cs typeface="ＭＳ Ｐゴシック"/>
              </a:rPr>
              <a:t>Check out the lowest 10%</a:t>
            </a:r>
          </a:p>
          <a:p>
            <a:pPr marL="0" indent="0">
              <a:spcBef>
                <a:spcPts val="0"/>
              </a:spcBef>
              <a:buNone/>
            </a:pPr>
            <a:r>
              <a:rPr lang="en-US" dirty="0">
                <a:solidFill>
                  <a:srgbClr val="404040"/>
                </a:solidFill>
                <a:ea typeface="ＭＳ Ｐゴシック"/>
                <a:cs typeface="ＭＳ Ｐゴシック"/>
              </a:rPr>
              <a:t>in salary in your field at:</a:t>
            </a:r>
          </a:p>
        </p:txBody>
      </p:sp>
      <p:pic>
        <p:nvPicPr>
          <p:cNvPr id="5" name="Picture 4" descr="A close up of a sign&#10;&#10;Description generated with very high confidence">
            <a:hlinkClick r:id="rId5"/>
            <a:extLst>
              <a:ext uri="{FF2B5EF4-FFF2-40B4-BE49-F238E27FC236}">
                <a16:creationId xmlns:a16="http://schemas.microsoft.com/office/drawing/2014/main" id="{65EDA0E8-74CF-4624-A415-CCD759795E0B}"/>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190361" y="4955309"/>
            <a:ext cx="1401041" cy="1401041"/>
          </a:xfrm>
          <a:prstGeom prst="rect">
            <a:avLst/>
          </a:prstGeom>
        </p:spPr>
      </p:pic>
    </p:spTree>
    <p:extLst>
      <p:ext uri="{BB962C8B-B14F-4D97-AF65-F5344CB8AC3E}">
        <p14:creationId xmlns:p14="http://schemas.microsoft.com/office/powerpoint/2010/main" val="33434412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500"/>
                                        <p:tgtEl>
                                          <p:spTgt spid="4">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Effect transition="in" filter="fade">
                                      <p:cBhvr>
                                        <p:cTn id="15" dur="500"/>
                                        <p:tgtEl>
                                          <p:spTgt spid="4">
                                            <p:txEl>
                                              <p:pRg st="4" end="4"/>
                                            </p:txEl>
                                          </p:spTgt>
                                        </p:tgtEl>
                                      </p:cBhvr>
                                    </p:animEffect>
                                  </p:childTnLst>
                                </p:cTn>
                              </p:par>
                              <p:par>
                                <p:cTn id="16" presetID="1"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descr="A close up of a newspaper&#10;&#10;Description generated with high confidence">
            <a:extLst>
              <a:ext uri="{FF2B5EF4-FFF2-40B4-BE49-F238E27FC236}">
                <a16:creationId xmlns:a16="http://schemas.microsoft.com/office/drawing/2014/main" id="{21258A6C-A616-4D14-81AF-FC662E669A25}"/>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t="486" r="2" b="764"/>
          <a:stretch/>
        </p:blipFill>
        <p:spPr>
          <a:xfrm>
            <a:off x="20" y="10"/>
            <a:ext cx="4635571" cy="6857990"/>
          </a:xfrm>
          <a:prstGeom prst="rect">
            <a:avLst/>
          </a:prstGeom>
          <a:effectLst/>
        </p:spPr>
      </p:pic>
      <p:cxnSp>
        <p:nvCxnSpPr>
          <p:cNvPr id="12" name="Straight Connector 11">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8A8B50"/>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0582484-1029-4317-A190-A5990670974C}"/>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sz="4100" dirty="0"/>
              <a:t>The Surprising Secrets of America’s Wealthy</a:t>
            </a:r>
          </a:p>
        </p:txBody>
      </p:sp>
      <p:sp>
        <p:nvSpPr>
          <p:cNvPr id="5" name="Content Placeholder 4">
            <a:extLst>
              <a:ext uri="{FF2B5EF4-FFF2-40B4-BE49-F238E27FC236}">
                <a16:creationId xmlns:a16="http://schemas.microsoft.com/office/drawing/2014/main" id="{9CAF17AF-6114-4F9D-8B96-60D965FEDD4E}"/>
              </a:ext>
            </a:extLst>
          </p:cNvPr>
          <p:cNvSpPr>
            <a:spLocks noGrp="1"/>
          </p:cNvSpPr>
          <p:nvPr>
            <p:ph sz="half" idx="2"/>
          </p:nvPr>
        </p:nvSpPr>
        <p:spPr>
          <a:xfrm>
            <a:off x="4965431" y="2438400"/>
            <a:ext cx="6586489" cy="3785419"/>
          </a:xfrm>
        </p:spPr>
        <p:txBody>
          <a:bodyPr vert="horz" lIns="91440" tIns="45720" rIns="91440" bIns="45720" rtlCol="0">
            <a:normAutofit/>
          </a:bodyPr>
          <a:lstStyle/>
          <a:p>
            <a:pPr marL="285750" indent="0">
              <a:buNone/>
            </a:pPr>
            <a:r>
              <a:rPr lang="en-US" sz="2400" dirty="0"/>
              <a:t>7. They choose the right occupation.</a:t>
            </a:r>
          </a:p>
          <a:p>
            <a:pPr marL="628650" indent="-342900"/>
            <a:r>
              <a:rPr lang="en-US" sz="2400" dirty="0"/>
              <a:t>20% of affluent households in America are retirees.</a:t>
            </a:r>
          </a:p>
          <a:p>
            <a:pPr marL="628650" indent="-342900"/>
            <a:r>
              <a:rPr lang="en-US" sz="2400" dirty="0"/>
              <a:t>Of the remaining 80%, more than two-thirds are headed by self-employed owners of businesses.</a:t>
            </a:r>
          </a:p>
          <a:p>
            <a:pPr marL="285750" indent="0">
              <a:buNone/>
            </a:pPr>
            <a:endParaRPr lang="en-US" sz="2400" dirty="0"/>
          </a:p>
          <a:p>
            <a:pPr marL="285750" indent="0">
              <a:buNone/>
            </a:pPr>
            <a:r>
              <a:rPr lang="en-US" sz="2400" i="1" dirty="0"/>
              <a:t>Self-employed people are </a:t>
            </a:r>
            <a:r>
              <a:rPr lang="en-US" sz="2400" b="1" i="1" dirty="0"/>
              <a:t>4 times </a:t>
            </a:r>
            <a:r>
              <a:rPr lang="en-US" sz="2400" i="1" dirty="0"/>
              <a:t>more likely to be millionaires than those who work for others.</a:t>
            </a:r>
          </a:p>
          <a:p>
            <a:pPr marL="285750" indent="0">
              <a:buNone/>
            </a:pPr>
            <a:endParaRPr lang="en-US" sz="1200" dirty="0"/>
          </a:p>
          <a:p>
            <a:pPr marL="1371600" lvl="2"/>
            <a:endParaRPr lang="en-US" sz="1600" dirty="0"/>
          </a:p>
        </p:txBody>
      </p:sp>
    </p:spTree>
    <p:extLst>
      <p:ext uri="{BB962C8B-B14F-4D97-AF65-F5344CB8AC3E}">
        <p14:creationId xmlns:p14="http://schemas.microsoft.com/office/powerpoint/2010/main" val="21093561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close up of a sign&#10;&#10;Description generated with high confidence">
            <a:extLst>
              <a:ext uri="{FF2B5EF4-FFF2-40B4-BE49-F238E27FC236}">
                <a16:creationId xmlns:a16="http://schemas.microsoft.com/office/drawing/2014/main" id="{D65AE6EC-B482-4AFA-9042-8ADA67E8ABFF}"/>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b="1618"/>
          <a:stretch/>
        </p:blipFill>
        <p:spPr>
          <a:xfrm>
            <a:off x="7556408" y="10"/>
            <a:ext cx="4635591" cy="6857990"/>
          </a:xfrm>
          <a:prstGeom prst="rect">
            <a:avLst/>
          </a:prstGeom>
          <a:effectLst/>
        </p:spPr>
      </p:pic>
      <p:sp>
        <p:nvSpPr>
          <p:cNvPr id="2" name="Title 1">
            <a:extLst>
              <a:ext uri="{FF2B5EF4-FFF2-40B4-BE49-F238E27FC236}">
                <a16:creationId xmlns:a16="http://schemas.microsoft.com/office/drawing/2014/main" id="{D55D39CF-1C28-40E6-B0A2-37DD80FC64CF}"/>
              </a:ext>
            </a:extLst>
          </p:cNvPr>
          <p:cNvSpPr>
            <a:spLocks noGrp="1"/>
          </p:cNvSpPr>
          <p:nvPr>
            <p:ph type="title"/>
          </p:nvPr>
        </p:nvSpPr>
        <p:spPr>
          <a:xfrm>
            <a:off x="648929" y="629266"/>
            <a:ext cx="6586491" cy="3842066"/>
          </a:xfrm>
        </p:spPr>
        <p:txBody>
          <a:bodyPr vert="horz" lIns="91440" tIns="45720" rIns="91440" bIns="45720" rtlCol="0" anchor="ctr">
            <a:normAutofit/>
          </a:bodyPr>
          <a:lstStyle/>
          <a:p>
            <a:r>
              <a:rPr lang="en-US" dirty="0"/>
              <a:t>“In order to make </a:t>
            </a:r>
            <a:r>
              <a:rPr lang="en-US" dirty="0">
                <a:solidFill>
                  <a:srgbClr val="FF0000"/>
                </a:solidFill>
              </a:rPr>
              <a:t>millions </a:t>
            </a:r>
            <a:r>
              <a:rPr lang="en-US" dirty="0"/>
              <a:t>you must affect </a:t>
            </a:r>
            <a:r>
              <a:rPr lang="en-US" dirty="0">
                <a:solidFill>
                  <a:srgbClr val="FF0000"/>
                </a:solidFill>
              </a:rPr>
              <a:t>millions</a:t>
            </a:r>
            <a:r>
              <a:rPr lang="en-US" dirty="0"/>
              <a:t>!”</a:t>
            </a:r>
            <a:endParaRPr lang="en-US" dirty="0">
              <a:solidFill>
                <a:srgbClr val="FF0000"/>
              </a:solidFill>
            </a:endParaRPr>
          </a:p>
        </p:txBody>
      </p:sp>
    </p:spTree>
    <p:extLst>
      <p:ext uri="{BB962C8B-B14F-4D97-AF65-F5344CB8AC3E}">
        <p14:creationId xmlns:p14="http://schemas.microsoft.com/office/powerpoint/2010/main" val="31664099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376EFB1-01CF-419F-ABF1-2AF02BBFCBD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6141396"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F9DEA15-78BD-4750-AA18-B9F28A6D5A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9" name="Content Placeholder 4">
            <a:extLst>
              <a:ext uri="{FF2B5EF4-FFF2-40B4-BE49-F238E27FC236}">
                <a16:creationId xmlns:a16="http://schemas.microsoft.com/office/drawing/2014/main" id="{6130F7EF-CA21-4981-983F-664A161C184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46807" y="726075"/>
            <a:ext cx="2360578" cy="3179230"/>
          </a:xfrm>
          <a:prstGeom prst="rect">
            <a:avLst/>
          </a:prstGeom>
        </p:spPr>
      </p:pic>
      <p:sp>
        <p:nvSpPr>
          <p:cNvPr id="11" name="Content Placeholder 10"/>
          <p:cNvSpPr>
            <a:spLocks noGrp="1"/>
          </p:cNvSpPr>
          <p:nvPr>
            <p:ph idx="1"/>
          </p:nvPr>
        </p:nvSpPr>
        <p:spPr>
          <a:xfrm>
            <a:off x="6503557" y="726075"/>
            <a:ext cx="5235490" cy="5943173"/>
          </a:xfrm>
        </p:spPr>
        <p:txBody>
          <a:bodyPr>
            <a:normAutofit fontScale="92500"/>
          </a:bodyPr>
          <a:lstStyle/>
          <a:p>
            <a:pPr marL="0" indent="0">
              <a:buNone/>
            </a:pPr>
            <a:endParaRPr lang="en-US" sz="2000" i="1" dirty="0">
              <a:solidFill>
                <a:schemeClr val="bg1"/>
              </a:solidFill>
            </a:endParaRPr>
          </a:p>
          <a:p>
            <a:pPr marL="0" indent="0">
              <a:buNone/>
            </a:pPr>
            <a:r>
              <a:rPr lang="en-US" sz="3600" i="1" dirty="0">
                <a:solidFill>
                  <a:schemeClr val="bg1"/>
                </a:solidFill>
              </a:rPr>
              <a:t>“An investment in knowledge pays the best interest.”</a:t>
            </a:r>
          </a:p>
          <a:p>
            <a:pPr marL="0" indent="0" algn="r">
              <a:buNone/>
            </a:pPr>
            <a:r>
              <a:rPr lang="en-US" sz="3600" i="1" dirty="0">
                <a:solidFill>
                  <a:schemeClr val="bg1"/>
                </a:solidFill>
              </a:rPr>
              <a:t>Benjamin Franklin</a:t>
            </a:r>
          </a:p>
          <a:p>
            <a:pPr marL="0" indent="0" algn="r">
              <a:buNone/>
            </a:pPr>
            <a:endParaRPr lang="en-US" sz="3600" i="1" dirty="0">
              <a:solidFill>
                <a:schemeClr val="bg1"/>
              </a:solidFill>
            </a:endParaRPr>
          </a:p>
          <a:p>
            <a:pPr marL="0" indent="0" algn="r">
              <a:buNone/>
            </a:pPr>
            <a:endParaRPr lang="en-US" sz="3600" i="1" dirty="0">
              <a:solidFill>
                <a:schemeClr val="bg1"/>
              </a:solidFill>
            </a:endParaRPr>
          </a:p>
          <a:p>
            <a:pPr marL="0" indent="0" algn="r">
              <a:buNone/>
            </a:pPr>
            <a:endParaRPr lang="en-US" sz="3600" i="1" dirty="0">
              <a:solidFill>
                <a:schemeClr val="bg1"/>
              </a:solidFill>
            </a:endParaRPr>
          </a:p>
          <a:p>
            <a:pPr marL="0" indent="0">
              <a:buNone/>
            </a:pPr>
            <a:r>
              <a:rPr lang="en-US" sz="3600" i="1" dirty="0">
                <a:solidFill>
                  <a:schemeClr val="bg1"/>
                </a:solidFill>
              </a:rPr>
              <a:t>“Formal education will make you a living; self-education will make you a fortune.”</a:t>
            </a:r>
          </a:p>
          <a:p>
            <a:pPr marL="0" indent="0" algn="r">
              <a:buNone/>
            </a:pPr>
            <a:r>
              <a:rPr lang="en-US" sz="3600" i="1" dirty="0">
                <a:solidFill>
                  <a:schemeClr val="bg1"/>
                </a:solidFill>
              </a:rPr>
              <a:t>Jim Rohn</a:t>
            </a:r>
          </a:p>
          <a:p>
            <a:pPr marL="0" indent="0" algn="r">
              <a:buNone/>
            </a:pPr>
            <a:endParaRPr lang="en-US" sz="3600" i="1" dirty="0">
              <a:solidFill>
                <a:schemeClr val="bg1"/>
              </a:solidFill>
            </a:endParaRPr>
          </a:p>
        </p:txBody>
      </p:sp>
      <p:pic>
        <p:nvPicPr>
          <p:cNvPr id="6" name="Picture 5" descr="A person wearing a suit and tie&#10;&#10;Description generated with very high confidence">
            <a:extLst>
              <a:ext uri="{FF2B5EF4-FFF2-40B4-BE49-F238E27FC236}">
                <a16:creationId xmlns:a16="http://schemas.microsoft.com/office/drawing/2014/main" id="{F175D0E9-3E67-4751-A67D-6A8EF02A6FC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100947" y="3429000"/>
            <a:ext cx="2397784" cy="3240248"/>
          </a:xfrm>
          <a:prstGeom prst="rect">
            <a:avLst/>
          </a:prstGeom>
        </p:spPr>
      </p:pic>
    </p:spTree>
    <p:extLst>
      <p:ext uri="{BB962C8B-B14F-4D97-AF65-F5344CB8AC3E}">
        <p14:creationId xmlns:p14="http://schemas.microsoft.com/office/powerpoint/2010/main" val="30749932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236846D-8641-47B0-8789-3C199A67343F}"/>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23100" y="2046296"/>
            <a:ext cx="2458544" cy="2458544"/>
          </a:xfrm>
          <a:prstGeom prst="rect">
            <a:avLst/>
          </a:prstGeom>
        </p:spPr>
      </p:pic>
      <p:pic>
        <p:nvPicPr>
          <p:cNvPr id="11" name="Picture 10" descr="A close up of a newspaper&#10;&#10;Description generated with high confidence">
            <a:extLst>
              <a:ext uri="{FF2B5EF4-FFF2-40B4-BE49-F238E27FC236}">
                <a16:creationId xmlns:a16="http://schemas.microsoft.com/office/drawing/2014/main" id="{07BFF4F9-7282-48B9-98EB-DC36EF054F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29395" y="686575"/>
            <a:ext cx="1819677" cy="2594008"/>
          </a:xfrm>
          <a:prstGeom prst="rect">
            <a:avLst/>
          </a:prstGeom>
          <a:ln>
            <a:solidFill>
              <a:schemeClr val="tx1"/>
            </a:solidFill>
          </a:ln>
        </p:spPr>
      </p:pic>
      <p:pic>
        <p:nvPicPr>
          <p:cNvPr id="13" name="Picture 12" descr="A close up of a sign&#10;&#10;Description generated with high confidence">
            <a:extLst>
              <a:ext uri="{FF2B5EF4-FFF2-40B4-BE49-F238E27FC236}">
                <a16:creationId xmlns:a16="http://schemas.microsoft.com/office/drawing/2014/main" id="{AF0701F3-FDC7-4B10-A45A-4ED7029C10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69894" y="692310"/>
            <a:ext cx="1723790" cy="2588273"/>
          </a:xfrm>
          <a:prstGeom prst="rect">
            <a:avLst/>
          </a:prstGeom>
          <a:ln>
            <a:solidFill>
              <a:schemeClr val="tx1"/>
            </a:solidFill>
          </a:ln>
        </p:spPr>
      </p:pic>
      <p:pic>
        <p:nvPicPr>
          <p:cNvPr id="19" name="Picture 18" descr="A screenshot of a newspaper&#10;&#10;Description generated with high confidence">
            <a:extLst>
              <a:ext uri="{FF2B5EF4-FFF2-40B4-BE49-F238E27FC236}">
                <a16:creationId xmlns:a16="http://schemas.microsoft.com/office/drawing/2014/main" id="{67CDC14E-4DAE-4655-AB31-D5B935CE60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06330" y="3547996"/>
            <a:ext cx="1680151" cy="2594008"/>
          </a:xfrm>
          <a:prstGeom prst="rect">
            <a:avLst/>
          </a:prstGeom>
          <a:ln>
            <a:solidFill>
              <a:schemeClr val="tx1"/>
            </a:solidFill>
          </a:ln>
        </p:spPr>
      </p:pic>
      <p:pic>
        <p:nvPicPr>
          <p:cNvPr id="21" name="Picture 20" descr="A close up of a sign&#10;&#10;Description generated with very high confidence">
            <a:extLst>
              <a:ext uri="{FF2B5EF4-FFF2-40B4-BE49-F238E27FC236}">
                <a16:creationId xmlns:a16="http://schemas.microsoft.com/office/drawing/2014/main" id="{AD3B5C01-2385-4DF3-974A-0ACA1EDEB7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77697" y="3539183"/>
            <a:ext cx="1723072" cy="2582022"/>
          </a:xfrm>
          <a:prstGeom prst="rect">
            <a:avLst/>
          </a:prstGeom>
          <a:ln>
            <a:solidFill>
              <a:schemeClr val="tx1"/>
            </a:solidFill>
          </a:ln>
        </p:spPr>
      </p:pic>
      <p:pic>
        <p:nvPicPr>
          <p:cNvPr id="23" name="Picture 22" descr="A picture containing person, text, newspaper&#10;&#10;Description generated with high confidence">
            <a:extLst>
              <a:ext uri="{FF2B5EF4-FFF2-40B4-BE49-F238E27FC236}">
                <a16:creationId xmlns:a16="http://schemas.microsoft.com/office/drawing/2014/main" id="{B56E9498-0ECB-40EB-AC6F-F31FFE4441B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62685" y="3542002"/>
            <a:ext cx="1938209" cy="2591189"/>
          </a:xfrm>
          <a:prstGeom prst="rect">
            <a:avLst/>
          </a:prstGeom>
          <a:ln>
            <a:solidFill>
              <a:schemeClr val="tx1"/>
            </a:solidFill>
          </a:ln>
        </p:spPr>
      </p:pic>
      <p:pic>
        <p:nvPicPr>
          <p:cNvPr id="24" name="Content Placeholder 4" descr="A close up of a newspaper&#10;&#10;Description generated with high confidence">
            <a:extLst>
              <a:ext uri="{FF2B5EF4-FFF2-40B4-BE49-F238E27FC236}">
                <a16:creationId xmlns:a16="http://schemas.microsoft.com/office/drawing/2014/main" id="{77D05679-8048-42E5-8F97-33AC7CDB0CF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6308" y="686575"/>
            <a:ext cx="1729974" cy="2594008"/>
          </a:xfrm>
          <a:prstGeom prst="rect">
            <a:avLst/>
          </a:prstGeom>
          <a:ln>
            <a:solidFill>
              <a:schemeClr val="tx1"/>
            </a:solidFill>
          </a:ln>
        </p:spPr>
      </p:pic>
      <p:pic>
        <p:nvPicPr>
          <p:cNvPr id="25" name="Picture 24" descr="A person and text&#10;&#10;Description generated with high confidence">
            <a:extLst>
              <a:ext uri="{FF2B5EF4-FFF2-40B4-BE49-F238E27FC236}">
                <a16:creationId xmlns:a16="http://schemas.microsoft.com/office/drawing/2014/main" id="{CAD4178B-B683-4477-9117-B890D016EB6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71455" y="686575"/>
            <a:ext cx="1725221" cy="2594008"/>
          </a:xfrm>
          <a:prstGeom prst="rect">
            <a:avLst/>
          </a:prstGeom>
          <a:ln>
            <a:solidFill>
              <a:schemeClr val="tx1"/>
            </a:solidFill>
          </a:ln>
        </p:spPr>
      </p:pic>
      <p:pic>
        <p:nvPicPr>
          <p:cNvPr id="26" name="Picture 25">
            <a:extLst>
              <a:ext uri="{FF2B5EF4-FFF2-40B4-BE49-F238E27FC236}">
                <a16:creationId xmlns:a16="http://schemas.microsoft.com/office/drawing/2014/main" id="{7C97179B-04CD-4394-97AA-5D90C7C65D8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13527" y="692310"/>
            <a:ext cx="1465759" cy="2594008"/>
          </a:xfrm>
          <a:prstGeom prst="rect">
            <a:avLst/>
          </a:prstGeom>
          <a:ln>
            <a:solidFill>
              <a:schemeClr val="tx1"/>
            </a:solidFill>
          </a:ln>
        </p:spPr>
      </p:pic>
      <p:pic>
        <p:nvPicPr>
          <p:cNvPr id="27" name="Picture 26" descr="A person in a newspaper&#10;&#10;Description generated with high confidence">
            <a:extLst>
              <a:ext uri="{FF2B5EF4-FFF2-40B4-BE49-F238E27FC236}">
                <a16:creationId xmlns:a16="http://schemas.microsoft.com/office/drawing/2014/main" id="{5F545780-8ACB-4554-89F5-1ED86FF011D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71651" y="3539183"/>
            <a:ext cx="2019288" cy="2594008"/>
          </a:xfrm>
          <a:prstGeom prst="rect">
            <a:avLst/>
          </a:prstGeom>
          <a:ln>
            <a:solidFill>
              <a:schemeClr val="tx1"/>
            </a:solidFill>
          </a:ln>
        </p:spPr>
      </p:pic>
      <p:pic>
        <p:nvPicPr>
          <p:cNvPr id="28" name="Picture 27">
            <a:extLst>
              <a:ext uri="{FF2B5EF4-FFF2-40B4-BE49-F238E27FC236}">
                <a16:creationId xmlns:a16="http://schemas.microsoft.com/office/drawing/2014/main" id="{FAD86521-87B3-4C47-86A2-A6D7F67D392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028557" y="3547996"/>
            <a:ext cx="1611015" cy="2594008"/>
          </a:xfrm>
          <a:prstGeom prst="rect">
            <a:avLst/>
          </a:prstGeom>
          <a:ln>
            <a:solidFill>
              <a:schemeClr val="tx1"/>
            </a:solidFill>
          </a:ln>
        </p:spPr>
      </p:pic>
    </p:spTree>
    <p:extLst>
      <p:ext uri="{BB962C8B-B14F-4D97-AF65-F5344CB8AC3E}">
        <p14:creationId xmlns:p14="http://schemas.microsoft.com/office/powerpoint/2010/main" val="10266513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10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150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nodeType="withEffect">
                                  <p:stCondLst>
                                    <p:cond delay="20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25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300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nodeType="withEffect">
                                  <p:stCondLst>
                                    <p:cond delay="35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nodeType="withEffect">
                                  <p:stCondLst>
                                    <p:cond delay="400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nodeType="withEffect">
                                  <p:stCondLst>
                                    <p:cond delay="45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nodeType="withEffect">
                                  <p:stCondLst>
                                    <p:cond delay="500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236846D-8641-47B0-8789-3C199A67343F}"/>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23100" y="2046296"/>
            <a:ext cx="2458544" cy="2458544"/>
          </a:xfrm>
          <a:prstGeom prst="rect">
            <a:avLst/>
          </a:prstGeom>
        </p:spPr>
      </p:pic>
      <p:pic>
        <p:nvPicPr>
          <p:cNvPr id="11" name="Picture 10">
            <a:extLst>
              <a:ext uri="{FF2B5EF4-FFF2-40B4-BE49-F238E27FC236}">
                <a16:creationId xmlns:a16="http://schemas.microsoft.com/office/drawing/2014/main" id="{07BFF4F9-7282-48B9-98EB-DC36EF054F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9253" y="3539446"/>
            <a:ext cx="1644849" cy="2503424"/>
          </a:xfrm>
          <a:prstGeom prst="rect">
            <a:avLst/>
          </a:prstGeom>
          <a:ln>
            <a:solidFill>
              <a:schemeClr val="tx1"/>
            </a:solidFill>
          </a:ln>
        </p:spPr>
      </p:pic>
      <p:pic>
        <p:nvPicPr>
          <p:cNvPr id="13" name="Picture 12">
            <a:extLst>
              <a:ext uri="{FF2B5EF4-FFF2-40B4-BE49-F238E27FC236}">
                <a16:creationId xmlns:a16="http://schemas.microsoft.com/office/drawing/2014/main" id="{AF0701F3-FDC7-4B10-A45A-4ED7029C10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33455" y="3539446"/>
            <a:ext cx="1644850" cy="2503426"/>
          </a:xfrm>
          <a:prstGeom prst="rect">
            <a:avLst/>
          </a:prstGeom>
          <a:ln>
            <a:solidFill>
              <a:schemeClr val="tx1"/>
            </a:solidFill>
          </a:ln>
        </p:spPr>
      </p:pic>
      <p:pic>
        <p:nvPicPr>
          <p:cNvPr id="24" name="Content Placeholder 4">
            <a:extLst>
              <a:ext uri="{FF2B5EF4-FFF2-40B4-BE49-F238E27FC236}">
                <a16:creationId xmlns:a16="http://schemas.microsoft.com/office/drawing/2014/main" id="{77D05679-8048-42E5-8F97-33AC7CDB0C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86691" y="745911"/>
            <a:ext cx="1729974" cy="2475335"/>
          </a:xfrm>
          <a:prstGeom prst="rect">
            <a:avLst/>
          </a:prstGeom>
          <a:ln>
            <a:solidFill>
              <a:schemeClr val="tx1"/>
            </a:solidFill>
          </a:ln>
        </p:spPr>
      </p:pic>
      <p:pic>
        <p:nvPicPr>
          <p:cNvPr id="25" name="Picture 24">
            <a:extLst>
              <a:ext uri="{FF2B5EF4-FFF2-40B4-BE49-F238E27FC236}">
                <a16:creationId xmlns:a16="http://schemas.microsoft.com/office/drawing/2014/main" id="{CAD4178B-B683-4477-9117-B890D016EB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67473" y="745911"/>
            <a:ext cx="1576814" cy="2475335"/>
          </a:xfrm>
          <a:prstGeom prst="rect">
            <a:avLst/>
          </a:prstGeom>
          <a:ln>
            <a:solidFill>
              <a:schemeClr val="tx1"/>
            </a:solidFill>
          </a:ln>
        </p:spPr>
      </p:pic>
      <p:pic>
        <p:nvPicPr>
          <p:cNvPr id="26" name="Picture 25">
            <a:extLst>
              <a:ext uri="{FF2B5EF4-FFF2-40B4-BE49-F238E27FC236}">
                <a16:creationId xmlns:a16="http://schemas.microsoft.com/office/drawing/2014/main" id="{7C97179B-04CD-4394-97AA-5D90C7C65D8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95095" y="743125"/>
            <a:ext cx="1649077" cy="2478121"/>
          </a:xfrm>
          <a:prstGeom prst="rect">
            <a:avLst/>
          </a:prstGeom>
          <a:ln>
            <a:solidFill>
              <a:schemeClr val="tx1"/>
            </a:solidFill>
          </a:ln>
        </p:spPr>
      </p:pic>
      <p:pic>
        <p:nvPicPr>
          <p:cNvPr id="14" name="Content Placeholder 4">
            <a:extLst>
              <a:ext uri="{FF2B5EF4-FFF2-40B4-BE49-F238E27FC236}">
                <a16:creationId xmlns:a16="http://schemas.microsoft.com/office/drawing/2014/main" id="{0ACD5619-2901-4BB2-814B-DAD13BD9CE4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11371" y="3539446"/>
            <a:ext cx="1626393" cy="2475335"/>
          </a:xfrm>
          <a:prstGeom prst="rect">
            <a:avLst/>
          </a:prstGeom>
          <a:ln>
            <a:solidFill>
              <a:schemeClr val="tx1"/>
            </a:solidFill>
          </a:ln>
        </p:spPr>
      </p:pic>
    </p:spTree>
    <p:extLst>
      <p:ext uri="{BB962C8B-B14F-4D97-AF65-F5344CB8AC3E}">
        <p14:creationId xmlns:p14="http://schemas.microsoft.com/office/powerpoint/2010/main" val="32074988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10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150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nodeType="withEffect">
                                  <p:stCondLst>
                                    <p:cond delay="20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25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5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object&#10;&#10;Description generated with very high confidence">
            <a:extLst>
              <a:ext uri="{FF2B5EF4-FFF2-40B4-BE49-F238E27FC236}">
                <a16:creationId xmlns:a16="http://schemas.microsoft.com/office/drawing/2014/main" id="{897AEB7E-DF63-4F3D-A7B9-BEB67B9EEBA2}"/>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13" name="Freeform 5">
            <a:extLst>
              <a:ext uri="{FF2B5EF4-FFF2-40B4-BE49-F238E27FC236}">
                <a16:creationId xmlns:a16="http://schemas.microsoft.com/office/drawing/2014/main" id="{87CC2527-562A-4F69-B487-4371E5B243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5" name="Straight Connector 14">
            <a:extLst>
              <a:ext uri="{FF2B5EF4-FFF2-40B4-BE49-F238E27FC236}">
                <a16:creationId xmlns:a16="http://schemas.microsoft.com/office/drawing/2014/main" id="{BCDAEC91-5BCE-4B55-9CC0-43EF94CB73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FD945E0-A765-4C99-9F26-9B38C65A5A2C}"/>
              </a:ext>
            </a:extLst>
          </p:cNvPr>
          <p:cNvSpPr>
            <a:spLocks noGrp="1"/>
          </p:cNvSpPr>
          <p:nvPr>
            <p:ph type="ctrTitle"/>
          </p:nvPr>
        </p:nvSpPr>
        <p:spPr>
          <a:xfrm>
            <a:off x="8022021" y="3231931"/>
            <a:ext cx="3852041" cy="1834056"/>
          </a:xfrm>
        </p:spPr>
        <p:txBody>
          <a:bodyPr>
            <a:normAutofit/>
          </a:bodyPr>
          <a:lstStyle/>
          <a:p>
            <a:r>
              <a:rPr lang="en-US" sz="4000" dirty="0"/>
              <a:t>On Base</a:t>
            </a:r>
          </a:p>
        </p:txBody>
      </p:sp>
      <p:sp>
        <p:nvSpPr>
          <p:cNvPr id="3" name="Subtitle 2">
            <a:extLst>
              <a:ext uri="{FF2B5EF4-FFF2-40B4-BE49-F238E27FC236}">
                <a16:creationId xmlns:a16="http://schemas.microsoft.com/office/drawing/2014/main" id="{D8D37B52-2BEB-4662-8C93-63BF66C3828B}"/>
              </a:ext>
            </a:extLst>
          </p:cNvPr>
          <p:cNvSpPr>
            <a:spLocks noGrp="1"/>
          </p:cNvSpPr>
          <p:nvPr>
            <p:ph type="subTitle" idx="1"/>
          </p:nvPr>
        </p:nvSpPr>
        <p:spPr>
          <a:xfrm>
            <a:off x="7782910" y="5242675"/>
            <a:ext cx="4330262" cy="683284"/>
          </a:xfrm>
        </p:spPr>
        <p:txBody>
          <a:bodyPr>
            <a:normAutofit/>
          </a:bodyPr>
          <a:lstStyle/>
          <a:p>
            <a:r>
              <a:rPr lang="en-US" sz="2000" dirty="0"/>
              <a:t>Planning and Money Management</a:t>
            </a:r>
          </a:p>
        </p:txBody>
      </p:sp>
      <p:sp>
        <p:nvSpPr>
          <p:cNvPr id="4" name="Oval 3">
            <a:extLst>
              <a:ext uri="{FF2B5EF4-FFF2-40B4-BE49-F238E27FC236}">
                <a16:creationId xmlns:a16="http://schemas.microsoft.com/office/drawing/2014/main" id="{69CC681C-795E-4055-BA33-BC68439A61B4}"/>
              </a:ext>
            </a:extLst>
          </p:cNvPr>
          <p:cNvSpPr/>
          <p:nvPr/>
        </p:nvSpPr>
        <p:spPr>
          <a:xfrm>
            <a:off x="8097522" y="2611445"/>
            <a:ext cx="1222309" cy="1240971"/>
          </a:xfrm>
          <a:prstGeom prst="ellipse">
            <a:avLst/>
          </a:prstGeom>
          <a:solidFill>
            <a:srgbClr val="CC9900">
              <a:alpha val="4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42DCEA90-2421-4DBC-AD73-BAFB5B605B3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23100" y="2046296"/>
            <a:ext cx="2458544" cy="2458544"/>
          </a:xfrm>
          <a:prstGeom prst="rect">
            <a:avLst/>
          </a:prstGeom>
        </p:spPr>
      </p:pic>
      <p:sp>
        <p:nvSpPr>
          <p:cNvPr id="9" name="TextBox 8">
            <a:extLst>
              <a:ext uri="{FF2B5EF4-FFF2-40B4-BE49-F238E27FC236}">
                <a16:creationId xmlns:a16="http://schemas.microsoft.com/office/drawing/2014/main" id="{CD345FD6-05CC-48D8-A60C-EC44D5B496AE}"/>
              </a:ext>
            </a:extLst>
          </p:cNvPr>
          <p:cNvSpPr txBox="1"/>
          <p:nvPr/>
        </p:nvSpPr>
        <p:spPr>
          <a:xfrm rot="2730639">
            <a:off x="6197317" y="1615529"/>
            <a:ext cx="2808921" cy="369332"/>
          </a:xfrm>
          <a:prstGeom prst="rect">
            <a:avLst/>
          </a:prstGeom>
          <a:noFill/>
        </p:spPr>
        <p:txBody>
          <a:bodyPr wrap="square" rtlCol="0">
            <a:spAutoFit/>
          </a:bodyPr>
          <a:lstStyle/>
          <a:p>
            <a:pPr algn="ctr"/>
            <a:r>
              <a:rPr lang="en-US" b="1" dirty="0">
                <a:solidFill>
                  <a:schemeClr val="accent6">
                    <a:lumMod val="50000"/>
                  </a:schemeClr>
                </a:solidFill>
              </a:rPr>
              <a:t>GIVING 10%</a:t>
            </a:r>
          </a:p>
        </p:txBody>
      </p:sp>
      <p:cxnSp>
        <p:nvCxnSpPr>
          <p:cNvPr id="10" name="Straight Arrow Connector 9">
            <a:extLst>
              <a:ext uri="{FF2B5EF4-FFF2-40B4-BE49-F238E27FC236}">
                <a16:creationId xmlns:a16="http://schemas.microsoft.com/office/drawing/2014/main" id="{D9A076CE-43FC-4480-A03A-6BDCE9716A7D}"/>
              </a:ext>
            </a:extLst>
          </p:cNvPr>
          <p:cNvCxnSpPr>
            <a:cxnSpLocks/>
            <a:stCxn id="4" idx="1"/>
          </p:cNvCxnSpPr>
          <p:nvPr/>
        </p:nvCxnSpPr>
        <p:spPr>
          <a:xfrm flipH="1" flipV="1">
            <a:off x="6576969" y="1048625"/>
            <a:ext cx="1699556" cy="1744556"/>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051395E-7E81-4426-9922-A775581F57AA}"/>
              </a:ext>
            </a:extLst>
          </p:cNvPr>
          <p:cNvCxnSpPr>
            <a:cxnSpLocks/>
          </p:cNvCxnSpPr>
          <p:nvPr/>
        </p:nvCxnSpPr>
        <p:spPr>
          <a:xfrm flipV="1">
            <a:off x="6608922" y="3825380"/>
            <a:ext cx="1749504" cy="1758937"/>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17" name="TextBox 16">
            <a:extLst>
              <a:ext uri="{FF2B5EF4-FFF2-40B4-BE49-F238E27FC236}">
                <a16:creationId xmlns:a16="http://schemas.microsoft.com/office/drawing/2014/main" id="{2D87BA4D-0A66-4A93-88EB-C5B37CDC3EA9}"/>
              </a:ext>
            </a:extLst>
          </p:cNvPr>
          <p:cNvSpPr txBox="1"/>
          <p:nvPr/>
        </p:nvSpPr>
        <p:spPr>
          <a:xfrm rot="18888380">
            <a:off x="6205702" y="5128983"/>
            <a:ext cx="1960285" cy="369332"/>
          </a:xfrm>
          <a:prstGeom prst="rect">
            <a:avLst/>
          </a:prstGeom>
          <a:noFill/>
        </p:spPr>
        <p:txBody>
          <a:bodyPr wrap="square" rtlCol="0">
            <a:spAutoFit/>
          </a:bodyPr>
          <a:lstStyle/>
          <a:p>
            <a:pPr algn="ctr"/>
            <a:r>
              <a:rPr lang="en-US" b="1" dirty="0">
                <a:solidFill>
                  <a:schemeClr val="accent6">
                    <a:lumMod val="50000"/>
                  </a:schemeClr>
                </a:solidFill>
              </a:rPr>
              <a:t>EARNING</a:t>
            </a:r>
          </a:p>
        </p:txBody>
      </p:sp>
    </p:spTree>
    <p:extLst>
      <p:ext uri="{BB962C8B-B14F-4D97-AF65-F5344CB8AC3E}">
        <p14:creationId xmlns:p14="http://schemas.microsoft.com/office/powerpoint/2010/main" val="27587094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Content Placeholder 16" descr="A person holding a sign&#10;&#10;Description generated with high confidence">
            <a:extLst>
              <a:ext uri="{FF2B5EF4-FFF2-40B4-BE49-F238E27FC236}">
                <a16:creationId xmlns:a16="http://schemas.microsoft.com/office/drawing/2014/main" id="{8E5E813B-0D90-4F55-8615-EF45D95B55EA}"/>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4040" r="8040" b="3929"/>
          <a:stretch/>
        </p:blipFill>
        <p:spPr>
          <a:xfrm>
            <a:off x="4639056" y="10"/>
            <a:ext cx="7552944" cy="6857990"/>
          </a:xfrm>
          <a:prstGeom prst="rect">
            <a:avLst/>
          </a:prstGeom>
          <a:effectLst/>
        </p:spPr>
      </p:pic>
      <p:sp>
        <p:nvSpPr>
          <p:cNvPr id="2" name="Title 1">
            <a:extLst>
              <a:ext uri="{FF2B5EF4-FFF2-40B4-BE49-F238E27FC236}">
                <a16:creationId xmlns:a16="http://schemas.microsoft.com/office/drawing/2014/main" id="{B6426BE1-FBCF-4F8F-B1B5-BD88DFA9F66A}"/>
              </a:ext>
            </a:extLst>
          </p:cNvPr>
          <p:cNvSpPr>
            <a:spLocks noGrp="1"/>
          </p:cNvSpPr>
          <p:nvPr>
            <p:ph type="title"/>
          </p:nvPr>
        </p:nvSpPr>
        <p:spPr>
          <a:xfrm>
            <a:off x="192945" y="209817"/>
            <a:ext cx="4244829" cy="1676603"/>
          </a:xfr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p:spPr>
        <p:txBody>
          <a:bodyPr vert="horz" lIns="91440" tIns="45720" rIns="91440" bIns="45720" rtlCol="0" anchor="ctr">
            <a:normAutofit/>
          </a:bodyPr>
          <a:lstStyle/>
          <a:p>
            <a:r>
              <a:rPr lang="en-US" b="1" dirty="0">
                <a:solidFill>
                  <a:schemeClr val="bg1"/>
                </a:solidFill>
              </a:rPr>
              <a:t>Determining Net Worth</a:t>
            </a:r>
          </a:p>
        </p:txBody>
      </p:sp>
      <p:sp>
        <p:nvSpPr>
          <p:cNvPr id="3" name="Content Placeholder 2">
            <a:extLst>
              <a:ext uri="{FF2B5EF4-FFF2-40B4-BE49-F238E27FC236}">
                <a16:creationId xmlns:a16="http://schemas.microsoft.com/office/drawing/2014/main" id="{E0488013-43ED-4CC2-828B-F6535D2CD3C6}"/>
              </a:ext>
            </a:extLst>
          </p:cNvPr>
          <p:cNvSpPr>
            <a:spLocks noGrp="1"/>
          </p:cNvSpPr>
          <p:nvPr>
            <p:ph sz="half" idx="1"/>
          </p:nvPr>
        </p:nvSpPr>
        <p:spPr>
          <a:xfrm>
            <a:off x="192945" y="1977007"/>
            <a:ext cx="4244829" cy="3542950"/>
          </a:xfrm>
        </p:spPr>
        <p:txBody>
          <a:bodyPr vert="horz" lIns="91440" tIns="45720" rIns="91440" bIns="45720" rtlCol="0">
            <a:noAutofit/>
          </a:bodyPr>
          <a:lstStyle/>
          <a:p>
            <a:r>
              <a:rPr lang="en-US" b="1" dirty="0"/>
              <a:t>asset-</a:t>
            </a:r>
            <a:r>
              <a:rPr lang="en-US" dirty="0"/>
              <a:t> something that you own</a:t>
            </a:r>
          </a:p>
          <a:p>
            <a:r>
              <a:rPr lang="en-US" b="1" dirty="0"/>
              <a:t>liability-</a:t>
            </a:r>
            <a:r>
              <a:rPr lang="en-US" dirty="0"/>
              <a:t> something that you owe</a:t>
            </a:r>
          </a:p>
          <a:p>
            <a:r>
              <a:rPr lang="en-US" b="1" dirty="0"/>
              <a:t>net worth- </a:t>
            </a:r>
            <a:r>
              <a:rPr lang="en-US" dirty="0"/>
              <a:t>a measure of wealth that takes “what you own” minus “what you owe”</a:t>
            </a:r>
            <a:endParaRPr lang="en-US" b="1" dirty="0"/>
          </a:p>
          <a:p>
            <a:endParaRPr lang="en-US" dirty="0"/>
          </a:p>
        </p:txBody>
      </p:sp>
      <p:pic>
        <p:nvPicPr>
          <p:cNvPr id="22" name="Picture 21" descr="A close up of a device&#10;&#10;Description generated with high confidence">
            <a:extLst>
              <a:ext uri="{FF2B5EF4-FFF2-40B4-BE49-F238E27FC236}">
                <a16:creationId xmlns:a16="http://schemas.microsoft.com/office/drawing/2014/main" id="{F567BF1A-8501-4FF1-9217-564F22C92631}"/>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2101266" y="5043806"/>
            <a:ext cx="2336507" cy="1544691"/>
          </a:xfrm>
          <a:prstGeom prst="rect">
            <a:avLst/>
          </a:prstGeom>
        </p:spPr>
      </p:pic>
    </p:spTree>
    <p:extLst>
      <p:ext uri="{BB962C8B-B14F-4D97-AF65-F5344CB8AC3E}">
        <p14:creationId xmlns:p14="http://schemas.microsoft.com/office/powerpoint/2010/main" val="3021848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Content Placeholder 13" descr="A picture containing white, indoor&#10;&#10;Description generated with high confidence">
            <a:extLst>
              <a:ext uri="{FF2B5EF4-FFF2-40B4-BE49-F238E27FC236}">
                <a16:creationId xmlns:a16="http://schemas.microsoft.com/office/drawing/2014/main" id="{45982300-8F94-4445-95F9-B8A0445FF33C}"/>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997" r="11409"/>
          <a:stretch/>
        </p:blipFill>
        <p:spPr>
          <a:xfrm>
            <a:off x="20" y="10"/>
            <a:ext cx="4635571" cy="6857990"/>
          </a:xfrm>
          <a:prstGeom prst="rect">
            <a:avLst/>
          </a:prstGeom>
          <a:effectLst/>
        </p:spPr>
      </p:pic>
      <p:cxnSp>
        <p:nvCxnSpPr>
          <p:cNvPr id="21" name="Straight Connector 20">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5C413D"/>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4472E2F-FAC3-4F5D-8FBC-0988D33F1645}"/>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dirty="0"/>
              <a:t>Your </a:t>
            </a:r>
            <a:r>
              <a:rPr lang="en-US" b="1" dirty="0">
                <a:solidFill>
                  <a:srgbClr val="FF0000"/>
                </a:solidFill>
              </a:rPr>
              <a:t>Budget</a:t>
            </a:r>
          </a:p>
        </p:txBody>
      </p:sp>
      <p:sp>
        <p:nvSpPr>
          <p:cNvPr id="28" name="Content Placeholder 27">
            <a:extLst>
              <a:ext uri="{FF2B5EF4-FFF2-40B4-BE49-F238E27FC236}">
                <a16:creationId xmlns:a16="http://schemas.microsoft.com/office/drawing/2014/main" id="{2E0C378B-3F15-4123-BDD6-76533E828AFF}"/>
              </a:ext>
            </a:extLst>
          </p:cNvPr>
          <p:cNvSpPr>
            <a:spLocks noGrp="1"/>
          </p:cNvSpPr>
          <p:nvPr>
            <p:ph sz="half" idx="2"/>
          </p:nvPr>
        </p:nvSpPr>
        <p:spPr>
          <a:xfrm>
            <a:off x="4965430" y="2314807"/>
            <a:ext cx="6388370" cy="3862156"/>
          </a:xfrm>
        </p:spPr>
        <p:txBody>
          <a:bodyPr>
            <a:normAutofit/>
          </a:bodyPr>
          <a:lstStyle/>
          <a:p>
            <a:pPr marL="0" indent="0">
              <a:buNone/>
            </a:pPr>
            <a:r>
              <a:rPr lang="en-US" b="1" dirty="0"/>
              <a:t>A plan to manage your money and your time</a:t>
            </a:r>
          </a:p>
          <a:p>
            <a:pPr lvl="1"/>
            <a:r>
              <a:rPr lang="en-US" sz="2800" dirty="0"/>
              <a:t>Understand where your money goes</a:t>
            </a:r>
          </a:p>
          <a:p>
            <a:pPr lvl="1"/>
            <a:r>
              <a:rPr lang="en-US" sz="2800" dirty="0"/>
              <a:t>Live within your means and meet your goals</a:t>
            </a:r>
          </a:p>
          <a:p>
            <a:pPr lvl="1"/>
            <a:r>
              <a:rPr lang="en-US" sz="2800" dirty="0"/>
              <a:t>Find uses for your money that will increase wealth</a:t>
            </a:r>
          </a:p>
          <a:p>
            <a:pPr lvl="1"/>
            <a:r>
              <a:rPr lang="en-US" sz="2800" dirty="0"/>
              <a:t>Take control of your money and time</a:t>
            </a:r>
          </a:p>
        </p:txBody>
      </p:sp>
      <p:pic>
        <p:nvPicPr>
          <p:cNvPr id="30" name="Picture 29" descr="A picture containing clipart&#10;&#10;Description generated with very high confidence">
            <a:extLst>
              <a:ext uri="{FF2B5EF4-FFF2-40B4-BE49-F238E27FC236}">
                <a16:creationId xmlns:a16="http://schemas.microsoft.com/office/drawing/2014/main" id="{B7A88CE5-EAFB-45CA-B460-C780CA93D7C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633207" y="4365436"/>
            <a:ext cx="1002384" cy="1409121"/>
          </a:xfrm>
          <a:prstGeom prst="rect">
            <a:avLst/>
          </a:prstGeom>
        </p:spPr>
      </p:pic>
      <p:pic>
        <p:nvPicPr>
          <p:cNvPr id="7" name="Content Placeholder 5">
            <a:extLst>
              <a:ext uri="{FF2B5EF4-FFF2-40B4-BE49-F238E27FC236}">
                <a16:creationId xmlns:a16="http://schemas.microsoft.com/office/drawing/2014/main" id="{71BC37D9-F3B3-4D73-82E8-F7E5E8D8BB29}"/>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t="4234" r="2" b="10776"/>
          <a:stretch/>
        </p:blipFill>
        <p:spPr>
          <a:xfrm>
            <a:off x="11130860" y="5331597"/>
            <a:ext cx="842121" cy="1244745"/>
          </a:xfrm>
          <a:prstGeom prst="rect">
            <a:avLst/>
          </a:prstGeom>
        </p:spPr>
      </p:pic>
      <p:pic>
        <p:nvPicPr>
          <p:cNvPr id="8" name="Picture 7">
            <a:extLst>
              <a:ext uri="{FF2B5EF4-FFF2-40B4-BE49-F238E27FC236}">
                <a16:creationId xmlns:a16="http://schemas.microsoft.com/office/drawing/2014/main" id="{8DCF5984-D225-4CC1-BCED-4D0FB3AFC31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23601" y="1157939"/>
            <a:ext cx="857333" cy="857333"/>
          </a:xfrm>
          <a:prstGeom prst="rect">
            <a:avLst/>
          </a:prstGeom>
        </p:spPr>
      </p:pic>
    </p:spTree>
    <p:extLst>
      <p:ext uri="{BB962C8B-B14F-4D97-AF65-F5344CB8AC3E}">
        <p14:creationId xmlns:p14="http://schemas.microsoft.com/office/powerpoint/2010/main" val="7801563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fade">
                                      <p:cBhvr>
                                        <p:cTn id="7" dur="500"/>
                                        <p:tgtEl>
                                          <p:spTgt spid="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xEl>
                                              <p:pRg st="1" end="1"/>
                                            </p:txEl>
                                          </p:spTgt>
                                        </p:tgtEl>
                                        <p:attrNameLst>
                                          <p:attrName>style.visibility</p:attrName>
                                        </p:attrNameLst>
                                      </p:cBhvr>
                                      <p:to>
                                        <p:strVal val="visible"/>
                                      </p:to>
                                    </p:set>
                                    <p:animEffect transition="in" filter="fade">
                                      <p:cBhvr>
                                        <p:cTn id="12" dur="500"/>
                                        <p:tgtEl>
                                          <p:spTgt spid="2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xEl>
                                              <p:pRg st="2" end="2"/>
                                            </p:txEl>
                                          </p:spTgt>
                                        </p:tgtEl>
                                        <p:attrNameLst>
                                          <p:attrName>style.visibility</p:attrName>
                                        </p:attrNameLst>
                                      </p:cBhvr>
                                      <p:to>
                                        <p:strVal val="visible"/>
                                      </p:to>
                                    </p:set>
                                    <p:animEffect transition="in" filter="fade">
                                      <p:cBhvr>
                                        <p:cTn id="17" dur="500"/>
                                        <p:tgtEl>
                                          <p:spTgt spid="2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
                                            <p:txEl>
                                              <p:pRg st="3" end="3"/>
                                            </p:txEl>
                                          </p:spTgt>
                                        </p:tgtEl>
                                        <p:attrNameLst>
                                          <p:attrName>style.visibility</p:attrName>
                                        </p:attrNameLst>
                                      </p:cBhvr>
                                      <p:to>
                                        <p:strVal val="visible"/>
                                      </p:to>
                                    </p:set>
                                    <p:animEffect transition="in" filter="fade">
                                      <p:cBhvr>
                                        <p:cTn id="22" dur="500"/>
                                        <p:tgtEl>
                                          <p:spTgt spid="2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
                                            <p:txEl>
                                              <p:pRg st="4" end="4"/>
                                            </p:txEl>
                                          </p:spTgt>
                                        </p:tgtEl>
                                        <p:attrNameLst>
                                          <p:attrName>style.visibility</p:attrName>
                                        </p:attrNameLst>
                                      </p:cBhvr>
                                      <p:to>
                                        <p:strVal val="visible"/>
                                      </p:to>
                                    </p:set>
                                    <p:animEffect transition="in" filter="fade">
                                      <p:cBhvr>
                                        <p:cTn id="27" dur="500"/>
                                        <p:tgtEl>
                                          <p:spTgt spid="28">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Content Placeholder 5">
            <a:extLst>
              <a:ext uri="{FF2B5EF4-FFF2-40B4-BE49-F238E27FC236}">
                <a16:creationId xmlns:a16="http://schemas.microsoft.com/office/drawing/2014/main" id="{2597FF76-7D08-4B0E-8A08-7631B3558D1C}"/>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4234" r="2" b="10776"/>
          <a:stretch/>
        </p:blipFill>
        <p:spPr>
          <a:xfrm>
            <a:off x="20" y="10"/>
            <a:ext cx="4639713" cy="6857990"/>
          </a:xfrm>
          <a:prstGeom prst="rect">
            <a:avLst/>
          </a:prstGeom>
        </p:spPr>
      </p:pic>
      <p:sp>
        <p:nvSpPr>
          <p:cNvPr id="12" name="Rectangle 11">
            <a:extLst>
              <a:ext uri="{FF2B5EF4-FFF2-40B4-BE49-F238E27FC236}">
                <a16:creationId xmlns:a16="http://schemas.microsoft.com/office/drawing/2014/main" id="{3856B5A6-FF87-428D-B5E7-1ABD70CD3E3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0BE765-424F-4197-8A7A-906F7A089140}"/>
              </a:ext>
            </a:extLst>
          </p:cNvPr>
          <p:cNvSpPr>
            <a:spLocks noGrp="1"/>
          </p:cNvSpPr>
          <p:nvPr>
            <p:ph type="title"/>
          </p:nvPr>
        </p:nvSpPr>
        <p:spPr>
          <a:xfrm>
            <a:off x="4818014" y="391886"/>
            <a:ext cx="6639978" cy="487022"/>
          </a:xfrm>
        </p:spPr>
        <p:txBody>
          <a:bodyPr vert="horz" lIns="91440" tIns="45720" rIns="91440" bIns="45720" rtlCol="0" anchor="ctr">
            <a:normAutofit/>
          </a:bodyPr>
          <a:lstStyle/>
          <a:p>
            <a:r>
              <a:rPr lang="en-US" sz="2000" b="1" dirty="0">
                <a:solidFill>
                  <a:schemeClr val="bg1"/>
                </a:solidFill>
              </a:rPr>
              <a:t>How much is your time really worth? (Your real hourly wage)</a:t>
            </a:r>
          </a:p>
        </p:txBody>
      </p:sp>
      <p:pic>
        <p:nvPicPr>
          <p:cNvPr id="8" name="Picture 7" descr="A screenshot of a newspaper&#10;&#10;Description generated with high confidence">
            <a:extLst>
              <a:ext uri="{FF2B5EF4-FFF2-40B4-BE49-F238E27FC236}">
                <a16:creationId xmlns:a16="http://schemas.microsoft.com/office/drawing/2014/main" id="{8AE36EAD-40FF-4ECD-9078-CDEEEECB50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7912" y="1217645"/>
            <a:ext cx="1432305" cy="2211355"/>
          </a:xfrm>
          <a:prstGeom prst="rect">
            <a:avLst/>
          </a:prstGeom>
        </p:spPr>
      </p:pic>
      <p:graphicFrame>
        <p:nvGraphicFramePr>
          <p:cNvPr id="17" name="Content Placeholder 16">
            <a:extLst>
              <a:ext uri="{FF2B5EF4-FFF2-40B4-BE49-F238E27FC236}">
                <a16:creationId xmlns:a16="http://schemas.microsoft.com/office/drawing/2014/main" id="{B8D9D580-33E3-4DEF-A047-43D2EFD20308}"/>
              </a:ext>
            </a:extLst>
          </p:cNvPr>
          <p:cNvGraphicFramePr>
            <a:graphicFrameLocks noGrp="1"/>
          </p:cNvGraphicFramePr>
          <p:nvPr>
            <p:ph sz="half" idx="2"/>
            <p:extLst>
              <p:ext uri="{D42A27DB-BD31-4B8C-83A1-F6EECF244321}">
                <p14:modId xmlns:p14="http://schemas.microsoft.com/office/powerpoint/2010/main" val="1992385000"/>
              </p:ext>
            </p:extLst>
          </p:nvPr>
        </p:nvGraphicFramePr>
        <p:xfrm>
          <a:off x="7074273" y="890069"/>
          <a:ext cx="4630866" cy="5588000"/>
        </p:xfrm>
        <a:graphic>
          <a:graphicData uri="http://schemas.openxmlformats.org/drawingml/2006/table">
            <a:tbl>
              <a:tblPr firstRow="1" bandRow="1">
                <a:tableStyleId>{073A0DAA-6AF3-43AB-8588-CEC1D06C72B9}</a:tableStyleId>
              </a:tblPr>
              <a:tblGrid>
                <a:gridCol w="2181995">
                  <a:extLst>
                    <a:ext uri="{9D8B030D-6E8A-4147-A177-3AD203B41FA5}">
                      <a16:colId xmlns:a16="http://schemas.microsoft.com/office/drawing/2014/main" val="2011990925"/>
                    </a:ext>
                  </a:extLst>
                </a:gridCol>
                <a:gridCol w="997177">
                  <a:extLst>
                    <a:ext uri="{9D8B030D-6E8A-4147-A177-3AD203B41FA5}">
                      <a16:colId xmlns:a16="http://schemas.microsoft.com/office/drawing/2014/main" val="448193153"/>
                    </a:ext>
                  </a:extLst>
                </a:gridCol>
                <a:gridCol w="847064">
                  <a:extLst>
                    <a:ext uri="{9D8B030D-6E8A-4147-A177-3AD203B41FA5}">
                      <a16:colId xmlns:a16="http://schemas.microsoft.com/office/drawing/2014/main" val="3873347639"/>
                    </a:ext>
                  </a:extLst>
                </a:gridCol>
                <a:gridCol w="604630">
                  <a:extLst>
                    <a:ext uri="{9D8B030D-6E8A-4147-A177-3AD203B41FA5}">
                      <a16:colId xmlns:a16="http://schemas.microsoft.com/office/drawing/2014/main" val="1360421068"/>
                    </a:ext>
                  </a:extLst>
                </a:gridCol>
              </a:tblGrid>
              <a:tr h="370840">
                <a:tc>
                  <a:txBody>
                    <a:bodyPr/>
                    <a:lstStyle/>
                    <a:p>
                      <a:endParaRPr lang="en-US" sz="1000" dirty="0"/>
                    </a:p>
                  </a:txBody>
                  <a:tcPr/>
                </a:tc>
                <a:tc>
                  <a:txBody>
                    <a:bodyPr/>
                    <a:lstStyle/>
                    <a:p>
                      <a:r>
                        <a:rPr lang="en-US" sz="1000" dirty="0"/>
                        <a:t>Hours/Week</a:t>
                      </a:r>
                    </a:p>
                  </a:txBody>
                  <a:tcPr/>
                </a:tc>
                <a:tc>
                  <a:txBody>
                    <a:bodyPr/>
                    <a:lstStyle/>
                    <a:p>
                      <a:r>
                        <a:rPr lang="en-US" sz="1000" dirty="0"/>
                        <a:t>$/Week</a:t>
                      </a:r>
                    </a:p>
                  </a:txBody>
                  <a:tcPr/>
                </a:tc>
                <a:tc>
                  <a:txBody>
                    <a:bodyPr/>
                    <a:lstStyle/>
                    <a:p>
                      <a:r>
                        <a:rPr lang="en-US" sz="1000" dirty="0"/>
                        <a:t>$/Hour</a:t>
                      </a:r>
                    </a:p>
                  </a:txBody>
                  <a:tcPr/>
                </a:tc>
                <a:extLst>
                  <a:ext uri="{0D108BD9-81ED-4DB2-BD59-A6C34878D82A}">
                    <a16:rowId xmlns:a16="http://schemas.microsoft.com/office/drawing/2014/main" val="110998668"/>
                  </a:ext>
                </a:extLst>
              </a:tr>
              <a:tr h="370840">
                <a:tc>
                  <a:txBody>
                    <a:bodyPr/>
                    <a:lstStyle/>
                    <a:p>
                      <a:r>
                        <a:rPr lang="en-US" sz="1000" dirty="0"/>
                        <a:t>Basic Job (before adjustments)</a:t>
                      </a:r>
                    </a:p>
                  </a:txBody>
                  <a:tcPr/>
                </a:tc>
                <a:tc>
                  <a:txBody>
                    <a:bodyPr/>
                    <a:lstStyle/>
                    <a:p>
                      <a:r>
                        <a:rPr lang="en-US" sz="1000" dirty="0"/>
                        <a:t>40</a:t>
                      </a:r>
                    </a:p>
                  </a:txBody>
                  <a:tcPr/>
                </a:tc>
                <a:tc>
                  <a:txBody>
                    <a:bodyPr/>
                    <a:lstStyle/>
                    <a:p>
                      <a:r>
                        <a:rPr lang="en-US" sz="1000" dirty="0"/>
                        <a:t>680</a:t>
                      </a:r>
                    </a:p>
                  </a:txBody>
                  <a:tcPr/>
                </a:tc>
                <a:tc>
                  <a:txBody>
                    <a:bodyPr/>
                    <a:lstStyle/>
                    <a:p>
                      <a:r>
                        <a:rPr lang="en-US" sz="1000" dirty="0"/>
                        <a:t>17</a:t>
                      </a:r>
                    </a:p>
                  </a:txBody>
                  <a:tcPr/>
                </a:tc>
                <a:extLst>
                  <a:ext uri="{0D108BD9-81ED-4DB2-BD59-A6C34878D82A}">
                    <a16:rowId xmlns:a16="http://schemas.microsoft.com/office/drawing/2014/main" val="4175774479"/>
                  </a:ext>
                </a:extLst>
              </a:tr>
              <a:tr h="370840">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1708545960"/>
                  </a:ext>
                </a:extLst>
              </a:tr>
              <a:tr h="370840">
                <a:tc>
                  <a:txBody>
                    <a:bodyPr/>
                    <a:lstStyle/>
                    <a:p>
                      <a:r>
                        <a:rPr lang="en-US" sz="1000" u="sng" dirty="0"/>
                        <a:t>Adjustments</a:t>
                      </a:r>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2138911643"/>
                  </a:ext>
                </a:extLst>
              </a:tr>
              <a:tr h="370840">
                <a:tc>
                  <a:txBody>
                    <a:bodyPr/>
                    <a:lstStyle/>
                    <a:p>
                      <a:r>
                        <a:rPr lang="en-US" sz="1000" dirty="0"/>
                        <a:t>Commuting</a:t>
                      </a:r>
                    </a:p>
                  </a:txBody>
                  <a:tcPr/>
                </a:tc>
                <a:tc>
                  <a:txBody>
                    <a:bodyPr/>
                    <a:lstStyle/>
                    <a:p>
                      <a:r>
                        <a:rPr lang="en-US" sz="1000" dirty="0"/>
                        <a:t>7.5</a:t>
                      </a:r>
                    </a:p>
                  </a:txBody>
                  <a:tcPr/>
                </a:tc>
                <a:tc>
                  <a:txBody>
                    <a:bodyPr/>
                    <a:lstStyle/>
                    <a:p>
                      <a:r>
                        <a:rPr lang="en-US" sz="1000" dirty="0"/>
                        <a:t>-100</a:t>
                      </a:r>
                    </a:p>
                  </a:txBody>
                  <a:tcPr/>
                </a:tc>
                <a:tc>
                  <a:txBody>
                    <a:bodyPr/>
                    <a:lstStyle/>
                    <a:p>
                      <a:endParaRPr lang="en-US" sz="1000" dirty="0"/>
                    </a:p>
                  </a:txBody>
                  <a:tcPr/>
                </a:tc>
                <a:extLst>
                  <a:ext uri="{0D108BD9-81ED-4DB2-BD59-A6C34878D82A}">
                    <a16:rowId xmlns:a16="http://schemas.microsoft.com/office/drawing/2014/main" val="1839848687"/>
                  </a:ext>
                </a:extLst>
              </a:tr>
              <a:tr h="370840">
                <a:tc>
                  <a:txBody>
                    <a:bodyPr/>
                    <a:lstStyle/>
                    <a:p>
                      <a:r>
                        <a:rPr lang="en-US" sz="1000" dirty="0"/>
                        <a:t>Costuming</a:t>
                      </a:r>
                    </a:p>
                  </a:txBody>
                  <a:tcPr/>
                </a:tc>
                <a:tc>
                  <a:txBody>
                    <a:bodyPr/>
                    <a:lstStyle/>
                    <a:p>
                      <a:r>
                        <a:rPr lang="en-US" sz="1000" dirty="0"/>
                        <a:t>1.5</a:t>
                      </a:r>
                    </a:p>
                  </a:txBody>
                  <a:tcPr/>
                </a:tc>
                <a:tc>
                  <a:txBody>
                    <a:bodyPr/>
                    <a:lstStyle/>
                    <a:p>
                      <a:r>
                        <a:rPr lang="en-US" sz="1000" dirty="0"/>
                        <a:t>-23</a:t>
                      </a:r>
                    </a:p>
                  </a:txBody>
                  <a:tcPr/>
                </a:tc>
                <a:tc>
                  <a:txBody>
                    <a:bodyPr/>
                    <a:lstStyle/>
                    <a:p>
                      <a:endParaRPr lang="en-US" sz="1000" dirty="0"/>
                    </a:p>
                  </a:txBody>
                  <a:tcPr/>
                </a:tc>
                <a:extLst>
                  <a:ext uri="{0D108BD9-81ED-4DB2-BD59-A6C34878D82A}">
                    <a16:rowId xmlns:a16="http://schemas.microsoft.com/office/drawing/2014/main" val="260082553"/>
                  </a:ext>
                </a:extLst>
              </a:tr>
              <a:tr h="370840">
                <a:tc>
                  <a:txBody>
                    <a:bodyPr/>
                    <a:lstStyle/>
                    <a:p>
                      <a:r>
                        <a:rPr lang="en-US" sz="1000" dirty="0"/>
                        <a:t>Meals</a:t>
                      </a:r>
                    </a:p>
                  </a:txBody>
                  <a:tcPr/>
                </a:tc>
                <a:tc>
                  <a:txBody>
                    <a:bodyPr/>
                    <a:lstStyle/>
                    <a:p>
                      <a:r>
                        <a:rPr lang="en-US" sz="1000" dirty="0"/>
                        <a:t>5</a:t>
                      </a:r>
                    </a:p>
                  </a:txBody>
                  <a:tcPr/>
                </a:tc>
                <a:tc>
                  <a:txBody>
                    <a:bodyPr/>
                    <a:lstStyle/>
                    <a:p>
                      <a:r>
                        <a:rPr lang="en-US" sz="1000" dirty="0"/>
                        <a:t>-40</a:t>
                      </a:r>
                    </a:p>
                  </a:txBody>
                  <a:tcPr/>
                </a:tc>
                <a:tc>
                  <a:txBody>
                    <a:bodyPr/>
                    <a:lstStyle/>
                    <a:p>
                      <a:endParaRPr lang="en-US" sz="1000" dirty="0"/>
                    </a:p>
                  </a:txBody>
                  <a:tcPr/>
                </a:tc>
                <a:extLst>
                  <a:ext uri="{0D108BD9-81ED-4DB2-BD59-A6C34878D82A}">
                    <a16:rowId xmlns:a16="http://schemas.microsoft.com/office/drawing/2014/main" val="3399574805"/>
                  </a:ext>
                </a:extLst>
              </a:tr>
              <a:tr h="370840">
                <a:tc>
                  <a:txBody>
                    <a:bodyPr/>
                    <a:lstStyle/>
                    <a:p>
                      <a:r>
                        <a:rPr lang="en-US" sz="1000" dirty="0"/>
                        <a:t>Decompression</a:t>
                      </a:r>
                    </a:p>
                  </a:txBody>
                  <a:tcPr/>
                </a:tc>
                <a:tc>
                  <a:txBody>
                    <a:bodyPr/>
                    <a:lstStyle/>
                    <a:p>
                      <a:r>
                        <a:rPr lang="en-US" sz="1000" dirty="0"/>
                        <a:t>5</a:t>
                      </a:r>
                    </a:p>
                  </a:txBody>
                  <a:tcPr/>
                </a:tc>
                <a:tc>
                  <a:txBody>
                    <a:bodyPr/>
                    <a:lstStyle/>
                    <a:p>
                      <a:r>
                        <a:rPr lang="en-US" sz="1000" dirty="0"/>
                        <a:t>-30</a:t>
                      </a:r>
                    </a:p>
                  </a:txBody>
                  <a:tcPr/>
                </a:tc>
                <a:tc>
                  <a:txBody>
                    <a:bodyPr/>
                    <a:lstStyle/>
                    <a:p>
                      <a:endParaRPr lang="en-US" sz="1000" dirty="0"/>
                    </a:p>
                  </a:txBody>
                  <a:tcPr/>
                </a:tc>
                <a:extLst>
                  <a:ext uri="{0D108BD9-81ED-4DB2-BD59-A6C34878D82A}">
                    <a16:rowId xmlns:a16="http://schemas.microsoft.com/office/drawing/2014/main" val="3957720464"/>
                  </a:ext>
                </a:extLst>
              </a:tr>
              <a:tr h="370840">
                <a:tc>
                  <a:txBody>
                    <a:bodyPr/>
                    <a:lstStyle/>
                    <a:p>
                      <a:r>
                        <a:rPr lang="en-US" sz="1000" dirty="0"/>
                        <a:t>Escape Entertainment</a:t>
                      </a:r>
                    </a:p>
                  </a:txBody>
                  <a:tcPr/>
                </a:tc>
                <a:tc>
                  <a:txBody>
                    <a:bodyPr/>
                    <a:lstStyle/>
                    <a:p>
                      <a:r>
                        <a:rPr lang="en-US" sz="1000" dirty="0"/>
                        <a:t>5</a:t>
                      </a:r>
                    </a:p>
                  </a:txBody>
                  <a:tcPr/>
                </a:tc>
                <a:tc>
                  <a:txBody>
                    <a:bodyPr/>
                    <a:lstStyle/>
                    <a:p>
                      <a:r>
                        <a:rPr lang="en-US" sz="1000" dirty="0"/>
                        <a:t>-40</a:t>
                      </a:r>
                    </a:p>
                  </a:txBody>
                  <a:tcPr/>
                </a:tc>
                <a:tc>
                  <a:txBody>
                    <a:bodyPr/>
                    <a:lstStyle/>
                    <a:p>
                      <a:endParaRPr lang="en-US" sz="1000" dirty="0"/>
                    </a:p>
                  </a:txBody>
                  <a:tcPr/>
                </a:tc>
                <a:extLst>
                  <a:ext uri="{0D108BD9-81ED-4DB2-BD59-A6C34878D82A}">
                    <a16:rowId xmlns:a16="http://schemas.microsoft.com/office/drawing/2014/main" val="4292207939"/>
                  </a:ext>
                </a:extLst>
              </a:tr>
              <a:tr h="370840">
                <a:tc>
                  <a:txBody>
                    <a:bodyPr/>
                    <a:lstStyle/>
                    <a:p>
                      <a:r>
                        <a:rPr lang="en-US" sz="1000" dirty="0"/>
                        <a:t>Vacation</a:t>
                      </a:r>
                    </a:p>
                  </a:txBody>
                  <a:tcPr/>
                </a:tc>
                <a:tc>
                  <a:txBody>
                    <a:bodyPr/>
                    <a:lstStyle/>
                    <a:p>
                      <a:r>
                        <a:rPr lang="en-US" sz="1000" dirty="0"/>
                        <a:t>5</a:t>
                      </a:r>
                    </a:p>
                  </a:txBody>
                  <a:tcPr/>
                </a:tc>
                <a:tc>
                  <a:txBody>
                    <a:bodyPr/>
                    <a:lstStyle/>
                    <a:p>
                      <a:r>
                        <a:rPr lang="en-US" sz="1000" dirty="0"/>
                        <a:t>-30</a:t>
                      </a:r>
                    </a:p>
                  </a:txBody>
                  <a:tcPr/>
                </a:tc>
                <a:tc>
                  <a:txBody>
                    <a:bodyPr/>
                    <a:lstStyle/>
                    <a:p>
                      <a:endParaRPr lang="en-US" sz="1000" dirty="0"/>
                    </a:p>
                  </a:txBody>
                  <a:tcPr/>
                </a:tc>
                <a:extLst>
                  <a:ext uri="{0D108BD9-81ED-4DB2-BD59-A6C34878D82A}">
                    <a16:rowId xmlns:a16="http://schemas.microsoft.com/office/drawing/2014/main" val="68136829"/>
                  </a:ext>
                </a:extLst>
              </a:tr>
              <a:tr h="370840">
                <a:tc>
                  <a:txBody>
                    <a:bodyPr/>
                    <a:lstStyle/>
                    <a:p>
                      <a:r>
                        <a:rPr lang="en-US" sz="1000" dirty="0"/>
                        <a:t>Job-related illness</a:t>
                      </a:r>
                    </a:p>
                  </a:txBody>
                  <a:tcPr/>
                </a:tc>
                <a:tc>
                  <a:txBody>
                    <a:bodyPr/>
                    <a:lstStyle/>
                    <a:p>
                      <a:r>
                        <a:rPr lang="en-US" sz="1000" dirty="0"/>
                        <a:t>1</a:t>
                      </a:r>
                    </a:p>
                  </a:txBody>
                  <a:tcPr/>
                </a:tc>
                <a:tc>
                  <a:txBody>
                    <a:bodyPr/>
                    <a:lstStyle/>
                    <a:p>
                      <a:r>
                        <a:rPr lang="en-US" sz="1000" dirty="0"/>
                        <a:t>-22</a:t>
                      </a:r>
                    </a:p>
                  </a:txBody>
                  <a:tcPr/>
                </a:tc>
                <a:tc>
                  <a:txBody>
                    <a:bodyPr/>
                    <a:lstStyle/>
                    <a:p>
                      <a:endParaRPr lang="en-US" sz="1000" dirty="0"/>
                    </a:p>
                  </a:txBody>
                  <a:tcPr/>
                </a:tc>
                <a:extLst>
                  <a:ext uri="{0D108BD9-81ED-4DB2-BD59-A6C34878D82A}">
                    <a16:rowId xmlns:a16="http://schemas.microsoft.com/office/drawing/2014/main" val="2057187964"/>
                  </a:ext>
                </a:extLst>
              </a:tr>
              <a:tr h="370840">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4035971582"/>
                  </a:ext>
                </a:extLst>
              </a:tr>
              <a:tr h="370840">
                <a:tc>
                  <a:txBody>
                    <a:bodyPr/>
                    <a:lstStyle/>
                    <a:p>
                      <a:r>
                        <a:rPr lang="en-US" sz="1000" dirty="0"/>
                        <a:t>Time and money spent on maintain job (total adjustments)</a:t>
                      </a:r>
                    </a:p>
                  </a:txBody>
                  <a:tcPr/>
                </a:tc>
                <a:tc>
                  <a:txBody>
                    <a:bodyPr/>
                    <a:lstStyle/>
                    <a:p>
                      <a:r>
                        <a:rPr lang="en-US" sz="1000" dirty="0"/>
                        <a:t>30</a:t>
                      </a:r>
                    </a:p>
                  </a:txBody>
                  <a:tcPr/>
                </a:tc>
                <a:tc>
                  <a:txBody>
                    <a:bodyPr/>
                    <a:lstStyle/>
                    <a:p>
                      <a:r>
                        <a:rPr lang="en-US" sz="1000" dirty="0"/>
                        <a:t>-285</a:t>
                      </a:r>
                    </a:p>
                  </a:txBody>
                  <a:tcPr/>
                </a:tc>
                <a:tc>
                  <a:txBody>
                    <a:bodyPr/>
                    <a:lstStyle/>
                    <a:p>
                      <a:endParaRPr lang="en-US" sz="1000" dirty="0"/>
                    </a:p>
                  </a:txBody>
                  <a:tcPr/>
                </a:tc>
                <a:extLst>
                  <a:ext uri="{0D108BD9-81ED-4DB2-BD59-A6C34878D82A}">
                    <a16:rowId xmlns:a16="http://schemas.microsoft.com/office/drawing/2014/main" val="3308852962"/>
                  </a:ext>
                </a:extLst>
              </a:tr>
              <a:tr h="370840">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2575818937"/>
                  </a:ext>
                </a:extLst>
              </a:tr>
              <a:tr h="370840">
                <a:tc>
                  <a:txBody>
                    <a:bodyPr/>
                    <a:lstStyle/>
                    <a:p>
                      <a:r>
                        <a:rPr lang="en-US" sz="1000" dirty="0"/>
                        <a:t>Job, with adjustments (actual total)</a:t>
                      </a:r>
                    </a:p>
                  </a:txBody>
                  <a:tcPr/>
                </a:tc>
                <a:tc>
                  <a:txBody>
                    <a:bodyPr/>
                    <a:lstStyle/>
                    <a:p>
                      <a:r>
                        <a:rPr lang="en-US" sz="1000" dirty="0"/>
                        <a:t>70</a:t>
                      </a:r>
                    </a:p>
                  </a:txBody>
                  <a:tcPr/>
                </a:tc>
                <a:tc>
                  <a:txBody>
                    <a:bodyPr/>
                    <a:lstStyle/>
                    <a:p>
                      <a:r>
                        <a:rPr lang="en-US" sz="1000" dirty="0"/>
                        <a:t>420</a:t>
                      </a:r>
                    </a:p>
                  </a:txBody>
                  <a:tcPr/>
                </a:tc>
                <a:tc>
                  <a:txBody>
                    <a:bodyPr/>
                    <a:lstStyle/>
                    <a:p>
                      <a:r>
                        <a:rPr lang="en-US" sz="1000" dirty="0"/>
                        <a:t>6</a:t>
                      </a:r>
                    </a:p>
                  </a:txBody>
                  <a:tcPr/>
                </a:tc>
                <a:extLst>
                  <a:ext uri="{0D108BD9-81ED-4DB2-BD59-A6C34878D82A}">
                    <a16:rowId xmlns:a16="http://schemas.microsoft.com/office/drawing/2014/main" val="792334396"/>
                  </a:ext>
                </a:extLst>
              </a:tr>
            </a:tbl>
          </a:graphicData>
        </a:graphic>
      </p:graphicFrame>
      <p:sp>
        <p:nvSpPr>
          <p:cNvPr id="18" name="TextBox 17">
            <a:extLst>
              <a:ext uri="{FF2B5EF4-FFF2-40B4-BE49-F238E27FC236}">
                <a16:creationId xmlns:a16="http://schemas.microsoft.com/office/drawing/2014/main" id="{664166CC-AFD7-4926-BCAA-F5F10DF38739}"/>
              </a:ext>
            </a:extLst>
          </p:cNvPr>
          <p:cNvSpPr txBox="1"/>
          <p:nvPr/>
        </p:nvSpPr>
        <p:spPr>
          <a:xfrm>
            <a:off x="4967299" y="3918858"/>
            <a:ext cx="1769398" cy="1846659"/>
          </a:xfrm>
          <a:prstGeom prst="rect">
            <a:avLst/>
          </a:prstGeom>
          <a:noFill/>
          <a:ln w="38100">
            <a:solidFill>
              <a:schemeClr val="bg1"/>
            </a:solidFill>
          </a:ln>
        </p:spPr>
        <p:txBody>
          <a:bodyPr wrap="square" rtlCol="0">
            <a:spAutoFit/>
          </a:bodyPr>
          <a:lstStyle/>
          <a:p>
            <a:r>
              <a:rPr lang="en-US" dirty="0">
                <a:solidFill>
                  <a:schemeClr val="bg1"/>
                </a:solidFill>
              </a:rPr>
              <a:t>Every dollar spent =</a:t>
            </a:r>
          </a:p>
          <a:p>
            <a:endParaRPr lang="en-US" dirty="0">
              <a:solidFill>
                <a:schemeClr val="bg1"/>
              </a:solidFill>
            </a:endParaRPr>
          </a:p>
          <a:p>
            <a:r>
              <a:rPr lang="en-US" sz="2400" b="1" dirty="0">
                <a:solidFill>
                  <a:schemeClr val="bg1"/>
                </a:solidFill>
              </a:rPr>
              <a:t>15 minutes </a:t>
            </a:r>
            <a:r>
              <a:rPr lang="en-US" dirty="0">
                <a:solidFill>
                  <a:schemeClr val="bg1"/>
                </a:solidFill>
              </a:rPr>
              <a:t>of life energy (money)</a:t>
            </a:r>
          </a:p>
        </p:txBody>
      </p:sp>
    </p:spTree>
    <p:extLst>
      <p:ext uri="{BB962C8B-B14F-4D97-AF65-F5344CB8AC3E}">
        <p14:creationId xmlns:p14="http://schemas.microsoft.com/office/powerpoint/2010/main" val="10772265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Content Placeholder 13" descr="A picture containing white, indoor&#10;&#10;Description generated with high confidence">
            <a:extLst>
              <a:ext uri="{FF2B5EF4-FFF2-40B4-BE49-F238E27FC236}">
                <a16:creationId xmlns:a16="http://schemas.microsoft.com/office/drawing/2014/main" id="{45982300-8F94-4445-95F9-B8A0445FF33C}"/>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997" r="11409"/>
          <a:stretch/>
        </p:blipFill>
        <p:spPr>
          <a:xfrm>
            <a:off x="20" y="10"/>
            <a:ext cx="4635571" cy="6857990"/>
          </a:xfrm>
          <a:prstGeom prst="rect">
            <a:avLst/>
          </a:prstGeom>
          <a:effectLst/>
        </p:spPr>
      </p:pic>
      <p:cxnSp>
        <p:nvCxnSpPr>
          <p:cNvPr id="21" name="Straight Connector 20">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5C413D"/>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4472E2F-FAC3-4F5D-8FBC-0988D33F1645}"/>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dirty="0"/>
              <a:t>Making Your </a:t>
            </a:r>
            <a:r>
              <a:rPr lang="en-US" b="1" dirty="0">
                <a:solidFill>
                  <a:srgbClr val="FF0000"/>
                </a:solidFill>
              </a:rPr>
              <a:t>Budget</a:t>
            </a:r>
          </a:p>
        </p:txBody>
      </p:sp>
      <p:sp>
        <p:nvSpPr>
          <p:cNvPr id="28" name="Content Placeholder 27">
            <a:extLst>
              <a:ext uri="{FF2B5EF4-FFF2-40B4-BE49-F238E27FC236}">
                <a16:creationId xmlns:a16="http://schemas.microsoft.com/office/drawing/2014/main" id="{2E0C378B-3F15-4123-BDD6-76533E828AFF}"/>
              </a:ext>
            </a:extLst>
          </p:cNvPr>
          <p:cNvSpPr>
            <a:spLocks noGrp="1"/>
          </p:cNvSpPr>
          <p:nvPr>
            <p:ph sz="half" idx="2"/>
          </p:nvPr>
        </p:nvSpPr>
        <p:spPr>
          <a:xfrm>
            <a:off x="4965430" y="2314807"/>
            <a:ext cx="6388370" cy="3862156"/>
          </a:xfrm>
        </p:spPr>
        <p:txBody>
          <a:bodyPr>
            <a:normAutofit/>
          </a:bodyPr>
          <a:lstStyle/>
          <a:p>
            <a:pPr marL="514350" indent="-514350">
              <a:buFont typeface="+mj-lt"/>
              <a:buAutoNum type="arabicPeriod"/>
            </a:pPr>
            <a:r>
              <a:rPr lang="en-US" b="1" dirty="0"/>
              <a:t>Determine Your Income</a:t>
            </a:r>
          </a:p>
          <a:p>
            <a:pPr lvl="1"/>
            <a:r>
              <a:rPr lang="en-US" sz="2800" dirty="0"/>
              <a:t>Wages</a:t>
            </a:r>
          </a:p>
        </p:txBody>
      </p:sp>
      <p:pic>
        <p:nvPicPr>
          <p:cNvPr id="30" name="Picture 29" descr="A picture containing clipart&#10;&#10;Description generated with very high confidence">
            <a:extLst>
              <a:ext uri="{FF2B5EF4-FFF2-40B4-BE49-F238E27FC236}">
                <a16:creationId xmlns:a16="http://schemas.microsoft.com/office/drawing/2014/main" id="{B7A88CE5-EAFB-45CA-B460-C780CA93D7C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633207" y="4365436"/>
            <a:ext cx="1002384" cy="1409121"/>
          </a:xfrm>
          <a:prstGeom prst="rect">
            <a:avLst/>
          </a:prstGeom>
        </p:spPr>
      </p:pic>
      <p:pic>
        <p:nvPicPr>
          <p:cNvPr id="7" name="Content Placeholder 5" descr="A person wearing a hat&#10;&#10;Description generated with high confidence">
            <a:extLst>
              <a:ext uri="{FF2B5EF4-FFF2-40B4-BE49-F238E27FC236}">
                <a16:creationId xmlns:a16="http://schemas.microsoft.com/office/drawing/2014/main" id="{BB3A249A-A10C-4990-8ABB-3E2C77688BA2}"/>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18434" r="26499"/>
          <a:stretch/>
        </p:blipFill>
        <p:spPr>
          <a:xfrm>
            <a:off x="5541299" y="2950040"/>
            <a:ext cx="62548" cy="56793"/>
          </a:xfrm>
          <a:prstGeom prst="rect">
            <a:avLst/>
          </a:prstGeom>
          <a:effectLst/>
        </p:spPr>
      </p:pic>
      <p:pic>
        <p:nvPicPr>
          <p:cNvPr id="8" name="Picture 7">
            <a:extLst>
              <a:ext uri="{FF2B5EF4-FFF2-40B4-BE49-F238E27FC236}">
                <a16:creationId xmlns:a16="http://schemas.microsoft.com/office/drawing/2014/main" id="{55E34768-3789-42EF-B225-EB46718216F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23601" y="1157939"/>
            <a:ext cx="857333" cy="857333"/>
          </a:xfrm>
          <a:prstGeom prst="rect">
            <a:avLst/>
          </a:prstGeom>
        </p:spPr>
      </p:pic>
    </p:spTree>
    <p:extLst>
      <p:ext uri="{BB962C8B-B14F-4D97-AF65-F5344CB8AC3E}">
        <p14:creationId xmlns:p14="http://schemas.microsoft.com/office/powerpoint/2010/main" val="13916644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fade">
                                      <p:cBhvr>
                                        <p:cTn id="7" dur="500"/>
                                        <p:tgtEl>
                                          <p:spTgt spid="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xEl>
                                              <p:pRg st="1" end="1"/>
                                            </p:txEl>
                                          </p:spTgt>
                                        </p:tgtEl>
                                        <p:attrNameLst>
                                          <p:attrName>style.visibility</p:attrName>
                                        </p:attrNameLst>
                                      </p:cBhvr>
                                      <p:to>
                                        <p:strVal val="visible"/>
                                      </p:to>
                                    </p:set>
                                    <p:animEffect transition="in" filter="fade">
                                      <p:cBhvr>
                                        <p:cTn id="12" dur="500"/>
                                        <p:tgtEl>
                                          <p:spTgt spid="28">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person wearing a hat&#10;&#10;Description generated with high confidence">
            <a:extLst>
              <a:ext uri="{FF2B5EF4-FFF2-40B4-BE49-F238E27FC236}">
                <a16:creationId xmlns:a16="http://schemas.microsoft.com/office/drawing/2014/main" id="{EA1F4362-726A-4B0C-8B35-7DA5C16E5357}"/>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8434" r="26499"/>
          <a:stretch/>
        </p:blipFill>
        <p:spPr>
          <a:xfrm>
            <a:off x="4639056" y="10"/>
            <a:ext cx="7552944" cy="6857990"/>
          </a:xfrm>
          <a:prstGeom prst="rect">
            <a:avLst/>
          </a:prstGeom>
          <a:effectLst/>
        </p:spPr>
      </p:pic>
      <p:sp>
        <p:nvSpPr>
          <p:cNvPr id="2" name="Title 1">
            <a:extLst>
              <a:ext uri="{FF2B5EF4-FFF2-40B4-BE49-F238E27FC236}">
                <a16:creationId xmlns:a16="http://schemas.microsoft.com/office/drawing/2014/main" id="{0A2884EA-86D2-4C90-B761-0B62D2BFFA7D}"/>
              </a:ext>
            </a:extLst>
          </p:cNvPr>
          <p:cNvSpPr>
            <a:spLocks noGrp="1"/>
          </p:cNvSpPr>
          <p:nvPr>
            <p:ph type="title"/>
          </p:nvPr>
        </p:nvSpPr>
        <p:spPr>
          <a:xfrm>
            <a:off x="223935" y="629266"/>
            <a:ext cx="4208106" cy="747047"/>
          </a:xfr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5400000" scaled="1"/>
            <a:tileRect/>
          </a:gradFill>
        </p:spPr>
        <p:txBody>
          <a:bodyPr vert="horz" lIns="91440" tIns="45720" rIns="91440" bIns="45720" rtlCol="0" anchor="ctr">
            <a:normAutofit/>
          </a:bodyPr>
          <a:lstStyle/>
          <a:p>
            <a:r>
              <a:rPr lang="en-US" b="1" dirty="0">
                <a:solidFill>
                  <a:schemeClr val="bg1"/>
                </a:solidFill>
              </a:rPr>
              <a:t>Your Paycheck</a:t>
            </a:r>
          </a:p>
        </p:txBody>
      </p:sp>
      <p:sp>
        <p:nvSpPr>
          <p:cNvPr id="4" name="Content Placeholder 3">
            <a:extLst>
              <a:ext uri="{FF2B5EF4-FFF2-40B4-BE49-F238E27FC236}">
                <a16:creationId xmlns:a16="http://schemas.microsoft.com/office/drawing/2014/main" id="{F9926816-B579-4842-A67F-49CAD449F1AD}"/>
              </a:ext>
            </a:extLst>
          </p:cNvPr>
          <p:cNvSpPr>
            <a:spLocks noGrp="1"/>
          </p:cNvSpPr>
          <p:nvPr>
            <p:ph sz="half" idx="2"/>
          </p:nvPr>
        </p:nvSpPr>
        <p:spPr>
          <a:xfrm>
            <a:off x="223935" y="1376313"/>
            <a:ext cx="4208105" cy="5481687"/>
          </a:xfrm>
        </p:spPr>
        <p:txBody>
          <a:bodyPr vert="horz" lIns="91440" tIns="45720" rIns="91440" bIns="45720" rtlCol="0">
            <a:noAutofit/>
          </a:bodyPr>
          <a:lstStyle/>
          <a:p>
            <a:pPr marL="0" indent="0">
              <a:buNone/>
            </a:pPr>
            <a:r>
              <a:rPr lang="en-US" sz="2600" b="1" dirty="0">
                <a:solidFill>
                  <a:srgbClr val="FF0000"/>
                </a:solidFill>
              </a:rPr>
              <a:t>gross pay-</a:t>
            </a:r>
            <a:r>
              <a:rPr lang="en-US" sz="2600" dirty="0">
                <a:solidFill>
                  <a:srgbClr val="FF0000"/>
                </a:solidFill>
              </a:rPr>
              <a:t> </a:t>
            </a:r>
            <a:r>
              <a:rPr lang="en-US" sz="2600" dirty="0"/>
              <a:t>money earned before taxes and other deductions are taken from your paycheck</a:t>
            </a:r>
          </a:p>
          <a:p>
            <a:pPr lvl="1"/>
            <a:r>
              <a:rPr lang="en-US" sz="2600" b="1" dirty="0">
                <a:solidFill>
                  <a:srgbClr val="FF0000"/>
                </a:solidFill>
              </a:rPr>
              <a:t>Federal Insurance Corporation Act (FICA)- </a:t>
            </a:r>
            <a:r>
              <a:rPr lang="en-US" sz="2600" dirty="0"/>
              <a:t>provides money (social security) and health care (Medicare) for the retired, elderly, and disabled</a:t>
            </a:r>
            <a:endParaRPr lang="en-US" sz="2600" b="1" dirty="0"/>
          </a:p>
          <a:p>
            <a:pPr marL="0" indent="0">
              <a:buNone/>
            </a:pPr>
            <a:r>
              <a:rPr lang="en-US" sz="2600" b="1" dirty="0">
                <a:solidFill>
                  <a:srgbClr val="FF0000"/>
                </a:solidFill>
              </a:rPr>
              <a:t>net pay-</a:t>
            </a:r>
            <a:r>
              <a:rPr lang="en-US" sz="2600" dirty="0">
                <a:solidFill>
                  <a:srgbClr val="FF0000"/>
                </a:solidFill>
              </a:rPr>
              <a:t> </a:t>
            </a:r>
            <a:r>
              <a:rPr lang="en-US" sz="2600" dirty="0"/>
              <a:t>the money left as your paycheck after taxes and other deductions</a:t>
            </a:r>
          </a:p>
        </p:txBody>
      </p:sp>
    </p:spTree>
    <p:extLst>
      <p:ext uri="{BB962C8B-B14F-4D97-AF65-F5344CB8AC3E}">
        <p14:creationId xmlns:p14="http://schemas.microsoft.com/office/powerpoint/2010/main" val="15137504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Content Placeholder 13" descr="A picture containing white, indoor&#10;&#10;Description generated with high confidence">
            <a:extLst>
              <a:ext uri="{FF2B5EF4-FFF2-40B4-BE49-F238E27FC236}">
                <a16:creationId xmlns:a16="http://schemas.microsoft.com/office/drawing/2014/main" id="{45982300-8F94-4445-95F9-B8A0445FF33C}"/>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997" r="11409"/>
          <a:stretch/>
        </p:blipFill>
        <p:spPr>
          <a:xfrm>
            <a:off x="20" y="10"/>
            <a:ext cx="4635571" cy="6857990"/>
          </a:xfrm>
          <a:prstGeom prst="rect">
            <a:avLst/>
          </a:prstGeom>
          <a:effectLst/>
        </p:spPr>
      </p:pic>
      <p:cxnSp>
        <p:nvCxnSpPr>
          <p:cNvPr id="21" name="Straight Connector 20">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5C413D"/>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4472E2F-FAC3-4F5D-8FBC-0988D33F1645}"/>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dirty="0"/>
              <a:t>Making Your </a:t>
            </a:r>
            <a:r>
              <a:rPr lang="en-US" b="1" dirty="0">
                <a:solidFill>
                  <a:srgbClr val="FF0000"/>
                </a:solidFill>
              </a:rPr>
              <a:t>Budget</a:t>
            </a:r>
          </a:p>
        </p:txBody>
      </p:sp>
      <p:sp>
        <p:nvSpPr>
          <p:cNvPr id="28" name="Content Placeholder 27">
            <a:extLst>
              <a:ext uri="{FF2B5EF4-FFF2-40B4-BE49-F238E27FC236}">
                <a16:creationId xmlns:a16="http://schemas.microsoft.com/office/drawing/2014/main" id="{2E0C378B-3F15-4123-BDD6-76533E828AFF}"/>
              </a:ext>
            </a:extLst>
          </p:cNvPr>
          <p:cNvSpPr>
            <a:spLocks noGrp="1"/>
          </p:cNvSpPr>
          <p:nvPr>
            <p:ph sz="half" idx="2"/>
          </p:nvPr>
        </p:nvSpPr>
        <p:spPr>
          <a:xfrm>
            <a:off x="4965430" y="2314807"/>
            <a:ext cx="6388370" cy="4346052"/>
          </a:xfrm>
        </p:spPr>
        <p:txBody>
          <a:bodyPr>
            <a:normAutofit/>
          </a:bodyPr>
          <a:lstStyle/>
          <a:p>
            <a:pPr marL="514350" indent="-514350">
              <a:buFont typeface="+mj-lt"/>
              <a:buAutoNum type="arabicPeriod"/>
            </a:pPr>
            <a:r>
              <a:rPr lang="en-US" b="1" dirty="0"/>
              <a:t>Determine Your Income </a:t>
            </a:r>
            <a:r>
              <a:rPr lang="en-US" b="1" dirty="0">
                <a:solidFill>
                  <a:srgbClr val="FF0000"/>
                </a:solidFill>
              </a:rPr>
              <a:t>(net pay)</a:t>
            </a:r>
          </a:p>
          <a:p>
            <a:pPr lvl="1"/>
            <a:r>
              <a:rPr lang="en-US" sz="2800" dirty="0"/>
              <a:t>Wages</a:t>
            </a:r>
          </a:p>
          <a:p>
            <a:pPr lvl="1"/>
            <a:r>
              <a:rPr lang="en-US" sz="2800" dirty="0"/>
              <a:t>Gifts</a:t>
            </a:r>
          </a:p>
          <a:p>
            <a:pPr lvl="1"/>
            <a:r>
              <a:rPr lang="en-US" sz="2800" dirty="0"/>
              <a:t>Scholarships, grants, student aid</a:t>
            </a:r>
          </a:p>
          <a:p>
            <a:pPr lvl="1"/>
            <a:r>
              <a:rPr lang="en-US" sz="2800" dirty="0"/>
              <a:t>Passive income</a:t>
            </a:r>
          </a:p>
        </p:txBody>
      </p:sp>
      <p:pic>
        <p:nvPicPr>
          <p:cNvPr id="30" name="Picture 29" descr="A picture containing clipart&#10;&#10;Description generated with very high confidence">
            <a:extLst>
              <a:ext uri="{FF2B5EF4-FFF2-40B4-BE49-F238E27FC236}">
                <a16:creationId xmlns:a16="http://schemas.microsoft.com/office/drawing/2014/main" id="{B7A88CE5-EAFB-45CA-B460-C780CA93D7C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633207" y="4365436"/>
            <a:ext cx="1002384" cy="1409121"/>
          </a:xfrm>
          <a:prstGeom prst="rect">
            <a:avLst/>
          </a:prstGeom>
        </p:spPr>
      </p:pic>
      <p:pic>
        <p:nvPicPr>
          <p:cNvPr id="7" name="Picture 6">
            <a:extLst>
              <a:ext uri="{FF2B5EF4-FFF2-40B4-BE49-F238E27FC236}">
                <a16:creationId xmlns:a16="http://schemas.microsoft.com/office/drawing/2014/main" id="{917F8828-9E94-49F7-A216-052BF1AE20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23601" y="1157939"/>
            <a:ext cx="857333" cy="857333"/>
          </a:xfrm>
          <a:prstGeom prst="rect">
            <a:avLst/>
          </a:prstGeom>
        </p:spPr>
      </p:pic>
    </p:spTree>
    <p:extLst>
      <p:ext uri="{BB962C8B-B14F-4D97-AF65-F5344CB8AC3E}">
        <p14:creationId xmlns:p14="http://schemas.microsoft.com/office/powerpoint/2010/main" val="32364573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xEl>
                                              <p:pRg st="2" end="2"/>
                                            </p:txEl>
                                          </p:spTgt>
                                        </p:tgtEl>
                                        <p:attrNameLst>
                                          <p:attrName>style.visibility</p:attrName>
                                        </p:attrNameLst>
                                      </p:cBhvr>
                                      <p:to>
                                        <p:strVal val="visible"/>
                                      </p:to>
                                    </p:set>
                                    <p:animEffect transition="in" filter="fade">
                                      <p:cBhvr>
                                        <p:cTn id="7" dur="500"/>
                                        <p:tgtEl>
                                          <p:spTgt spid="2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xEl>
                                              <p:pRg st="3" end="3"/>
                                            </p:txEl>
                                          </p:spTgt>
                                        </p:tgtEl>
                                        <p:attrNameLst>
                                          <p:attrName>style.visibility</p:attrName>
                                        </p:attrNameLst>
                                      </p:cBhvr>
                                      <p:to>
                                        <p:strVal val="visible"/>
                                      </p:to>
                                    </p:set>
                                    <p:animEffect transition="in" filter="fade">
                                      <p:cBhvr>
                                        <p:cTn id="12" dur="500"/>
                                        <p:tgtEl>
                                          <p:spTgt spid="2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xEl>
                                              <p:pRg st="4" end="4"/>
                                            </p:txEl>
                                          </p:spTgt>
                                        </p:tgtEl>
                                        <p:attrNameLst>
                                          <p:attrName>style.visibility</p:attrName>
                                        </p:attrNameLst>
                                      </p:cBhvr>
                                      <p:to>
                                        <p:strVal val="visible"/>
                                      </p:to>
                                    </p:set>
                                    <p:animEffect transition="in" filter="fade">
                                      <p:cBhvr>
                                        <p:cTn id="17" dur="500"/>
                                        <p:tgtEl>
                                          <p:spTgt spid="2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Content Placeholder 13" descr="A picture containing white, indoor&#10;&#10;Description generated with high confidence">
            <a:extLst>
              <a:ext uri="{FF2B5EF4-FFF2-40B4-BE49-F238E27FC236}">
                <a16:creationId xmlns:a16="http://schemas.microsoft.com/office/drawing/2014/main" id="{45982300-8F94-4445-95F9-B8A0445FF33C}"/>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997" r="11409"/>
          <a:stretch/>
        </p:blipFill>
        <p:spPr>
          <a:xfrm>
            <a:off x="20" y="10"/>
            <a:ext cx="4635571" cy="6857990"/>
          </a:xfrm>
          <a:prstGeom prst="rect">
            <a:avLst/>
          </a:prstGeom>
          <a:effectLst/>
        </p:spPr>
      </p:pic>
      <p:cxnSp>
        <p:nvCxnSpPr>
          <p:cNvPr id="21" name="Straight Connector 20">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5C413D"/>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4472E2F-FAC3-4F5D-8FBC-0988D33F1645}"/>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dirty="0"/>
              <a:t>Making Your </a:t>
            </a:r>
            <a:r>
              <a:rPr lang="en-US" b="1" dirty="0">
                <a:solidFill>
                  <a:srgbClr val="FF0000"/>
                </a:solidFill>
              </a:rPr>
              <a:t>Budget</a:t>
            </a:r>
          </a:p>
        </p:txBody>
      </p:sp>
      <p:sp>
        <p:nvSpPr>
          <p:cNvPr id="28" name="Content Placeholder 27">
            <a:extLst>
              <a:ext uri="{FF2B5EF4-FFF2-40B4-BE49-F238E27FC236}">
                <a16:creationId xmlns:a16="http://schemas.microsoft.com/office/drawing/2014/main" id="{2E0C378B-3F15-4123-BDD6-76533E828AFF}"/>
              </a:ext>
            </a:extLst>
          </p:cNvPr>
          <p:cNvSpPr>
            <a:spLocks noGrp="1"/>
          </p:cNvSpPr>
          <p:nvPr>
            <p:ph sz="half" idx="2"/>
          </p:nvPr>
        </p:nvSpPr>
        <p:spPr>
          <a:xfrm>
            <a:off x="4965430" y="2314807"/>
            <a:ext cx="6388370" cy="4346052"/>
          </a:xfrm>
        </p:spPr>
        <p:txBody>
          <a:bodyPr>
            <a:normAutofit lnSpcReduction="10000"/>
          </a:bodyPr>
          <a:lstStyle/>
          <a:p>
            <a:pPr marL="514350" indent="-514350">
              <a:buFont typeface="+mj-lt"/>
              <a:buAutoNum type="arabicPeriod" startAt="2"/>
            </a:pPr>
            <a:r>
              <a:rPr lang="en-US" b="1" dirty="0"/>
              <a:t>Track Your Expenses</a:t>
            </a:r>
          </a:p>
          <a:p>
            <a:pPr lvl="1"/>
            <a:r>
              <a:rPr lang="en-US" sz="2800" dirty="0"/>
              <a:t>Food</a:t>
            </a:r>
          </a:p>
          <a:p>
            <a:pPr lvl="1"/>
            <a:r>
              <a:rPr lang="en-US" sz="2800" dirty="0"/>
              <a:t>Bills/Utilities</a:t>
            </a:r>
          </a:p>
          <a:p>
            <a:pPr lvl="1"/>
            <a:r>
              <a:rPr lang="en-US" sz="2800" dirty="0"/>
              <a:t>Transportation</a:t>
            </a:r>
          </a:p>
          <a:p>
            <a:pPr lvl="1"/>
            <a:r>
              <a:rPr lang="en-US" sz="2800" dirty="0"/>
              <a:t>Debt</a:t>
            </a:r>
          </a:p>
          <a:p>
            <a:pPr lvl="1"/>
            <a:r>
              <a:rPr lang="en-US" sz="2800" dirty="0"/>
              <a:t>Activities</a:t>
            </a:r>
          </a:p>
          <a:p>
            <a:pPr marL="514350" indent="-514350">
              <a:buFont typeface="+mj-lt"/>
              <a:buAutoNum type="arabicPeriod" startAt="2"/>
            </a:pPr>
            <a:r>
              <a:rPr lang="en-US" b="1" dirty="0"/>
              <a:t>Create a Plan</a:t>
            </a:r>
          </a:p>
          <a:p>
            <a:pPr lvl="1"/>
            <a:r>
              <a:rPr lang="en-US" sz="2800" dirty="0"/>
              <a:t>Implement the plan</a:t>
            </a:r>
          </a:p>
          <a:p>
            <a:pPr lvl="1"/>
            <a:r>
              <a:rPr lang="en-US" sz="2800" dirty="0"/>
              <a:t>Review the plan</a:t>
            </a:r>
          </a:p>
          <a:p>
            <a:pPr lvl="1"/>
            <a:r>
              <a:rPr lang="en-US" sz="2800" dirty="0"/>
              <a:t>Adjust the plan</a:t>
            </a:r>
          </a:p>
          <a:p>
            <a:pPr lvl="1"/>
            <a:endParaRPr lang="en-US" sz="2800" dirty="0"/>
          </a:p>
        </p:txBody>
      </p:sp>
      <p:pic>
        <p:nvPicPr>
          <p:cNvPr id="30" name="Picture 29" descr="A picture containing clipart&#10;&#10;Description generated with very high confidence">
            <a:extLst>
              <a:ext uri="{FF2B5EF4-FFF2-40B4-BE49-F238E27FC236}">
                <a16:creationId xmlns:a16="http://schemas.microsoft.com/office/drawing/2014/main" id="{B7A88CE5-EAFB-45CA-B460-C780CA93D7C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633207" y="4365436"/>
            <a:ext cx="1002384" cy="1409121"/>
          </a:xfrm>
          <a:prstGeom prst="rect">
            <a:avLst/>
          </a:prstGeom>
        </p:spPr>
      </p:pic>
      <p:pic>
        <p:nvPicPr>
          <p:cNvPr id="7" name="Picture 6">
            <a:extLst>
              <a:ext uri="{FF2B5EF4-FFF2-40B4-BE49-F238E27FC236}">
                <a16:creationId xmlns:a16="http://schemas.microsoft.com/office/drawing/2014/main" id="{57A4CF82-398A-45A3-9016-45FA8C991D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23601" y="1157939"/>
            <a:ext cx="857333" cy="857333"/>
          </a:xfrm>
          <a:prstGeom prst="rect">
            <a:avLst/>
          </a:prstGeom>
        </p:spPr>
      </p:pic>
    </p:spTree>
    <p:extLst>
      <p:ext uri="{BB962C8B-B14F-4D97-AF65-F5344CB8AC3E}">
        <p14:creationId xmlns:p14="http://schemas.microsoft.com/office/powerpoint/2010/main" val="27154816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xEl>
                                              <p:pRg st="1" end="1"/>
                                            </p:txEl>
                                          </p:spTgt>
                                        </p:tgtEl>
                                        <p:attrNameLst>
                                          <p:attrName>style.visibility</p:attrName>
                                        </p:attrNameLst>
                                      </p:cBhvr>
                                      <p:to>
                                        <p:strVal val="visible"/>
                                      </p:to>
                                    </p:set>
                                    <p:animEffect transition="in" filter="fade">
                                      <p:cBhvr>
                                        <p:cTn id="7" dur="500"/>
                                        <p:tgtEl>
                                          <p:spTgt spid="2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xEl>
                                              <p:pRg st="2" end="2"/>
                                            </p:txEl>
                                          </p:spTgt>
                                        </p:tgtEl>
                                        <p:attrNameLst>
                                          <p:attrName>style.visibility</p:attrName>
                                        </p:attrNameLst>
                                      </p:cBhvr>
                                      <p:to>
                                        <p:strVal val="visible"/>
                                      </p:to>
                                    </p:set>
                                    <p:animEffect transition="in" filter="fade">
                                      <p:cBhvr>
                                        <p:cTn id="12" dur="500"/>
                                        <p:tgtEl>
                                          <p:spTgt spid="2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xEl>
                                              <p:pRg st="3" end="3"/>
                                            </p:txEl>
                                          </p:spTgt>
                                        </p:tgtEl>
                                        <p:attrNameLst>
                                          <p:attrName>style.visibility</p:attrName>
                                        </p:attrNameLst>
                                      </p:cBhvr>
                                      <p:to>
                                        <p:strVal val="visible"/>
                                      </p:to>
                                    </p:set>
                                    <p:animEffect transition="in" filter="fade">
                                      <p:cBhvr>
                                        <p:cTn id="17" dur="500"/>
                                        <p:tgtEl>
                                          <p:spTgt spid="2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
                                            <p:txEl>
                                              <p:pRg st="4" end="4"/>
                                            </p:txEl>
                                          </p:spTgt>
                                        </p:tgtEl>
                                        <p:attrNameLst>
                                          <p:attrName>style.visibility</p:attrName>
                                        </p:attrNameLst>
                                      </p:cBhvr>
                                      <p:to>
                                        <p:strVal val="visible"/>
                                      </p:to>
                                    </p:set>
                                    <p:animEffect transition="in" filter="fade">
                                      <p:cBhvr>
                                        <p:cTn id="22" dur="500"/>
                                        <p:tgtEl>
                                          <p:spTgt spid="2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
                                            <p:txEl>
                                              <p:pRg st="5" end="5"/>
                                            </p:txEl>
                                          </p:spTgt>
                                        </p:tgtEl>
                                        <p:attrNameLst>
                                          <p:attrName>style.visibility</p:attrName>
                                        </p:attrNameLst>
                                      </p:cBhvr>
                                      <p:to>
                                        <p:strVal val="visible"/>
                                      </p:to>
                                    </p:set>
                                    <p:animEffect transition="in" filter="fade">
                                      <p:cBhvr>
                                        <p:cTn id="27" dur="500"/>
                                        <p:tgtEl>
                                          <p:spTgt spid="2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8">
                                            <p:txEl>
                                              <p:pRg st="6" end="6"/>
                                            </p:txEl>
                                          </p:spTgt>
                                        </p:tgtEl>
                                        <p:attrNameLst>
                                          <p:attrName>style.visibility</p:attrName>
                                        </p:attrNameLst>
                                      </p:cBhvr>
                                      <p:to>
                                        <p:strVal val="visible"/>
                                      </p:to>
                                    </p:set>
                                    <p:animEffect transition="in" filter="fade">
                                      <p:cBhvr>
                                        <p:cTn id="32" dur="500"/>
                                        <p:tgtEl>
                                          <p:spTgt spid="28">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8">
                                            <p:txEl>
                                              <p:pRg st="7" end="7"/>
                                            </p:txEl>
                                          </p:spTgt>
                                        </p:tgtEl>
                                        <p:attrNameLst>
                                          <p:attrName>style.visibility</p:attrName>
                                        </p:attrNameLst>
                                      </p:cBhvr>
                                      <p:to>
                                        <p:strVal val="visible"/>
                                      </p:to>
                                    </p:set>
                                    <p:animEffect transition="in" filter="fade">
                                      <p:cBhvr>
                                        <p:cTn id="37" dur="500"/>
                                        <p:tgtEl>
                                          <p:spTgt spid="28">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8">
                                            <p:txEl>
                                              <p:pRg st="8" end="8"/>
                                            </p:txEl>
                                          </p:spTgt>
                                        </p:tgtEl>
                                        <p:attrNameLst>
                                          <p:attrName>style.visibility</p:attrName>
                                        </p:attrNameLst>
                                      </p:cBhvr>
                                      <p:to>
                                        <p:strVal val="visible"/>
                                      </p:to>
                                    </p:set>
                                    <p:animEffect transition="in" filter="fade">
                                      <p:cBhvr>
                                        <p:cTn id="42" dur="500"/>
                                        <p:tgtEl>
                                          <p:spTgt spid="28">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8">
                                            <p:txEl>
                                              <p:pRg st="9" end="9"/>
                                            </p:txEl>
                                          </p:spTgt>
                                        </p:tgtEl>
                                        <p:attrNameLst>
                                          <p:attrName>style.visibility</p:attrName>
                                        </p:attrNameLst>
                                      </p:cBhvr>
                                      <p:to>
                                        <p:strVal val="visible"/>
                                      </p:to>
                                    </p:set>
                                    <p:animEffect transition="in" filter="fade">
                                      <p:cBhvr>
                                        <p:cTn id="47" dur="500"/>
                                        <p:tgtEl>
                                          <p:spTgt spid="2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1313EAB-AFBD-44FC-B96C-9C9A7416E5D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rgbClr val="6F4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480C5C28-3276-4497-8BC1-366BAD074B8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946169" y="481265"/>
            <a:ext cx="2212848" cy="1880508"/>
          </a:xfrm>
          <a:prstGeom prst="rect">
            <a:avLst/>
          </a:prstGeom>
          <a:solidFill>
            <a:srgbClr val="13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5256CDE3-F9C5-4283-AD5F-6148D5AD83B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51051" y="3509435"/>
            <a:ext cx="2212848" cy="2857076"/>
          </a:xfrm>
          <a:prstGeom prst="rect">
            <a:avLst/>
          </a:prstGeom>
          <a:solidFill>
            <a:srgbClr val="13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EA279C60-B3AB-4994-BBA4-00CB99B2FD2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0677" y="485775"/>
            <a:ext cx="2203222" cy="286279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F79976EB-B5B0-40FD-ABF3-AD6041BA594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3561" y="2514599"/>
            <a:ext cx="2783884" cy="385191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7" name="Straight Connector 26">
            <a:extLst>
              <a:ext uri="{FF2B5EF4-FFF2-40B4-BE49-F238E27FC236}">
                <a16:creationId xmlns:a16="http://schemas.microsoft.com/office/drawing/2014/main" id="{B2D13A27-BA7B-4AC1-BAF1-72B1496204F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08782" y="1701532"/>
            <a:ext cx="4572000" cy="0"/>
          </a:xfrm>
          <a:prstGeom prst="line">
            <a:avLst/>
          </a:prstGeom>
          <a:ln>
            <a:solidFill>
              <a:srgbClr val="6F4E44"/>
            </a:solidFill>
          </a:ln>
        </p:spPr>
        <p:style>
          <a:lnRef idx="1">
            <a:schemeClr val="accent1"/>
          </a:lnRef>
          <a:fillRef idx="0">
            <a:schemeClr val="accent1"/>
          </a:fillRef>
          <a:effectRef idx="0">
            <a:schemeClr val="accent1"/>
          </a:effectRef>
          <a:fontRef idx="minor">
            <a:schemeClr val="tx1"/>
          </a:fontRef>
        </p:style>
      </p:cxnSp>
      <p:pic>
        <p:nvPicPr>
          <p:cNvPr id="12" name="Content Placeholder 11" descr="A screenshot of a newspaper&#10;&#10;Description generated with high confidence">
            <a:extLst>
              <a:ext uri="{FF2B5EF4-FFF2-40B4-BE49-F238E27FC236}">
                <a16:creationId xmlns:a16="http://schemas.microsoft.com/office/drawing/2014/main" id="{926B7B0B-FB00-4253-AF30-79D8F5BF9AAD}"/>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9186469" y="2655277"/>
            <a:ext cx="2298068" cy="3549140"/>
          </a:xfrm>
          <a:prstGeom prst="rect">
            <a:avLst/>
          </a:prstGeom>
        </p:spPr>
      </p:pic>
      <p:pic>
        <p:nvPicPr>
          <p:cNvPr id="8" name="Content Placeholder 7" descr="A picture containing person, text, newspaper&#10;&#10;Description generated with high confidence">
            <a:extLst>
              <a:ext uri="{FF2B5EF4-FFF2-40B4-BE49-F238E27FC236}">
                <a16:creationId xmlns:a16="http://schemas.microsoft.com/office/drawing/2014/main" id="{9C2E17B7-E4AD-4E2A-9127-5ED79C2EC65D}"/>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715643" y="654939"/>
            <a:ext cx="1883664" cy="2519951"/>
          </a:xfrm>
          <a:prstGeom prst="rect">
            <a:avLst/>
          </a:prstGeom>
        </p:spPr>
      </p:pic>
      <p:sp>
        <p:nvSpPr>
          <p:cNvPr id="2" name="Title 1">
            <a:extLst>
              <a:ext uri="{FF2B5EF4-FFF2-40B4-BE49-F238E27FC236}">
                <a16:creationId xmlns:a16="http://schemas.microsoft.com/office/drawing/2014/main" id="{0440020C-70DE-4919-8F35-6349E88F45F9}"/>
              </a:ext>
            </a:extLst>
          </p:cNvPr>
          <p:cNvSpPr>
            <a:spLocks noGrp="1"/>
          </p:cNvSpPr>
          <p:nvPr>
            <p:ph type="title"/>
          </p:nvPr>
        </p:nvSpPr>
        <p:spPr>
          <a:xfrm>
            <a:off x="285226" y="365125"/>
            <a:ext cx="5534708" cy="1212315"/>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vert="horz" lIns="91440" tIns="45720" rIns="91440" bIns="45720" rtlCol="0" anchor="b">
            <a:normAutofit/>
          </a:bodyPr>
          <a:lstStyle/>
          <a:p>
            <a:r>
              <a:rPr lang="en-US" sz="3200" b="1" dirty="0"/>
              <a:t>Anti-Budget… But Emergency Fund &amp; Tracking Expenses</a:t>
            </a:r>
          </a:p>
        </p:txBody>
      </p:sp>
      <p:sp>
        <p:nvSpPr>
          <p:cNvPr id="5" name="Text Placeholder 4">
            <a:extLst>
              <a:ext uri="{FF2B5EF4-FFF2-40B4-BE49-F238E27FC236}">
                <a16:creationId xmlns:a16="http://schemas.microsoft.com/office/drawing/2014/main" id="{CA8D2765-818C-48B0-8AC4-DCF4F872653D}"/>
              </a:ext>
            </a:extLst>
          </p:cNvPr>
          <p:cNvSpPr>
            <a:spLocks noGrp="1"/>
          </p:cNvSpPr>
          <p:nvPr>
            <p:ph type="body" sz="quarter" idx="3"/>
          </p:nvPr>
        </p:nvSpPr>
        <p:spPr>
          <a:xfrm>
            <a:off x="285226" y="1863969"/>
            <a:ext cx="5519956" cy="4813668"/>
          </a:xfrm>
          <a:solidFill>
            <a:schemeClr val="tx1">
              <a:lumMod val="65000"/>
              <a:lumOff val="35000"/>
              <a:alpha val="0"/>
            </a:schemeClr>
          </a:solidFill>
        </p:spPr>
        <p:txBody>
          <a:bodyPr vert="horz" lIns="91440" tIns="45720" rIns="91440" bIns="45720" rtlCol="0">
            <a:noAutofit/>
          </a:bodyPr>
          <a:lstStyle/>
          <a:p>
            <a:pPr>
              <a:buClr>
                <a:srgbClr val="6F4E44"/>
              </a:buClr>
            </a:pPr>
            <a:r>
              <a:rPr lang="en-US" sz="2200" dirty="0">
                <a:solidFill>
                  <a:srgbClr val="00B0F0"/>
                </a:solidFill>
              </a:rPr>
              <a:t>The Money Book for the Young, Fabulous &amp; Broke</a:t>
            </a:r>
          </a:p>
          <a:p>
            <a:pPr marL="228600" lvl="1">
              <a:buClr>
                <a:srgbClr val="6F4E44"/>
              </a:buClr>
            </a:pPr>
            <a:r>
              <a:rPr lang="en-US" sz="2200" dirty="0"/>
              <a:t>Screw Budgets, </a:t>
            </a:r>
            <a:r>
              <a:rPr lang="en-US" sz="2200" b="0" dirty="0"/>
              <a:t>but…….save up, the emergency fund, cutting expenses are highly encouraged</a:t>
            </a:r>
          </a:p>
          <a:p>
            <a:pPr>
              <a:buClr>
                <a:srgbClr val="6F4E44"/>
              </a:buClr>
            </a:pPr>
            <a:r>
              <a:rPr lang="en-US" sz="2200" dirty="0">
                <a:solidFill>
                  <a:srgbClr val="00B0F0"/>
                </a:solidFill>
              </a:rPr>
              <a:t>Your Money or Your Life</a:t>
            </a:r>
          </a:p>
          <a:p>
            <a:pPr marL="228600" lvl="1">
              <a:buClr>
                <a:srgbClr val="6F4E44"/>
              </a:buClr>
            </a:pPr>
            <a:r>
              <a:rPr lang="en-US" sz="2200" dirty="0"/>
              <a:t>Budgets, Like Diets, Don’t Work, </a:t>
            </a:r>
            <a:r>
              <a:rPr lang="en-US" sz="2200" b="0" dirty="0"/>
              <a:t>but…….</a:t>
            </a:r>
          </a:p>
          <a:p>
            <a:pPr marL="228600" lvl="1">
              <a:buClr>
                <a:srgbClr val="6F4E44"/>
              </a:buClr>
            </a:pPr>
            <a:r>
              <a:rPr lang="en-US" sz="2200" b="0" dirty="0"/>
              <a:t>(Step 2B) Keep track of every cent that comes into or goes out of your life.</a:t>
            </a:r>
          </a:p>
          <a:p>
            <a:pPr marL="228600" lvl="1">
              <a:buClr>
                <a:srgbClr val="6F4E44"/>
              </a:buClr>
            </a:pPr>
            <a:r>
              <a:rPr lang="en-US" sz="2200" b="0" dirty="0"/>
              <a:t>(Step 3) Every month create a table of all income and all expenses within categories generated by your own unique spending pattern.</a:t>
            </a:r>
          </a:p>
          <a:p>
            <a:pPr>
              <a:buClr>
                <a:srgbClr val="6F4E44"/>
              </a:buClr>
            </a:pPr>
            <a:r>
              <a:rPr lang="en-US" sz="2200" dirty="0">
                <a:solidFill>
                  <a:srgbClr val="00B0F0"/>
                </a:solidFill>
              </a:rPr>
              <a:t>Budget Apps to Ease the Headache</a:t>
            </a:r>
          </a:p>
        </p:txBody>
      </p:sp>
      <p:pic>
        <p:nvPicPr>
          <p:cNvPr id="28" name="Picture 27" descr="A close up of a logo&#10;&#10;Description generated with high confidence">
            <a:extLst>
              <a:ext uri="{FF2B5EF4-FFF2-40B4-BE49-F238E27FC236}">
                <a16:creationId xmlns:a16="http://schemas.microsoft.com/office/drawing/2014/main" id="{EF99E7FE-9C48-4EFF-A6D7-49CDE58EA17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911570" y="3708996"/>
            <a:ext cx="1485900" cy="533400"/>
          </a:xfrm>
          <a:prstGeom prst="rect">
            <a:avLst/>
          </a:prstGeom>
        </p:spPr>
      </p:pic>
      <p:pic>
        <p:nvPicPr>
          <p:cNvPr id="31" name="Picture 30">
            <a:extLst>
              <a:ext uri="{FF2B5EF4-FFF2-40B4-BE49-F238E27FC236}">
                <a16:creationId xmlns:a16="http://schemas.microsoft.com/office/drawing/2014/main" id="{A4F01EA7-E3C4-47D4-9D7F-57CEBE21F8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05154" y="4441957"/>
            <a:ext cx="1701890" cy="832389"/>
          </a:xfrm>
          <a:prstGeom prst="rect">
            <a:avLst/>
          </a:prstGeom>
        </p:spPr>
      </p:pic>
      <p:pic>
        <p:nvPicPr>
          <p:cNvPr id="37" name="Picture 36">
            <a:extLst>
              <a:ext uri="{FF2B5EF4-FFF2-40B4-BE49-F238E27FC236}">
                <a16:creationId xmlns:a16="http://schemas.microsoft.com/office/drawing/2014/main" id="{6288A14B-85BC-410E-A4E9-FE5F81C455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35875" y="5507915"/>
            <a:ext cx="696501" cy="696501"/>
          </a:xfrm>
          <a:prstGeom prst="rect">
            <a:avLst/>
          </a:prstGeom>
        </p:spPr>
      </p:pic>
    </p:spTree>
    <p:extLst>
      <p:ext uri="{BB962C8B-B14F-4D97-AF65-F5344CB8AC3E}">
        <p14:creationId xmlns:p14="http://schemas.microsoft.com/office/powerpoint/2010/main" val="36981304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5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500"/>
                                        <p:tgtEl>
                                          <p:spTgt spid="5">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animEffect transition="in" filter="fade">
                                      <p:cBhvr>
                                        <p:cTn id="33" dur="500"/>
                                        <p:tgtEl>
                                          <p:spTgt spid="5">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
                                            <p:txEl>
                                              <p:pRg st="5" end="5"/>
                                            </p:txEl>
                                          </p:spTgt>
                                        </p:tgtEl>
                                        <p:attrNameLst>
                                          <p:attrName>style.visibility</p:attrName>
                                        </p:attrNameLst>
                                      </p:cBhvr>
                                      <p:to>
                                        <p:strVal val="visible"/>
                                      </p:to>
                                    </p:set>
                                    <p:animEffect transition="in" filter="fade">
                                      <p:cBhvr>
                                        <p:cTn id="38" dur="500"/>
                                        <p:tgtEl>
                                          <p:spTgt spid="5">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Effect transition="in" filter="fade">
                                      <p:cBhvr>
                                        <p:cTn id="43" dur="500"/>
                                        <p:tgtEl>
                                          <p:spTgt spid="5">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descr="A close up of a newspaper&#10;&#10;Description generated with high confidence">
            <a:extLst>
              <a:ext uri="{FF2B5EF4-FFF2-40B4-BE49-F238E27FC236}">
                <a16:creationId xmlns:a16="http://schemas.microsoft.com/office/drawing/2014/main" id="{21258A6C-A616-4D14-81AF-FC662E669A25}"/>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t="486" r="2" b="764"/>
          <a:stretch/>
        </p:blipFill>
        <p:spPr>
          <a:xfrm>
            <a:off x="20" y="10"/>
            <a:ext cx="4635571" cy="6857990"/>
          </a:xfrm>
          <a:prstGeom prst="rect">
            <a:avLst/>
          </a:prstGeom>
          <a:effectLst/>
        </p:spPr>
      </p:pic>
      <p:cxnSp>
        <p:nvCxnSpPr>
          <p:cNvPr id="12" name="Straight Connector 11">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8A8B50"/>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0582484-1029-4317-A190-A5990670974C}"/>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sz="4100" dirty="0"/>
              <a:t>The Surprising Secrets of America’s Wealthy</a:t>
            </a:r>
          </a:p>
        </p:txBody>
      </p:sp>
      <p:sp>
        <p:nvSpPr>
          <p:cNvPr id="5" name="Content Placeholder 4">
            <a:extLst>
              <a:ext uri="{FF2B5EF4-FFF2-40B4-BE49-F238E27FC236}">
                <a16:creationId xmlns:a16="http://schemas.microsoft.com/office/drawing/2014/main" id="{9CAF17AF-6114-4F9D-8B96-60D965FEDD4E}"/>
              </a:ext>
            </a:extLst>
          </p:cNvPr>
          <p:cNvSpPr>
            <a:spLocks noGrp="1"/>
          </p:cNvSpPr>
          <p:nvPr>
            <p:ph sz="half" idx="2"/>
          </p:nvPr>
        </p:nvSpPr>
        <p:spPr>
          <a:xfrm>
            <a:off x="4965431" y="2438400"/>
            <a:ext cx="6586489" cy="3785419"/>
          </a:xfrm>
        </p:spPr>
        <p:txBody>
          <a:bodyPr vert="horz" lIns="91440" tIns="45720" rIns="91440" bIns="45720" rtlCol="0">
            <a:normAutofit/>
          </a:bodyPr>
          <a:lstStyle/>
          <a:p>
            <a:pPr marL="285750" indent="0">
              <a:buNone/>
            </a:pPr>
            <a:r>
              <a:rPr lang="en-US" dirty="0"/>
              <a:t>2. They allocate their time, energy, and money efficiently, in ways conducive to building wealth</a:t>
            </a:r>
          </a:p>
          <a:p>
            <a:pPr marL="285750" indent="0">
              <a:buNone/>
            </a:pPr>
            <a:endParaRPr lang="en-US" sz="2000" dirty="0"/>
          </a:p>
          <a:p>
            <a:pPr marL="285750" indent="0">
              <a:buNone/>
            </a:pPr>
            <a:r>
              <a:rPr lang="en-US" sz="2400" i="1" dirty="0"/>
              <a:t>Prodigious accumulators of wealth (PAWs) allocate nearly </a:t>
            </a:r>
            <a:r>
              <a:rPr lang="en-US" sz="2400" b="1" i="1" dirty="0"/>
              <a:t>twice</a:t>
            </a:r>
            <a:r>
              <a:rPr lang="en-US" sz="2400" i="1" dirty="0"/>
              <a:t> the number of hours per month to planning their financial investments as under accumulators of wealth (UAWs) do.</a:t>
            </a:r>
          </a:p>
          <a:p>
            <a:pPr marL="285750" indent="0">
              <a:buNone/>
            </a:pPr>
            <a:endParaRPr lang="en-US" sz="1200" dirty="0"/>
          </a:p>
          <a:p>
            <a:pPr marL="1371600" lvl="2"/>
            <a:endParaRPr lang="en-US" sz="1600" dirty="0"/>
          </a:p>
        </p:txBody>
      </p:sp>
    </p:spTree>
    <p:extLst>
      <p:ext uri="{BB962C8B-B14F-4D97-AF65-F5344CB8AC3E}">
        <p14:creationId xmlns:p14="http://schemas.microsoft.com/office/powerpoint/2010/main" val="24675308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A baseball player standing next to home plate&#10;&#10;Description generated with very high confidence">
            <a:extLst>
              <a:ext uri="{FF2B5EF4-FFF2-40B4-BE49-F238E27FC236}">
                <a16:creationId xmlns:a16="http://schemas.microsoft.com/office/drawing/2014/main" id="{00A93B91-1F36-4B82-A628-05591006428D}"/>
              </a:ext>
            </a:extLst>
          </p:cNvPr>
          <p:cNvPicPr>
            <a:picLocks noGrp="1" noChangeAspect="1"/>
          </p:cNvPicPr>
          <p:nvPr>
            <p:ph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24811" b="4877"/>
          <a:stretch/>
        </p:blipFill>
        <p:spPr>
          <a:xfrm>
            <a:off x="20" y="10"/>
            <a:ext cx="12191980" cy="6857990"/>
          </a:xfrm>
          <a:prstGeom prst="rect">
            <a:avLst/>
          </a:prstGeom>
        </p:spPr>
      </p:pic>
      <p:sp>
        <p:nvSpPr>
          <p:cNvPr id="14" name="Rectangle 13">
            <a:extLst>
              <a:ext uri="{FF2B5EF4-FFF2-40B4-BE49-F238E27FC236}">
                <a16:creationId xmlns:a16="http://schemas.microsoft.com/office/drawing/2014/main" id="{09C0AD23-CA51-429D-BF79-AA894B0817D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36585"/>
            <a:ext cx="3702134" cy="5581335"/>
          </a:xfrm>
          <a:prstGeom prst="rect">
            <a:avLst/>
          </a:prstGeom>
          <a:solidFill>
            <a:srgbClr val="2E666E"/>
          </a:solidFill>
          <a:ln w="6350" cmpd="sng">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846BCE7F-7065-4D45-B806-1AA71CD6844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476250"/>
            <a:ext cx="3703320" cy="94683"/>
          </a:xfrm>
          <a:prstGeom prst="rect">
            <a:avLst/>
          </a:prstGeom>
          <a:solidFill>
            <a:srgbClr val="2E666E"/>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88E3151E-FFBC-481D-981B-CB17CE00F9AB}"/>
              </a:ext>
            </a:extLst>
          </p:cNvPr>
          <p:cNvSpPr>
            <a:spLocks noGrp="1"/>
          </p:cNvSpPr>
          <p:nvPr>
            <p:ph type="title"/>
          </p:nvPr>
        </p:nvSpPr>
        <p:spPr>
          <a:xfrm>
            <a:off x="880946" y="762000"/>
            <a:ext cx="3316828" cy="4017257"/>
          </a:xfrm>
        </p:spPr>
        <p:txBody>
          <a:bodyPr vert="horz" lIns="91440" tIns="45720" rIns="91440" bIns="45720" rtlCol="0" anchor="b">
            <a:normAutofit/>
          </a:bodyPr>
          <a:lstStyle/>
          <a:p>
            <a:r>
              <a:rPr lang="en-US" sz="4000" dirty="0">
                <a:solidFill>
                  <a:srgbClr val="FFFFFF"/>
                </a:solidFill>
              </a:rPr>
              <a:t>Just when I get ahead…..</a:t>
            </a:r>
            <a:br>
              <a:rPr lang="en-US" sz="4000" dirty="0">
                <a:solidFill>
                  <a:srgbClr val="FFFFFF"/>
                </a:solidFill>
              </a:rPr>
            </a:br>
            <a:br>
              <a:rPr lang="en-US" sz="4000" dirty="0">
                <a:solidFill>
                  <a:srgbClr val="FFFFFF"/>
                </a:solidFill>
              </a:rPr>
            </a:br>
            <a:endParaRPr lang="en-US" sz="4000" dirty="0">
              <a:solidFill>
                <a:srgbClr val="FFFFFF"/>
              </a:solidFill>
            </a:endParaRPr>
          </a:p>
        </p:txBody>
      </p:sp>
    </p:spTree>
    <p:extLst>
      <p:ext uri="{BB962C8B-B14F-4D97-AF65-F5344CB8AC3E}">
        <p14:creationId xmlns:p14="http://schemas.microsoft.com/office/powerpoint/2010/main" val="40185118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E02442B-BFCE-4D94-A053-748333A3C5C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36008" cy="6857998"/>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Calibri" panose="020F0502020204030204"/>
            </a:endParaRPr>
          </a:p>
        </p:txBody>
      </p:sp>
      <p:pic>
        <p:nvPicPr>
          <p:cNvPr id="8" name="Content Placeholder 7">
            <a:extLst>
              <a:ext uri="{FF2B5EF4-FFF2-40B4-BE49-F238E27FC236}">
                <a16:creationId xmlns:a16="http://schemas.microsoft.com/office/drawing/2014/main" id="{C7C38713-97A1-4D44-88D2-014C65639D6F}"/>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3815" r="12765"/>
          <a:stretch/>
        </p:blipFill>
        <p:spPr>
          <a:xfrm>
            <a:off x="5276088" y="640082"/>
            <a:ext cx="6276250" cy="5577838"/>
          </a:xfrm>
          <a:prstGeom prst="rect">
            <a:avLst/>
          </a:prstGeom>
          <a:effectLst/>
        </p:spPr>
      </p:pic>
      <p:sp>
        <p:nvSpPr>
          <p:cNvPr id="4" name="Title 3">
            <a:extLst>
              <a:ext uri="{FF2B5EF4-FFF2-40B4-BE49-F238E27FC236}">
                <a16:creationId xmlns:a16="http://schemas.microsoft.com/office/drawing/2014/main" id="{DE5FD079-59BE-40ED-88F8-473B353725DB}"/>
              </a:ext>
            </a:extLst>
          </p:cNvPr>
          <p:cNvSpPr>
            <a:spLocks noGrp="1"/>
          </p:cNvSpPr>
          <p:nvPr>
            <p:ph type="title"/>
          </p:nvPr>
        </p:nvSpPr>
        <p:spPr>
          <a:xfrm>
            <a:off x="648929" y="629266"/>
            <a:ext cx="3667039" cy="1676603"/>
          </a:xfrm>
        </p:spPr>
        <p:txBody>
          <a:bodyPr vert="horz" lIns="91440" tIns="45720" rIns="91440" bIns="45720" rtlCol="0" anchor="ctr">
            <a:normAutofit/>
          </a:bodyPr>
          <a:lstStyle/>
          <a:p>
            <a:r>
              <a:rPr lang="en-US" sz="3600" dirty="0">
                <a:solidFill>
                  <a:schemeClr val="bg1"/>
                </a:solidFill>
              </a:rPr>
              <a:t>Preparing for the Unexpected</a:t>
            </a:r>
          </a:p>
        </p:txBody>
      </p:sp>
      <p:sp>
        <p:nvSpPr>
          <p:cNvPr id="6" name="Content Placeholder 5">
            <a:extLst>
              <a:ext uri="{FF2B5EF4-FFF2-40B4-BE49-F238E27FC236}">
                <a16:creationId xmlns:a16="http://schemas.microsoft.com/office/drawing/2014/main" id="{937F1D89-58AF-4B3D-8722-3A70E30C2495}"/>
              </a:ext>
            </a:extLst>
          </p:cNvPr>
          <p:cNvSpPr>
            <a:spLocks noGrp="1"/>
          </p:cNvSpPr>
          <p:nvPr>
            <p:ph sz="half" idx="2"/>
          </p:nvPr>
        </p:nvSpPr>
        <p:spPr>
          <a:xfrm>
            <a:off x="648931" y="2438401"/>
            <a:ext cx="3667036" cy="3779520"/>
          </a:xfrm>
        </p:spPr>
        <p:txBody>
          <a:bodyPr vert="horz" lIns="91440" tIns="45720" rIns="91440" bIns="45720" rtlCol="0">
            <a:normAutofit/>
          </a:bodyPr>
          <a:lstStyle/>
          <a:p>
            <a:pPr marL="0" indent="0">
              <a:buNone/>
            </a:pPr>
            <a:r>
              <a:rPr lang="en-US" sz="2400" dirty="0">
                <a:solidFill>
                  <a:schemeClr val="bg1"/>
                </a:solidFill>
              </a:rPr>
              <a:t>Financial emergencies come in many forms:</a:t>
            </a:r>
          </a:p>
          <a:p>
            <a:r>
              <a:rPr lang="en-US" sz="2400" dirty="0">
                <a:solidFill>
                  <a:schemeClr val="bg1"/>
                </a:solidFill>
              </a:rPr>
              <a:t>Natural disasters</a:t>
            </a:r>
          </a:p>
          <a:p>
            <a:r>
              <a:rPr lang="en-US" sz="2400" dirty="0">
                <a:solidFill>
                  <a:schemeClr val="bg1"/>
                </a:solidFill>
              </a:rPr>
              <a:t>Illness or injury</a:t>
            </a:r>
          </a:p>
          <a:p>
            <a:r>
              <a:rPr lang="en-US" sz="2400" dirty="0">
                <a:solidFill>
                  <a:schemeClr val="bg1"/>
                </a:solidFill>
              </a:rPr>
              <a:t>Loss of a family member</a:t>
            </a:r>
          </a:p>
          <a:p>
            <a:r>
              <a:rPr lang="en-US" sz="2400" dirty="0">
                <a:solidFill>
                  <a:schemeClr val="bg1"/>
                </a:solidFill>
              </a:rPr>
              <a:t>Loss of a job</a:t>
            </a:r>
          </a:p>
          <a:p>
            <a:r>
              <a:rPr lang="en-US" sz="2400" dirty="0">
                <a:solidFill>
                  <a:schemeClr val="bg1"/>
                </a:solidFill>
              </a:rPr>
              <a:t>Debt</a:t>
            </a:r>
          </a:p>
          <a:p>
            <a:r>
              <a:rPr lang="en-US" sz="2400" dirty="0">
                <a:solidFill>
                  <a:schemeClr val="bg1"/>
                </a:solidFill>
              </a:rPr>
              <a:t>Higher education costs</a:t>
            </a:r>
          </a:p>
        </p:txBody>
      </p:sp>
    </p:spTree>
    <p:extLst>
      <p:ext uri="{BB962C8B-B14F-4D97-AF65-F5344CB8AC3E}">
        <p14:creationId xmlns:p14="http://schemas.microsoft.com/office/powerpoint/2010/main" val="6377134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Content Placeholder 5">
            <a:extLst>
              <a:ext uri="{FF2B5EF4-FFF2-40B4-BE49-F238E27FC236}">
                <a16:creationId xmlns:a16="http://schemas.microsoft.com/office/drawing/2014/main" id="{96E80D3A-17A7-4C8F-A607-D26E6FE3DE29}"/>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867" r="-1" b="-1"/>
          <a:stretch/>
        </p:blipFill>
        <p:spPr>
          <a:xfrm>
            <a:off x="20" y="10"/>
            <a:ext cx="7534636" cy="6857990"/>
          </a:xfrm>
          <a:prstGeom prst="rect">
            <a:avLst/>
          </a:prstGeom>
        </p:spPr>
      </p:pic>
      <p:sp>
        <p:nvSpPr>
          <p:cNvPr id="2" name="Title 1">
            <a:extLst>
              <a:ext uri="{FF2B5EF4-FFF2-40B4-BE49-F238E27FC236}">
                <a16:creationId xmlns:a16="http://schemas.microsoft.com/office/drawing/2014/main" id="{6D04807E-A814-44DE-8086-EC1ED9149D1E}"/>
              </a:ext>
            </a:extLst>
          </p:cNvPr>
          <p:cNvSpPr>
            <a:spLocks noGrp="1"/>
          </p:cNvSpPr>
          <p:nvPr>
            <p:ph type="title"/>
          </p:nvPr>
        </p:nvSpPr>
        <p:spPr>
          <a:xfrm>
            <a:off x="8153399" y="365125"/>
            <a:ext cx="3430605" cy="6245400"/>
          </a:xfrm>
        </p:spPr>
        <p:txBody>
          <a:bodyPr vert="horz" lIns="91440" tIns="45720" rIns="91440" bIns="45720" rtlCol="0" anchor="ctr">
            <a:normAutofit/>
          </a:bodyPr>
          <a:lstStyle/>
          <a:p>
            <a:r>
              <a:rPr lang="en-US" dirty="0"/>
              <a:t>An </a:t>
            </a:r>
            <a:r>
              <a:rPr lang="en-US" b="1" dirty="0">
                <a:solidFill>
                  <a:srgbClr val="FF0000"/>
                </a:solidFill>
              </a:rPr>
              <a:t>emergency fund </a:t>
            </a:r>
            <a:r>
              <a:rPr lang="en-US" dirty="0"/>
              <a:t>is money set aside that can quickly be accessed for unexpected expenses</a:t>
            </a:r>
            <a:br>
              <a:rPr lang="en-US" dirty="0"/>
            </a:br>
            <a:endParaRPr lang="en-US" dirty="0"/>
          </a:p>
        </p:txBody>
      </p:sp>
      <p:pic>
        <p:nvPicPr>
          <p:cNvPr id="4" name="Picture 3">
            <a:extLst>
              <a:ext uri="{FF2B5EF4-FFF2-40B4-BE49-F238E27FC236}">
                <a16:creationId xmlns:a16="http://schemas.microsoft.com/office/drawing/2014/main" id="{136F317E-230F-4547-AF5C-BF1F0B544D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14517" y="5302157"/>
            <a:ext cx="1308368" cy="1308368"/>
          </a:xfrm>
          <a:prstGeom prst="rect">
            <a:avLst/>
          </a:prstGeom>
        </p:spPr>
      </p:pic>
    </p:spTree>
    <p:extLst>
      <p:ext uri="{BB962C8B-B14F-4D97-AF65-F5344CB8AC3E}">
        <p14:creationId xmlns:p14="http://schemas.microsoft.com/office/powerpoint/2010/main" val="27652946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icture containing toiletry&#10;&#10;Description generated with high confidence">
            <a:extLst>
              <a:ext uri="{FF2B5EF4-FFF2-40B4-BE49-F238E27FC236}">
                <a16:creationId xmlns:a16="http://schemas.microsoft.com/office/drawing/2014/main" id="{A1CF7B5A-9D3A-4628-9103-54DD14F2A8A0}"/>
              </a:ext>
            </a:extLst>
          </p:cNvPr>
          <p:cNvPicPr>
            <a:picLocks noGrp="1" noChangeAspect="1"/>
          </p:cNvPicPr>
          <p:nvPr>
            <p:ph sz="half" idx="1"/>
          </p:nvPr>
        </p:nvPicPr>
        <p:blipFill>
          <a:blip r:embed="rId3">
            <a:extLst>
              <a:ext uri="{BEBA8EAE-BF5A-486C-A8C5-ECC9F3942E4B}">
                <a14:imgProps xmlns:a14="http://schemas.microsoft.com/office/drawing/2010/main">
                  <a14:imgLayer r:embed="rId4">
                    <a14:imgEffect>
                      <a14:colorTemperature colorTemp="7237"/>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69560" y="3249891"/>
            <a:ext cx="2973436" cy="2973436"/>
          </a:xfrm>
        </p:spPr>
      </p:pic>
      <p:sp>
        <p:nvSpPr>
          <p:cNvPr id="11" name="Content Placeholder 10">
            <a:extLst>
              <a:ext uri="{FF2B5EF4-FFF2-40B4-BE49-F238E27FC236}">
                <a16:creationId xmlns:a16="http://schemas.microsoft.com/office/drawing/2014/main" id="{6F04C231-A230-4A8A-A5B7-A17D7FB40AD8}"/>
              </a:ext>
            </a:extLst>
          </p:cNvPr>
          <p:cNvSpPr>
            <a:spLocks noGrp="1"/>
          </p:cNvSpPr>
          <p:nvPr>
            <p:ph sz="half" idx="2"/>
          </p:nvPr>
        </p:nvSpPr>
        <p:spPr>
          <a:xfrm>
            <a:off x="7689568" y="1194127"/>
            <a:ext cx="3721359" cy="5029200"/>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a:bodyPr>
          <a:lstStyle/>
          <a:p>
            <a:pPr marL="0" indent="0">
              <a:buNone/>
            </a:pPr>
            <a:r>
              <a:rPr lang="en-US" b="1" dirty="0">
                <a:solidFill>
                  <a:srgbClr val="CC3399"/>
                </a:solidFill>
              </a:rPr>
              <a:t>Your Emergency Plan Should Include:</a:t>
            </a:r>
          </a:p>
          <a:p>
            <a:r>
              <a:rPr lang="en-US" dirty="0">
                <a:solidFill>
                  <a:srgbClr val="CC3399"/>
                </a:solidFill>
              </a:rPr>
              <a:t>Important Documents</a:t>
            </a:r>
          </a:p>
          <a:p>
            <a:r>
              <a:rPr lang="en-US" dirty="0">
                <a:solidFill>
                  <a:srgbClr val="CC3399"/>
                </a:solidFill>
              </a:rPr>
              <a:t>Family emergency contacts</a:t>
            </a:r>
          </a:p>
          <a:p>
            <a:r>
              <a:rPr lang="en-US" dirty="0">
                <a:solidFill>
                  <a:srgbClr val="CC3399"/>
                </a:solidFill>
              </a:rPr>
              <a:t>Personal items</a:t>
            </a:r>
          </a:p>
          <a:p>
            <a:r>
              <a:rPr lang="en-US" dirty="0">
                <a:solidFill>
                  <a:srgbClr val="CC3399"/>
                </a:solidFill>
              </a:rPr>
              <a:t>Cash, debit cards, credit cards, checks</a:t>
            </a:r>
          </a:p>
        </p:txBody>
      </p:sp>
      <p:sp>
        <p:nvSpPr>
          <p:cNvPr id="8" name="Speech Bubble: Oval 7">
            <a:extLst>
              <a:ext uri="{FF2B5EF4-FFF2-40B4-BE49-F238E27FC236}">
                <a16:creationId xmlns:a16="http://schemas.microsoft.com/office/drawing/2014/main" id="{0B8EA24D-C6C7-45C9-8001-DB2C0FAA8428}"/>
              </a:ext>
            </a:extLst>
          </p:cNvPr>
          <p:cNvSpPr/>
          <p:nvPr/>
        </p:nvSpPr>
        <p:spPr>
          <a:xfrm rot="1681213">
            <a:off x="2614722" y="814857"/>
            <a:ext cx="4429938" cy="3850891"/>
          </a:xfrm>
          <a:prstGeom prst="wedgeEllipseCallout">
            <a:avLst/>
          </a:prstGeom>
          <a:solidFill>
            <a:schemeClr val="bg1"/>
          </a:solidFill>
          <a:ln>
            <a:solidFill>
              <a:srgbClr val="CC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45F7D134-FB74-4BE0-8EDC-60788D6BE7A4}"/>
              </a:ext>
            </a:extLst>
          </p:cNvPr>
          <p:cNvSpPr txBox="1"/>
          <p:nvPr/>
        </p:nvSpPr>
        <p:spPr>
          <a:xfrm>
            <a:off x="3312367" y="1891814"/>
            <a:ext cx="3237722" cy="1323439"/>
          </a:xfrm>
          <a:prstGeom prst="rect">
            <a:avLst/>
          </a:prstGeom>
          <a:solidFill>
            <a:schemeClr val="bg1"/>
          </a:solidFill>
        </p:spPr>
        <p:txBody>
          <a:bodyPr wrap="square" rtlCol="0">
            <a:spAutoFit/>
          </a:bodyPr>
          <a:lstStyle/>
          <a:p>
            <a:r>
              <a:rPr lang="en-US" sz="4400" dirty="0">
                <a:solidFill>
                  <a:srgbClr val="CC3399"/>
                </a:solidFill>
              </a:rPr>
              <a:t>3</a:t>
            </a:r>
            <a:r>
              <a:rPr lang="en-US" dirty="0"/>
              <a:t> to </a:t>
            </a:r>
            <a:r>
              <a:rPr lang="en-US" sz="4400" dirty="0">
                <a:solidFill>
                  <a:srgbClr val="CC3399"/>
                </a:solidFill>
              </a:rPr>
              <a:t>6</a:t>
            </a:r>
            <a:r>
              <a:rPr lang="en-US" sz="4400" dirty="0">
                <a:solidFill>
                  <a:srgbClr val="FF66FF"/>
                </a:solidFill>
              </a:rPr>
              <a:t> </a:t>
            </a:r>
            <a:r>
              <a:rPr lang="en-US" dirty="0"/>
              <a:t>months of living expenses is the recommended amount for an emergency fund </a:t>
            </a:r>
          </a:p>
        </p:txBody>
      </p:sp>
      <p:pic>
        <p:nvPicPr>
          <p:cNvPr id="6" name="Picture 5">
            <a:extLst>
              <a:ext uri="{FF2B5EF4-FFF2-40B4-BE49-F238E27FC236}">
                <a16:creationId xmlns:a16="http://schemas.microsoft.com/office/drawing/2014/main" id="{6E14077C-7B07-4B36-8698-34BED38E0B5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75507" y="3215253"/>
            <a:ext cx="1308368" cy="1308368"/>
          </a:xfrm>
          <a:prstGeom prst="rect">
            <a:avLst/>
          </a:prstGeom>
        </p:spPr>
      </p:pic>
    </p:spTree>
    <p:extLst>
      <p:ext uri="{BB962C8B-B14F-4D97-AF65-F5344CB8AC3E}">
        <p14:creationId xmlns:p14="http://schemas.microsoft.com/office/powerpoint/2010/main" val="4009454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fade">
                                      <p:cBhvr>
                                        <p:cTn id="27"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icture containing toiletry&#10;&#10;Description generated with high confidence">
            <a:extLst>
              <a:ext uri="{FF2B5EF4-FFF2-40B4-BE49-F238E27FC236}">
                <a16:creationId xmlns:a16="http://schemas.microsoft.com/office/drawing/2014/main" id="{A1CF7B5A-9D3A-4628-9103-54DD14F2A8A0}"/>
              </a:ext>
            </a:extLst>
          </p:cNvPr>
          <p:cNvPicPr>
            <a:picLocks noGrp="1" noChangeAspect="1"/>
          </p:cNvPicPr>
          <p:nvPr>
            <p:ph sz="half" idx="1"/>
          </p:nvPr>
        </p:nvPicPr>
        <p:blipFill>
          <a:blip r:embed="rId3">
            <a:extLst>
              <a:ext uri="{BEBA8EAE-BF5A-486C-A8C5-ECC9F3942E4B}">
                <a14:imgProps xmlns:a14="http://schemas.microsoft.com/office/drawing/2010/main">
                  <a14:imgLayer r:embed="rId4">
                    <a14:imgEffect>
                      <a14:colorTemperature colorTemp="7237"/>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69560" y="3249891"/>
            <a:ext cx="2973436" cy="2973436"/>
          </a:xfrm>
        </p:spPr>
      </p:pic>
      <p:sp>
        <p:nvSpPr>
          <p:cNvPr id="11" name="Content Placeholder 10">
            <a:extLst>
              <a:ext uri="{FF2B5EF4-FFF2-40B4-BE49-F238E27FC236}">
                <a16:creationId xmlns:a16="http://schemas.microsoft.com/office/drawing/2014/main" id="{6F04C231-A230-4A8A-A5B7-A17D7FB40AD8}"/>
              </a:ext>
            </a:extLst>
          </p:cNvPr>
          <p:cNvSpPr>
            <a:spLocks noGrp="1"/>
          </p:cNvSpPr>
          <p:nvPr>
            <p:ph sz="half" idx="2"/>
          </p:nvPr>
        </p:nvSpPr>
        <p:spPr>
          <a:xfrm>
            <a:off x="7689568" y="1194127"/>
            <a:ext cx="3721359" cy="5029200"/>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a:bodyPr>
          <a:lstStyle/>
          <a:p>
            <a:pPr marL="0" indent="0">
              <a:buNone/>
            </a:pPr>
            <a:r>
              <a:rPr lang="en-US" b="1" dirty="0">
                <a:solidFill>
                  <a:srgbClr val="CC3399"/>
                </a:solidFill>
              </a:rPr>
              <a:t>Financial Preparedness Includes:</a:t>
            </a:r>
          </a:p>
          <a:p>
            <a:r>
              <a:rPr lang="en-US" dirty="0">
                <a:solidFill>
                  <a:srgbClr val="CC3399"/>
                </a:solidFill>
              </a:rPr>
              <a:t>3-6 month emergency fund</a:t>
            </a:r>
          </a:p>
          <a:p>
            <a:r>
              <a:rPr lang="en-US" dirty="0">
                <a:solidFill>
                  <a:srgbClr val="CC3399"/>
                </a:solidFill>
              </a:rPr>
              <a:t>A relationship with a traditional financial institution</a:t>
            </a:r>
          </a:p>
        </p:txBody>
      </p:sp>
      <p:sp>
        <p:nvSpPr>
          <p:cNvPr id="8" name="Speech Bubble: Oval 7">
            <a:extLst>
              <a:ext uri="{FF2B5EF4-FFF2-40B4-BE49-F238E27FC236}">
                <a16:creationId xmlns:a16="http://schemas.microsoft.com/office/drawing/2014/main" id="{0B8EA24D-C6C7-45C9-8001-DB2C0FAA8428}"/>
              </a:ext>
            </a:extLst>
          </p:cNvPr>
          <p:cNvSpPr/>
          <p:nvPr/>
        </p:nvSpPr>
        <p:spPr>
          <a:xfrm rot="1681213">
            <a:off x="2614722" y="814857"/>
            <a:ext cx="4429938" cy="3850891"/>
          </a:xfrm>
          <a:prstGeom prst="wedgeEllipseCallout">
            <a:avLst/>
          </a:prstGeom>
          <a:solidFill>
            <a:schemeClr val="bg1"/>
          </a:solidFill>
          <a:ln>
            <a:solidFill>
              <a:srgbClr val="CC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45F7D134-FB74-4BE0-8EDC-60788D6BE7A4}"/>
              </a:ext>
            </a:extLst>
          </p:cNvPr>
          <p:cNvSpPr txBox="1"/>
          <p:nvPr/>
        </p:nvSpPr>
        <p:spPr>
          <a:xfrm>
            <a:off x="3312367" y="1891814"/>
            <a:ext cx="3237722" cy="1323439"/>
          </a:xfrm>
          <a:prstGeom prst="rect">
            <a:avLst/>
          </a:prstGeom>
          <a:solidFill>
            <a:schemeClr val="bg1"/>
          </a:solidFill>
        </p:spPr>
        <p:txBody>
          <a:bodyPr wrap="square" rtlCol="0">
            <a:spAutoFit/>
          </a:bodyPr>
          <a:lstStyle/>
          <a:p>
            <a:r>
              <a:rPr lang="en-US" sz="4400" dirty="0">
                <a:solidFill>
                  <a:srgbClr val="CC3399"/>
                </a:solidFill>
              </a:rPr>
              <a:t>3</a:t>
            </a:r>
            <a:r>
              <a:rPr lang="en-US" dirty="0"/>
              <a:t> to </a:t>
            </a:r>
            <a:r>
              <a:rPr lang="en-US" sz="4400" dirty="0">
                <a:solidFill>
                  <a:srgbClr val="CC3399"/>
                </a:solidFill>
              </a:rPr>
              <a:t>6</a:t>
            </a:r>
            <a:r>
              <a:rPr lang="en-US" sz="4400" dirty="0">
                <a:solidFill>
                  <a:srgbClr val="FF66FF"/>
                </a:solidFill>
              </a:rPr>
              <a:t> </a:t>
            </a:r>
            <a:r>
              <a:rPr lang="en-US" dirty="0"/>
              <a:t>months of living expenses is the recommended amount for an emergency fund </a:t>
            </a:r>
          </a:p>
        </p:txBody>
      </p:sp>
      <p:pic>
        <p:nvPicPr>
          <p:cNvPr id="7" name="Picture 6">
            <a:extLst>
              <a:ext uri="{FF2B5EF4-FFF2-40B4-BE49-F238E27FC236}">
                <a16:creationId xmlns:a16="http://schemas.microsoft.com/office/drawing/2014/main" id="{0F6D9FE6-1A6A-45C0-9879-581F16F1698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75507" y="3215253"/>
            <a:ext cx="1308368" cy="1308368"/>
          </a:xfrm>
          <a:prstGeom prst="rect">
            <a:avLst/>
          </a:prstGeom>
        </p:spPr>
      </p:pic>
    </p:spTree>
    <p:extLst>
      <p:ext uri="{BB962C8B-B14F-4D97-AF65-F5344CB8AC3E}">
        <p14:creationId xmlns:p14="http://schemas.microsoft.com/office/powerpoint/2010/main" val="5346724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500"/>
                                        <p:tgtEl>
                                          <p:spTgt spid="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fade">
                                      <p:cBhvr>
                                        <p:cTn id="12"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A picture containing indoor&#10;&#10;Description generated with high confidence">
            <a:extLst>
              <a:ext uri="{FF2B5EF4-FFF2-40B4-BE49-F238E27FC236}">
                <a16:creationId xmlns:a16="http://schemas.microsoft.com/office/drawing/2014/main" id="{F5E28E61-1B16-43B4-9333-E5E9FFE8164D}"/>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0826" r="26252"/>
          <a:stretch/>
        </p:blipFill>
        <p:spPr>
          <a:xfrm>
            <a:off x="20" y="10"/>
            <a:ext cx="4635571" cy="6857990"/>
          </a:xfrm>
          <a:prstGeom prst="rect">
            <a:avLst/>
          </a:prstGeom>
          <a:effectLst/>
        </p:spPr>
      </p:pic>
      <p:cxnSp>
        <p:nvCxnSpPr>
          <p:cNvPr id="13" name="Straight Connector 12">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7E4335"/>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113A8FE5-8146-4122-BDA2-3017C0E8E5A3}"/>
              </a:ext>
            </a:extLst>
          </p:cNvPr>
          <p:cNvSpPr>
            <a:spLocks noGrp="1"/>
          </p:cNvSpPr>
          <p:nvPr>
            <p:ph type="title"/>
          </p:nvPr>
        </p:nvSpPr>
        <p:spPr>
          <a:xfrm>
            <a:off x="4965430" y="629268"/>
            <a:ext cx="6586491" cy="1286160"/>
          </a:xfrm>
        </p:spPr>
        <p:txBody>
          <a:bodyPr vert="horz" lIns="91440" tIns="45720" rIns="91440" bIns="45720" rtlCol="0" anchor="b">
            <a:normAutofit fontScale="90000"/>
          </a:bodyPr>
          <a:lstStyle/>
          <a:p>
            <a:r>
              <a:rPr lang="en-US" b="1" dirty="0"/>
              <a:t>Types of Traditional Financial Institutions</a:t>
            </a:r>
          </a:p>
        </p:txBody>
      </p:sp>
      <p:sp>
        <p:nvSpPr>
          <p:cNvPr id="6" name="Content Placeholder 5">
            <a:extLst>
              <a:ext uri="{FF2B5EF4-FFF2-40B4-BE49-F238E27FC236}">
                <a16:creationId xmlns:a16="http://schemas.microsoft.com/office/drawing/2014/main" id="{6519491D-73B9-439E-9C76-4D85F53422FE}"/>
              </a:ext>
            </a:extLst>
          </p:cNvPr>
          <p:cNvSpPr>
            <a:spLocks noGrp="1"/>
          </p:cNvSpPr>
          <p:nvPr>
            <p:ph sz="half" idx="2"/>
          </p:nvPr>
        </p:nvSpPr>
        <p:spPr>
          <a:xfrm>
            <a:off x="4965431" y="2438400"/>
            <a:ext cx="3273596" cy="3785419"/>
          </a:xfrm>
        </p:spPr>
        <p:txBody>
          <a:bodyPr vert="horz" lIns="91440" tIns="45720" rIns="91440" bIns="45720" rtlCol="0">
            <a:normAutofit/>
          </a:bodyPr>
          <a:lstStyle/>
          <a:p>
            <a:pPr marL="0" indent="0">
              <a:buNone/>
            </a:pPr>
            <a:r>
              <a:rPr lang="en-US" sz="2400" b="1" dirty="0">
                <a:solidFill>
                  <a:schemeClr val="accent6">
                    <a:lumMod val="50000"/>
                  </a:schemeClr>
                </a:solidFill>
              </a:rPr>
              <a:t>Commercial Banks</a:t>
            </a:r>
          </a:p>
          <a:p>
            <a:r>
              <a:rPr lang="en-US" sz="2400" dirty="0"/>
              <a:t>For-profit business, making profits for shareholders</a:t>
            </a:r>
          </a:p>
          <a:p>
            <a:r>
              <a:rPr lang="en-US" sz="2400" dirty="0"/>
              <a:t>Insured by Federal Deposit Insurance Corporation (FDIC) for $250,000 on deposit accounts</a:t>
            </a:r>
          </a:p>
          <a:p>
            <a:pPr marL="0" indent="0">
              <a:buNone/>
            </a:pPr>
            <a:endParaRPr lang="en-US" sz="2400" dirty="0"/>
          </a:p>
          <a:p>
            <a:endParaRPr lang="en-US" sz="2400" dirty="0"/>
          </a:p>
        </p:txBody>
      </p:sp>
      <p:sp>
        <p:nvSpPr>
          <p:cNvPr id="11" name="Content Placeholder 5">
            <a:extLst>
              <a:ext uri="{FF2B5EF4-FFF2-40B4-BE49-F238E27FC236}">
                <a16:creationId xmlns:a16="http://schemas.microsoft.com/office/drawing/2014/main" id="{4E3C6F12-84AB-429A-A69D-DEA6BB128623}"/>
              </a:ext>
            </a:extLst>
          </p:cNvPr>
          <p:cNvSpPr txBox="1">
            <a:spLocks/>
          </p:cNvSpPr>
          <p:nvPr/>
        </p:nvSpPr>
        <p:spPr>
          <a:xfrm>
            <a:off x="8568866" y="2438400"/>
            <a:ext cx="3452557" cy="41087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chemeClr val="accent6">
                    <a:lumMod val="50000"/>
                  </a:schemeClr>
                </a:solidFill>
              </a:rPr>
              <a:t>Credit Unions</a:t>
            </a:r>
          </a:p>
          <a:p>
            <a:r>
              <a:rPr lang="en-US" sz="2400" dirty="0"/>
              <a:t>Non-profit organizations traditionally created for members of a common bond (e.g. teachers, military, etc.)</a:t>
            </a:r>
          </a:p>
          <a:p>
            <a:r>
              <a:rPr lang="en-US" sz="2400" dirty="0"/>
              <a:t>Insured by National Credit Union Administration (NCUA) for $250,000 on deposit accounts</a:t>
            </a:r>
          </a:p>
          <a:p>
            <a:endParaRPr lang="en-US" sz="2400" dirty="0"/>
          </a:p>
        </p:txBody>
      </p:sp>
      <p:pic>
        <p:nvPicPr>
          <p:cNvPr id="12" name="Content Placeholder 7" descr="A close up of a sign&#10;&#10;Description generated with very high confidence">
            <a:extLst>
              <a:ext uri="{FF2B5EF4-FFF2-40B4-BE49-F238E27FC236}">
                <a16:creationId xmlns:a16="http://schemas.microsoft.com/office/drawing/2014/main" id="{B4697F05-4EF3-4152-8BF4-F57440A8AE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88766" y="5100253"/>
            <a:ext cx="1446848" cy="1446848"/>
          </a:xfrm>
          <a:prstGeom prst="rect">
            <a:avLst/>
          </a:prstGeom>
        </p:spPr>
      </p:pic>
      <p:pic>
        <p:nvPicPr>
          <p:cNvPr id="14" name="Picture 13">
            <a:extLst>
              <a:ext uri="{FF2B5EF4-FFF2-40B4-BE49-F238E27FC236}">
                <a16:creationId xmlns:a16="http://schemas.microsoft.com/office/drawing/2014/main" id="{966505F2-EF6E-4296-96A3-F54961A742E6}"/>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0295144" y="6062158"/>
            <a:ext cx="1514828" cy="709215"/>
          </a:xfrm>
          <a:prstGeom prst="rect">
            <a:avLst/>
          </a:prstGeom>
        </p:spPr>
      </p:pic>
    </p:spTree>
    <p:extLst>
      <p:ext uri="{BB962C8B-B14F-4D97-AF65-F5344CB8AC3E}">
        <p14:creationId xmlns:p14="http://schemas.microsoft.com/office/powerpoint/2010/main" val="4269449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fade">
                                      <p:cBhvr>
                                        <p:cTn id="23" dur="500"/>
                                        <p:tgtEl>
                                          <p:spTgt spid="11">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xEl>
                                              <p:pRg st="1" end="1"/>
                                            </p:txEl>
                                          </p:spTgt>
                                        </p:tgtEl>
                                        <p:attrNameLst>
                                          <p:attrName>style.visibility</p:attrName>
                                        </p:attrNameLst>
                                      </p:cBhvr>
                                      <p:to>
                                        <p:strVal val="visible"/>
                                      </p:to>
                                    </p:set>
                                    <p:animEffect transition="in" filter="fade">
                                      <p:cBhvr>
                                        <p:cTn id="26" dur="500"/>
                                        <p:tgtEl>
                                          <p:spTgt spid="11">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xEl>
                                              <p:pRg st="2" end="2"/>
                                            </p:txEl>
                                          </p:spTgt>
                                        </p:tgtEl>
                                        <p:attrNameLst>
                                          <p:attrName>style.visibility</p:attrName>
                                        </p:attrNameLst>
                                      </p:cBhvr>
                                      <p:to>
                                        <p:strVal val="visible"/>
                                      </p:to>
                                    </p:set>
                                    <p:animEffect transition="in" filter="fade">
                                      <p:cBhvr>
                                        <p:cTn id="31" dur="500"/>
                                        <p:tgtEl>
                                          <p:spTgt spid="11">
                                            <p:txEl>
                                              <p:pRg st="2" end="2"/>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11" grpId="0" uiExpand="1" build="allAtOnce"/>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0E02442B-BFCE-4D94-A053-748333A3C5C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36008" cy="6857998"/>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Calibri" panose="020F0502020204030204"/>
            </a:endParaRPr>
          </a:p>
        </p:txBody>
      </p:sp>
      <p:pic>
        <p:nvPicPr>
          <p:cNvPr id="6" name="Content Placeholder 5" descr="A large white building&#10;&#10;Description generated with very high confidence">
            <a:extLst>
              <a:ext uri="{FF2B5EF4-FFF2-40B4-BE49-F238E27FC236}">
                <a16:creationId xmlns:a16="http://schemas.microsoft.com/office/drawing/2014/main" id="{4E16A270-C99F-4E07-8146-140FF40AAE52}"/>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760" r="7939" b="-3"/>
          <a:stretch/>
        </p:blipFill>
        <p:spPr>
          <a:xfrm>
            <a:off x="5276088" y="640082"/>
            <a:ext cx="6276250" cy="5577838"/>
          </a:xfrm>
          <a:prstGeom prst="rect">
            <a:avLst/>
          </a:prstGeom>
          <a:effectLst/>
        </p:spPr>
      </p:pic>
      <p:sp>
        <p:nvSpPr>
          <p:cNvPr id="2" name="Title 1">
            <a:extLst>
              <a:ext uri="{FF2B5EF4-FFF2-40B4-BE49-F238E27FC236}">
                <a16:creationId xmlns:a16="http://schemas.microsoft.com/office/drawing/2014/main" id="{947F4C0D-14DC-4BB2-9B89-F158C1F498A9}"/>
              </a:ext>
            </a:extLst>
          </p:cNvPr>
          <p:cNvSpPr>
            <a:spLocks noGrp="1"/>
          </p:cNvSpPr>
          <p:nvPr>
            <p:ph type="title"/>
          </p:nvPr>
        </p:nvSpPr>
        <p:spPr>
          <a:xfrm>
            <a:off x="648929" y="629266"/>
            <a:ext cx="3667039" cy="1676603"/>
          </a:xfrm>
        </p:spPr>
        <p:txBody>
          <a:bodyPr vert="horz" lIns="91440" tIns="45720" rIns="91440" bIns="45720" rtlCol="0" anchor="ctr">
            <a:normAutofit/>
          </a:bodyPr>
          <a:lstStyle/>
          <a:p>
            <a:r>
              <a:rPr lang="en-US" sz="4800" b="1" dirty="0">
                <a:solidFill>
                  <a:schemeClr val="bg1"/>
                </a:solidFill>
              </a:rPr>
              <a:t>Federal Reserve Bank</a:t>
            </a:r>
          </a:p>
        </p:txBody>
      </p:sp>
      <p:sp>
        <p:nvSpPr>
          <p:cNvPr id="4" name="Content Placeholder 3">
            <a:extLst>
              <a:ext uri="{FF2B5EF4-FFF2-40B4-BE49-F238E27FC236}">
                <a16:creationId xmlns:a16="http://schemas.microsoft.com/office/drawing/2014/main" id="{D4214C08-DF15-476F-B6CD-2C4464ADEA2B}"/>
              </a:ext>
            </a:extLst>
          </p:cNvPr>
          <p:cNvSpPr>
            <a:spLocks noGrp="1"/>
          </p:cNvSpPr>
          <p:nvPr>
            <p:ph sz="half" idx="2"/>
          </p:nvPr>
        </p:nvSpPr>
        <p:spPr>
          <a:xfrm>
            <a:off x="648931" y="2438401"/>
            <a:ext cx="3667036" cy="3779520"/>
          </a:xfrm>
        </p:spPr>
        <p:txBody>
          <a:bodyPr vert="horz" lIns="91440" tIns="45720" rIns="91440" bIns="45720" rtlCol="0">
            <a:noAutofit/>
          </a:bodyPr>
          <a:lstStyle/>
          <a:p>
            <a:r>
              <a:rPr lang="en-US" sz="3200" dirty="0">
                <a:solidFill>
                  <a:schemeClr val="bg1"/>
                </a:solidFill>
              </a:rPr>
              <a:t>The central bank of the United States</a:t>
            </a:r>
          </a:p>
          <a:p>
            <a:r>
              <a:rPr lang="en-US" sz="3200" dirty="0">
                <a:solidFill>
                  <a:schemeClr val="bg1"/>
                </a:solidFill>
              </a:rPr>
              <a:t>Supervises and regulates financial institutions</a:t>
            </a:r>
          </a:p>
          <a:p>
            <a:r>
              <a:rPr lang="en-US" sz="3200" dirty="0">
                <a:solidFill>
                  <a:schemeClr val="bg1"/>
                </a:solidFill>
              </a:rPr>
              <a:t>Responsible for U.S. monetary policy</a:t>
            </a:r>
          </a:p>
        </p:txBody>
      </p:sp>
    </p:spTree>
    <p:extLst>
      <p:ext uri="{BB962C8B-B14F-4D97-AF65-F5344CB8AC3E}">
        <p14:creationId xmlns:p14="http://schemas.microsoft.com/office/powerpoint/2010/main" val="4110616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A picture containing indoor&#10;&#10;Description generated with high confidence">
            <a:extLst>
              <a:ext uri="{FF2B5EF4-FFF2-40B4-BE49-F238E27FC236}">
                <a16:creationId xmlns:a16="http://schemas.microsoft.com/office/drawing/2014/main" id="{F5E28E61-1B16-43B4-9333-E5E9FFE8164D}"/>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0826" r="26252"/>
          <a:stretch/>
        </p:blipFill>
        <p:spPr>
          <a:xfrm>
            <a:off x="20" y="10"/>
            <a:ext cx="4635571" cy="6857990"/>
          </a:xfrm>
          <a:prstGeom prst="rect">
            <a:avLst/>
          </a:prstGeom>
          <a:effectLst/>
        </p:spPr>
      </p:pic>
      <p:cxnSp>
        <p:nvCxnSpPr>
          <p:cNvPr id="13" name="Straight Connector 12">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7E4335"/>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113A8FE5-8146-4122-BDA2-3017C0E8E5A3}"/>
              </a:ext>
            </a:extLst>
          </p:cNvPr>
          <p:cNvSpPr>
            <a:spLocks noGrp="1"/>
          </p:cNvSpPr>
          <p:nvPr>
            <p:ph type="title"/>
          </p:nvPr>
        </p:nvSpPr>
        <p:spPr>
          <a:xfrm>
            <a:off x="4965430" y="629268"/>
            <a:ext cx="6586491" cy="1286160"/>
          </a:xfrm>
        </p:spPr>
        <p:txBody>
          <a:bodyPr vert="horz" lIns="91440" tIns="45720" rIns="91440" bIns="45720" rtlCol="0" anchor="b">
            <a:normAutofit fontScale="90000"/>
          </a:bodyPr>
          <a:lstStyle/>
          <a:p>
            <a:r>
              <a:rPr lang="en-US" b="1" dirty="0"/>
              <a:t>Types of Deposit Accounts</a:t>
            </a:r>
            <a:br>
              <a:rPr lang="en-US" b="1" dirty="0"/>
            </a:br>
            <a:endParaRPr lang="en-US" b="1" dirty="0"/>
          </a:p>
        </p:txBody>
      </p:sp>
      <p:sp>
        <p:nvSpPr>
          <p:cNvPr id="6" name="Content Placeholder 5">
            <a:extLst>
              <a:ext uri="{FF2B5EF4-FFF2-40B4-BE49-F238E27FC236}">
                <a16:creationId xmlns:a16="http://schemas.microsoft.com/office/drawing/2014/main" id="{6519491D-73B9-439E-9C76-4D85F53422FE}"/>
              </a:ext>
            </a:extLst>
          </p:cNvPr>
          <p:cNvSpPr>
            <a:spLocks noGrp="1"/>
          </p:cNvSpPr>
          <p:nvPr>
            <p:ph sz="half" idx="2"/>
          </p:nvPr>
        </p:nvSpPr>
        <p:spPr>
          <a:xfrm>
            <a:off x="4965431" y="2438400"/>
            <a:ext cx="3273596" cy="4108701"/>
          </a:xfrm>
        </p:spPr>
        <p:txBody>
          <a:bodyPr vert="horz" lIns="91440" tIns="45720" rIns="91440" bIns="45720" rtlCol="0">
            <a:noAutofit/>
          </a:bodyPr>
          <a:lstStyle/>
          <a:p>
            <a:pPr marL="0" indent="0">
              <a:buNone/>
            </a:pPr>
            <a:r>
              <a:rPr lang="en-US" sz="2400" b="1" dirty="0">
                <a:solidFill>
                  <a:schemeClr val="accent6">
                    <a:lumMod val="50000"/>
                  </a:schemeClr>
                </a:solidFill>
              </a:rPr>
              <a:t>Checking Account</a:t>
            </a:r>
          </a:p>
          <a:p>
            <a:r>
              <a:rPr lang="en-US" sz="2400" dirty="0"/>
              <a:t>Most common form of deposit</a:t>
            </a:r>
          </a:p>
          <a:p>
            <a:r>
              <a:rPr lang="en-US" sz="2400" dirty="0"/>
              <a:t>Designed for frequent transactions</a:t>
            </a:r>
          </a:p>
          <a:p>
            <a:r>
              <a:rPr lang="en-US" sz="2400" dirty="0"/>
              <a:t>May earn interest</a:t>
            </a:r>
          </a:p>
          <a:p>
            <a:r>
              <a:rPr lang="en-US" sz="2400" dirty="0"/>
              <a:t>Over-draft protection (ODP)</a:t>
            </a:r>
          </a:p>
          <a:p>
            <a:endParaRPr lang="en-US" sz="2400" dirty="0"/>
          </a:p>
        </p:txBody>
      </p:sp>
      <p:sp>
        <p:nvSpPr>
          <p:cNvPr id="11" name="Content Placeholder 5">
            <a:extLst>
              <a:ext uri="{FF2B5EF4-FFF2-40B4-BE49-F238E27FC236}">
                <a16:creationId xmlns:a16="http://schemas.microsoft.com/office/drawing/2014/main" id="{4E3C6F12-84AB-429A-A69D-DEA6BB128623}"/>
              </a:ext>
            </a:extLst>
          </p:cNvPr>
          <p:cNvSpPr txBox="1">
            <a:spLocks/>
          </p:cNvSpPr>
          <p:nvPr/>
        </p:nvSpPr>
        <p:spPr>
          <a:xfrm>
            <a:off x="8568866" y="2438400"/>
            <a:ext cx="3452557" cy="41087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chemeClr val="accent6">
                    <a:lumMod val="50000"/>
                  </a:schemeClr>
                </a:solidFill>
              </a:rPr>
              <a:t>Savings Account</a:t>
            </a:r>
          </a:p>
          <a:p>
            <a:r>
              <a:rPr lang="en-US" sz="2400" dirty="0"/>
              <a:t>Often used for emergency fund and other short-term savings goals</a:t>
            </a:r>
          </a:p>
          <a:p>
            <a:r>
              <a:rPr lang="en-US" sz="2400" dirty="0"/>
              <a:t>Minimum balance requirements</a:t>
            </a:r>
          </a:p>
          <a:p>
            <a:endParaRPr lang="en-US" sz="2400" dirty="0"/>
          </a:p>
        </p:txBody>
      </p:sp>
      <p:pic>
        <p:nvPicPr>
          <p:cNvPr id="12" name="Content Placeholder 7" descr="A close up of a sign&#10;&#10;Description generated with very high confidence">
            <a:extLst>
              <a:ext uri="{FF2B5EF4-FFF2-40B4-BE49-F238E27FC236}">
                <a16:creationId xmlns:a16="http://schemas.microsoft.com/office/drawing/2014/main" id="{B4697F05-4EF3-4152-8BF4-F57440A8AE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2087" y="1074713"/>
            <a:ext cx="1163997" cy="1163997"/>
          </a:xfrm>
          <a:prstGeom prst="rect">
            <a:avLst/>
          </a:prstGeom>
        </p:spPr>
      </p:pic>
      <p:pic>
        <p:nvPicPr>
          <p:cNvPr id="14" name="Picture 13">
            <a:extLst>
              <a:ext uri="{FF2B5EF4-FFF2-40B4-BE49-F238E27FC236}">
                <a16:creationId xmlns:a16="http://schemas.microsoft.com/office/drawing/2014/main" id="{966505F2-EF6E-4296-96A3-F54961A742E6}"/>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491588" y="1315053"/>
            <a:ext cx="1514828" cy="709215"/>
          </a:xfrm>
          <a:prstGeom prst="rect">
            <a:avLst/>
          </a:prstGeom>
        </p:spPr>
      </p:pic>
    </p:spTree>
    <p:extLst>
      <p:ext uri="{BB962C8B-B14F-4D97-AF65-F5344CB8AC3E}">
        <p14:creationId xmlns:p14="http://schemas.microsoft.com/office/powerpoint/2010/main" val="2149233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fade">
                                      <p:cBhvr>
                                        <p:cTn id="25" dur="500"/>
                                        <p:tgtEl>
                                          <p:spTgt spid="6">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
                                            <p:txEl>
                                              <p:pRg st="0" end="0"/>
                                            </p:txEl>
                                          </p:spTgt>
                                        </p:tgtEl>
                                        <p:attrNameLst>
                                          <p:attrName>style.visibility</p:attrName>
                                        </p:attrNameLst>
                                      </p:cBhvr>
                                      <p:to>
                                        <p:strVal val="visible"/>
                                      </p:to>
                                    </p:set>
                                    <p:animEffect transition="in" filter="fade">
                                      <p:cBhvr>
                                        <p:cTn id="30" dur="500"/>
                                        <p:tgtEl>
                                          <p:spTgt spid="11">
                                            <p:txEl>
                                              <p:pRg st="0" end="0"/>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1">
                                            <p:txEl>
                                              <p:pRg st="1" end="1"/>
                                            </p:txEl>
                                          </p:spTgt>
                                        </p:tgtEl>
                                        <p:attrNameLst>
                                          <p:attrName>style.visibility</p:attrName>
                                        </p:attrNameLst>
                                      </p:cBhvr>
                                      <p:to>
                                        <p:strVal val="visible"/>
                                      </p:to>
                                    </p:set>
                                    <p:animEffect transition="in" filter="fade">
                                      <p:cBhvr>
                                        <p:cTn id="33" dur="500"/>
                                        <p:tgtEl>
                                          <p:spTgt spid="11">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1">
                                            <p:txEl>
                                              <p:pRg st="2" end="2"/>
                                            </p:txEl>
                                          </p:spTgt>
                                        </p:tgtEl>
                                        <p:attrNameLst>
                                          <p:attrName>style.visibility</p:attrName>
                                        </p:attrNameLst>
                                      </p:cBhvr>
                                      <p:to>
                                        <p:strVal val="visible"/>
                                      </p:to>
                                    </p:set>
                                    <p:animEffect transition="in" filter="fade">
                                      <p:cBhvr>
                                        <p:cTn id="38"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A picture containing indoor&#10;&#10;Description generated with high confidence">
            <a:extLst>
              <a:ext uri="{FF2B5EF4-FFF2-40B4-BE49-F238E27FC236}">
                <a16:creationId xmlns:a16="http://schemas.microsoft.com/office/drawing/2014/main" id="{F5E28E61-1B16-43B4-9333-E5E9FFE8164D}"/>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0826" r="26252"/>
          <a:stretch/>
        </p:blipFill>
        <p:spPr>
          <a:xfrm>
            <a:off x="20" y="10"/>
            <a:ext cx="4635571" cy="6857990"/>
          </a:xfrm>
          <a:prstGeom prst="rect">
            <a:avLst/>
          </a:prstGeom>
          <a:effectLst/>
        </p:spPr>
      </p:pic>
      <p:cxnSp>
        <p:nvCxnSpPr>
          <p:cNvPr id="13" name="Straight Connector 12">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7E4335"/>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113A8FE5-8146-4122-BDA2-3017C0E8E5A3}"/>
              </a:ext>
            </a:extLst>
          </p:cNvPr>
          <p:cNvSpPr>
            <a:spLocks noGrp="1"/>
          </p:cNvSpPr>
          <p:nvPr>
            <p:ph type="title"/>
          </p:nvPr>
        </p:nvSpPr>
        <p:spPr>
          <a:xfrm>
            <a:off x="4965430" y="629268"/>
            <a:ext cx="6586491" cy="1286160"/>
          </a:xfrm>
        </p:spPr>
        <p:txBody>
          <a:bodyPr vert="horz" lIns="91440" tIns="45720" rIns="91440" bIns="45720" rtlCol="0" anchor="b">
            <a:normAutofit fontScale="90000"/>
          </a:bodyPr>
          <a:lstStyle/>
          <a:p>
            <a:r>
              <a:rPr lang="en-US" b="1" dirty="0"/>
              <a:t>Types of Deposit Accounts</a:t>
            </a:r>
            <a:br>
              <a:rPr lang="en-US" b="1" dirty="0"/>
            </a:br>
            <a:endParaRPr lang="en-US" b="1" dirty="0"/>
          </a:p>
        </p:txBody>
      </p:sp>
      <p:sp>
        <p:nvSpPr>
          <p:cNvPr id="6" name="Content Placeholder 5">
            <a:extLst>
              <a:ext uri="{FF2B5EF4-FFF2-40B4-BE49-F238E27FC236}">
                <a16:creationId xmlns:a16="http://schemas.microsoft.com/office/drawing/2014/main" id="{6519491D-73B9-439E-9C76-4D85F53422FE}"/>
              </a:ext>
            </a:extLst>
          </p:cNvPr>
          <p:cNvSpPr>
            <a:spLocks noGrp="1"/>
          </p:cNvSpPr>
          <p:nvPr>
            <p:ph sz="half" idx="2"/>
          </p:nvPr>
        </p:nvSpPr>
        <p:spPr>
          <a:xfrm>
            <a:off x="4965430" y="2438399"/>
            <a:ext cx="3273596" cy="4108701"/>
          </a:xfrm>
        </p:spPr>
        <p:txBody>
          <a:bodyPr vert="horz" lIns="91440" tIns="45720" rIns="91440" bIns="45720" rtlCol="0">
            <a:noAutofit/>
          </a:bodyPr>
          <a:lstStyle/>
          <a:p>
            <a:pPr marL="0" indent="0">
              <a:buNone/>
            </a:pPr>
            <a:r>
              <a:rPr lang="en-US" sz="2400" b="1" dirty="0">
                <a:solidFill>
                  <a:schemeClr val="accent6">
                    <a:lumMod val="50000"/>
                  </a:schemeClr>
                </a:solidFill>
              </a:rPr>
              <a:t>Money Market Account</a:t>
            </a:r>
          </a:p>
          <a:p>
            <a:r>
              <a:rPr lang="en-US" sz="2400" dirty="0"/>
              <a:t>Savings + Checking</a:t>
            </a:r>
          </a:p>
          <a:p>
            <a:r>
              <a:rPr lang="en-US" sz="2400" dirty="0"/>
              <a:t>Generally offers higher rates of returns</a:t>
            </a:r>
          </a:p>
          <a:p>
            <a:r>
              <a:rPr lang="en-US" sz="2400" dirty="0"/>
              <a:t>Higher minimum balance requirements</a:t>
            </a:r>
          </a:p>
          <a:p>
            <a:r>
              <a:rPr lang="en-US" sz="2400" dirty="0"/>
              <a:t>Limited number of transactions per month</a:t>
            </a:r>
          </a:p>
          <a:p>
            <a:endParaRPr lang="en-US" sz="2400" dirty="0"/>
          </a:p>
        </p:txBody>
      </p:sp>
      <p:sp>
        <p:nvSpPr>
          <p:cNvPr id="11" name="Content Placeholder 5">
            <a:extLst>
              <a:ext uri="{FF2B5EF4-FFF2-40B4-BE49-F238E27FC236}">
                <a16:creationId xmlns:a16="http://schemas.microsoft.com/office/drawing/2014/main" id="{4E3C6F12-84AB-429A-A69D-DEA6BB128623}"/>
              </a:ext>
            </a:extLst>
          </p:cNvPr>
          <p:cNvSpPr txBox="1">
            <a:spLocks/>
          </p:cNvSpPr>
          <p:nvPr/>
        </p:nvSpPr>
        <p:spPr>
          <a:xfrm>
            <a:off x="8568866" y="2438400"/>
            <a:ext cx="3477725" cy="41087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chemeClr val="accent6">
                    <a:lumMod val="50000"/>
                  </a:schemeClr>
                </a:solidFill>
              </a:rPr>
              <a:t>Certificate of Deposit (CD)</a:t>
            </a:r>
          </a:p>
          <a:p>
            <a:r>
              <a:rPr lang="en-US" sz="2400" dirty="0"/>
              <a:t>Often used for intermediate-range goals of 3-5 years</a:t>
            </a:r>
          </a:p>
          <a:p>
            <a:r>
              <a:rPr lang="en-US" sz="2400" dirty="0"/>
              <a:t>Deposit locked in for a specific amount of time and interest rate</a:t>
            </a:r>
          </a:p>
          <a:p>
            <a:r>
              <a:rPr lang="en-US" sz="2400" dirty="0"/>
              <a:t>Penalties for early withdrawals</a:t>
            </a:r>
          </a:p>
        </p:txBody>
      </p:sp>
      <p:pic>
        <p:nvPicPr>
          <p:cNvPr id="12" name="Content Placeholder 7" descr="A close up of a sign&#10;&#10;Description generated with very high confidence">
            <a:extLst>
              <a:ext uri="{FF2B5EF4-FFF2-40B4-BE49-F238E27FC236}">
                <a16:creationId xmlns:a16="http://schemas.microsoft.com/office/drawing/2014/main" id="{B4697F05-4EF3-4152-8BF4-F57440A8AE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2087" y="1074713"/>
            <a:ext cx="1163997" cy="1163997"/>
          </a:xfrm>
          <a:prstGeom prst="rect">
            <a:avLst/>
          </a:prstGeom>
        </p:spPr>
      </p:pic>
      <p:pic>
        <p:nvPicPr>
          <p:cNvPr id="14" name="Picture 13">
            <a:extLst>
              <a:ext uri="{FF2B5EF4-FFF2-40B4-BE49-F238E27FC236}">
                <a16:creationId xmlns:a16="http://schemas.microsoft.com/office/drawing/2014/main" id="{966505F2-EF6E-4296-96A3-F54961A742E6}"/>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491588" y="1315053"/>
            <a:ext cx="1514828" cy="709215"/>
          </a:xfrm>
          <a:prstGeom prst="rect">
            <a:avLst/>
          </a:prstGeom>
        </p:spPr>
      </p:pic>
    </p:spTree>
    <p:extLst>
      <p:ext uri="{BB962C8B-B14F-4D97-AF65-F5344CB8AC3E}">
        <p14:creationId xmlns:p14="http://schemas.microsoft.com/office/powerpoint/2010/main" val="13396868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50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fade">
                                      <p:cBhvr>
                                        <p:cTn id="22" dur="500"/>
                                        <p:tgtEl>
                                          <p:spTgt spid="11">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xEl>
                                              <p:pRg st="1" end="1"/>
                                            </p:txEl>
                                          </p:spTgt>
                                        </p:tgtEl>
                                        <p:attrNameLst>
                                          <p:attrName>style.visibility</p:attrName>
                                        </p:attrNameLst>
                                      </p:cBhvr>
                                      <p:to>
                                        <p:strVal val="visible"/>
                                      </p:to>
                                    </p:set>
                                    <p:animEffect transition="in" filter="fade">
                                      <p:cBhvr>
                                        <p:cTn id="25" dur="500"/>
                                        <p:tgtEl>
                                          <p:spTgt spid="11">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xEl>
                                              <p:pRg st="2" end="2"/>
                                            </p:txEl>
                                          </p:spTgt>
                                        </p:tgtEl>
                                        <p:attrNameLst>
                                          <p:attrName>style.visibility</p:attrName>
                                        </p:attrNameLst>
                                      </p:cBhvr>
                                      <p:to>
                                        <p:strVal val="visible"/>
                                      </p:to>
                                    </p:set>
                                    <p:animEffect transition="in" filter="fade">
                                      <p:cBhvr>
                                        <p:cTn id="30" dur="500"/>
                                        <p:tgtEl>
                                          <p:spTgt spid="11">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1">
                                            <p:txEl>
                                              <p:pRg st="3" end="3"/>
                                            </p:txEl>
                                          </p:spTgt>
                                        </p:tgtEl>
                                        <p:attrNameLst>
                                          <p:attrName>style.visibility</p:attrName>
                                        </p:attrNameLst>
                                      </p:cBhvr>
                                      <p:to>
                                        <p:strVal val="visible"/>
                                      </p:to>
                                    </p:set>
                                    <p:animEffect transition="in" filter="fade">
                                      <p:cBhvr>
                                        <p:cTn id="35"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allAtOnce"/>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E862BE82-D00D-42C1-BF16-93AA37870C3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D92C2D-1D3D-4974-918C-06579FB354A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3"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lumMod val="95000"/>
              <a:lumOff val="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Content Placeholder 5" descr="A drawing of a person&#10;&#10;Description generated with high confidence">
            <a:extLst>
              <a:ext uri="{FF2B5EF4-FFF2-40B4-BE49-F238E27FC236}">
                <a16:creationId xmlns:a16="http://schemas.microsoft.com/office/drawing/2014/main" id="{4E16A270-C99F-4E07-8146-140FF40AAE52}"/>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a:stretch/>
        </p:blipFill>
        <p:spPr>
          <a:xfrm>
            <a:off x="6154416" y="643467"/>
            <a:ext cx="5278140" cy="5278140"/>
          </a:xfrm>
          <a:prstGeom prst="rect">
            <a:avLst/>
          </a:prstGeom>
        </p:spPr>
      </p:pic>
      <p:sp>
        <p:nvSpPr>
          <p:cNvPr id="2" name="Title 1">
            <a:extLst>
              <a:ext uri="{FF2B5EF4-FFF2-40B4-BE49-F238E27FC236}">
                <a16:creationId xmlns:a16="http://schemas.microsoft.com/office/drawing/2014/main" id="{947F4C0D-14DC-4BB2-9B89-F158C1F498A9}"/>
              </a:ext>
            </a:extLst>
          </p:cNvPr>
          <p:cNvSpPr>
            <a:spLocks noGrp="1"/>
          </p:cNvSpPr>
          <p:nvPr>
            <p:ph type="title"/>
          </p:nvPr>
        </p:nvSpPr>
        <p:spPr>
          <a:xfrm>
            <a:off x="259976" y="632990"/>
            <a:ext cx="4552909" cy="1043409"/>
          </a:xfrm>
        </p:spPr>
        <p:txBody>
          <a:bodyPr vert="horz" lIns="91440" tIns="45720" rIns="91440" bIns="45720" rtlCol="0" anchor="ctr">
            <a:noAutofit/>
          </a:bodyPr>
          <a:lstStyle/>
          <a:p>
            <a:r>
              <a:rPr lang="en-US" sz="4800" b="1" kern="1200" dirty="0">
                <a:solidFill>
                  <a:schemeClr val="tx1"/>
                </a:solidFill>
                <a:latin typeface="+mj-lt"/>
                <a:ea typeface="+mj-ea"/>
                <a:cs typeface="+mj-cs"/>
              </a:rPr>
              <a:t>Choosing a Bank</a:t>
            </a:r>
          </a:p>
        </p:txBody>
      </p:sp>
      <p:sp>
        <p:nvSpPr>
          <p:cNvPr id="4" name="Content Placeholder 3">
            <a:extLst>
              <a:ext uri="{FF2B5EF4-FFF2-40B4-BE49-F238E27FC236}">
                <a16:creationId xmlns:a16="http://schemas.microsoft.com/office/drawing/2014/main" id="{D4214C08-DF15-476F-B6CD-2C4464ADEA2B}"/>
              </a:ext>
            </a:extLst>
          </p:cNvPr>
          <p:cNvSpPr>
            <a:spLocks noGrp="1"/>
          </p:cNvSpPr>
          <p:nvPr>
            <p:ph sz="half" idx="2"/>
          </p:nvPr>
        </p:nvSpPr>
        <p:spPr>
          <a:xfrm>
            <a:off x="518474" y="1774371"/>
            <a:ext cx="4064409" cy="3192075"/>
          </a:xfrm>
        </p:spPr>
        <p:txBody>
          <a:bodyPr vert="horz" lIns="91440" tIns="45720" rIns="91440" bIns="45720" rtlCol="0" anchor="t">
            <a:noAutofit/>
          </a:bodyPr>
          <a:lstStyle/>
          <a:p>
            <a:r>
              <a:rPr lang="en-US" sz="3600" dirty="0"/>
              <a:t>Locations</a:t>
            </a:r>
          </a:p>
          <a:p>
            <a:r>
              <a:rPr lang="en-US" sz="3600" dirty="0"/>
              <a:t>Online Banking</a:t>
            </a:r>
          </a:p>
          <a:p>
            <a:r>
              <a:rPr lang="en-US" sz="3600" dirty="0"/>
              <a:t>Mobile Banking</a:t>
            </a:r>
          </a:p>
          <a:p>
            <a:r>
              <a:rPr lang="en-US" sz="3600" dirty="0"/>
              <a:t>Account Options</a:t>
            </a:r>
          </a:p>
          <a:p>
            <a:r>
              <a:rPr lang="en-US" sz="3600" dirty="0"/>
              <a:t>Meeting Needs</a:t>
            </a:r>
          </a:p>
          <a:p>
            <a:endParaRPr lang="en-US" sz="3600" dirty="0"/>
          </a:p>
          <a:p>
            <a:endParaRPr lang="en-US" sz="3600" dirty="0"/>
          </a:p>
        </p:txBody>
      </p:sp>
    </p:spTree>
    <p:extLst>
      <p:ext uri="{BB962C8B-B14F-4D97-AF65-F5344CB8AC3E}">
        <p14:creationId xmlns:p14="http://schemas.microsoft.com/office/powerpoint/2010/main" val="248923961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object&#10;&#10;Description generated with very high confidence">
            <a:extLst>
              <a:ext uri="{FF2B5EF4-FFF2-40B4-BE49-F238E27FC236}">
                <a16:creationId xmlns:a16="http://schemas.microsoft.com/office/drawing/2014/main" id="{897AEB7E-DF63-4F3D-A7B9-BEB67B9EEBA2}"/>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13" name="Freeform 5">
            <a:extLst>
              <a:ext uri="{FF2B5EF4-FFF2-40B4-BE49-F238E27FC236}">
                <a16:creationId xmlns:a16="http://schemas.microsoft.com/office/drawing/2014/main" id="{87CC2527-562A-4F69-B487-4371E5B243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5" name="Straight Connector 14">
            <a:extLst>
              <a:ext uri="{FF2B5EF4-FFF2-40B4-BE49-F238E27FC236}">
                <a16:creationId xmlns:a16="http://schemas.microsoft.com/office/drawing/2014/main" id="{BCDAEC91-5BCE-4B55-9CC0-43EF94CB73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FD945E0-A765-4C99-9F26-9B38C65A5A2C}"/>
              </a:ext>
            </a:extLst>
          </p:cNvPr>
          <p:cNvSpPr>
            <a:spLocks noGrp="1"/>
          </p:cNvSpPr>
          <p:nvPr>
            <p:ph type="ctrTitle"/>
          </p:nvPr>
        </p:nvSpPr>
        <p:spPr>
          <a:xfrm>
            <a:off x="8022021" y="3231931"/>
            <a:ext cx="3852041" cy="1834056"/>
          </a:xfrm>
        </p:spPr>
        <p:txBody>
          <a:bodyPr>
            <a:normAutofit/>
          </a:bodyPr>
          <a:lstStyle/>
          <a:p>
            <a:r>
              <a:rPr lang="en-US" sz="4000" dirty="0"/>
              <a:t>Giving </a:t>
            </a:r>
            <a:r>
              <a:rPr lang="en-US" sz="4000" b="1" dirty="0">
                <a:solidFill>
                  <a:schemeClr val="accent6">
                    <a:lumMod val="50000"/>
                  </a:schemeClr>
                </a:solidFill>
              </a:rPr>
              <a:t>10%</a:t>
            </a:r>
          </a:p>
        </p:txBody>
      </p:sp>
      <p:sp>
        <p:nvSpPr>
          <p:cNvPr id="3" name="Subtitle 2">
            <a:extLst>
              <a:ext uri="{FF2B5EF4-FFF2-40B4-BE49-F238E27FC236}">
                <a16:creationId xmlns:a16="http://schemas.microsoft.com/office/drawing/2014/main" id="{D8D37B52-2BEB-4662-8C93-63BF66C3828B}"/>
              </a:ext>
            </a:extLst>
          </p:cNvPr>
          <p:cNvSpPr>
            <a:spLocks noGrp="1"/>
          </p:cNvSpPr>
          <p:nvPr>
            <p:ph type="subTitle" idx="1"/>
          </p:nvPr>
        </p:nvSpPr>
        <p:spPr>
          <a:xfrm>
            <a:off x="7782910" y="5242675"/>
            <a:ext cx="4330262" cy="683284"/>
          </a:xfrm>
        </p:spPr>
        <p:txBody>
          <a:bodyPr>
            <a:normAutofit/>
          </a:bodyPr>
          <a:lstStyle/>
          <a:p>
            <a:r>
              <a:rPr lang="en-US" sz="2000" dirty="0"/>
              <a:t>Planning and Money Management</a:t>
            </a:r>
          </a:p>
        </p:txBody>
      </p:sp>
      <p:sp>
        <p:nvSpPr>
          <p:cNvPr id="4" name="Oval 3">
            <a:extLst>
              <a:ext uri="{FF2B5EF4-FFF2-40B4-BE49-F238E27FC236}">
                <a16:creationId xmlns:a16="http://schemas.microsoft.com/office/drawing/2014/main" id="{69CC681C-795E-4055-BA33-BC68439A61B4}"/>
              </a:ext>
            </a:extLst>
          </p:cNvPr>
          <p:cNvSpPr/>
          <p:nvPr/>
        </p:nvSpPr>
        <p:spPr>
          <a:xfrm>
            <a:off x="8097522" y="2611445"/>
            <a:ext cx="1222309" cy="1240971"/>
          </a:xfrm>
          <a:prstGeom prst="ellipse">
            <a:avLst/>
          </a:prstGeom>
          <a:solidFill>
            <a:srgbClr val="CC9900">
              <a:alpha val="4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42DCEA90-2421-4DBC-AD73-BAFB5B605B3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23100" y="2046296"/>
            <a:ext cx="2458544" cy="2458544"/>
          </a:xfrm>
          <a:prstGeom prst="rect">
            <a:avLst/>
          </a:prstGeom>
        </p:spPr>
      </p:pic>
      <p:sp>
        <p:nvSpPr>
          <p:cNvPr id="9" name="TextBox 8">
            <a:extLst>
              <a:ext uri="{FF2B5EF4-FFF2-40B4-BE49-F238E27FC236}">
                <a16:creationId xmlns:a16="http://schemas.microsoft.com/office/drawing/2014/main" id="{CD345FD6-05CC-48D8-A60C-EC44D5B496AE}"/>
              </a:ext>
            </a:extLst>
          </p:cNvPr>
          <p:cNvSpPr txBox="1"/>
          <p:nvPr/>
        </p:nvSpPr>
        <p:spPr>
          <a:xfrm rot="2730639">
            <a:off x="6197317" y="1615529"/>
            <a:ext cx="2808921" cy="369332"/>
          </a:xfrm>
          <a:prstGeom prst="rect">
            <a:avLst/>
          </a:prstGeom>
          <a:noFill/>
        </p:spPr>
        <p:txBody>
          <a:bodyPr wrap="square" rtlCol="0">
            <a:spAutoFit/>
          </a:bodyPr>
          <a:lstStyle/>
          <a:p>
            <a:pPr algn="ctr"/>
            <a:r>
              <a:rPr lang="en-US" b="1" dirty="0">
                <a:solidFill>
                  <a:schemeClr val="accent6">
                    <a:lumMod val="50000"/>
                  </a:schemeClr>
                </a:solidFill>
              </a:rPr>
              <a:t>GIVING 10%</a:t>
            </a:r>
          </a:p>
        </p:txBody>
      </p:sp>
      <p:cxnSp>
        <p:nvCxnSpPr>
          <p:cNvPr id="10" name="Straight Arrow Connector 9">
            <a:extLst>
              <a:ext uri="{FF2B5EF4-FFF2-40B4-BE49-F238E27FC236}">
                <a16:creationId xmlns:a16="http://schemas.microsoft.com/office/drawing/2014/main" id="{D9A076CE-43FC-4480-A03A-6BDCE9716A7D}"/>
              </a:ext>
            </a:extLst>
          </p:cNvPr>
          <p:cNvCxnSpPr>
            <a:cxnSpLocks/>
            <a:stCxn id="4" idx="1"/>
          </p:cNvCxnSpPr>
          <p:nvPr/>
        </p:nvCxnSpPr>
        <p:spPr>
          <a:xfrm flipH="1" flipV="1">
            <a:off x="6576969" y="1048625"/>
            <a:ext cx="1699556" cy="1744556"/>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051395E-7E81-4426-9922-A775581F57AA}"/>
              </a:ext>
            </a:extLst>
          </p:cNvPr>
          <p:cNvCxnSpPr>
            <a:cxnSpLocks/>
          </p:cNvCxnSpPr>
          <p:nvPr/>
        </p:nvCxnSpPr>
        <p:spPr>
          <a:xfrm flipV="1">
            <a:off x="6608922" y="3825380"/>
            <a:ext cx="1749504" cy="1758937"/>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17" name="TextBox 16">
            <a:extLst>
              <a:ext uri="{FF2B5EF4-FFF2-40B4-BE49-F238E27FC236}">
                <a16:creationId xmlns:a16="http://schemas.microsoft.com/office/drawing/2014/main" id="{2D87BA4D-0A66-4A93-88EB-C5B37CDC3EA9}"/>
              </a:ext>
            </a:extLst>
          </p:cNvPr>
          <p:cNvSpPr txBox="1"/>
          <p:nvPr/>
        </p:nvSpPr>
        <p:spPr>
          <a:xfrm rot="18888380">
            <a:off x="6205702" y="5128983"/>
            <a:ext cx="1960285" cy="369332"/>
          </a:xfrm>
          <a:prstGeom prst="rect">
            <a:avLst/>
          </a:prstGeom>
          <a:noFill/>
        </p:spPr>
        <p:txBody>
          <a:bodyPr wrap="square" rtlCol="0">
            <a:spAutoFit/>
          </a:bodyPr>
          <a:lstStyle/>
          <a:p>
            <a:pPr algn="ctr"/>
            <a:r>
              <a:rPr lang="en-US" b="1" dirty="0">
                <a:solidFill>
                  <a:schemeClr val="accent6">
                    <a:lumMod val="50000"/>
                  </a:schemeClr>
                </a:solidFill>
              </a:rPr>
              <a:t>EARNING</a:t>
            </a:r>
          </a:p>
        </p:txBody>
      </p:sp>
    </p:spTree>
    <p:extLst>
      <p:ext uri="{BB962C8B-B14F-4D97-AF65-F5344CB8AC3E}">
        <p14:creationId xmlns:p14="http://schemas.microsoft.com/office/powerpoint/2010/main" val="40093935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6FF350C-3AC2-47A6-964A-B7EBA217636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rgbClr val="60396C"/>
          </a:solidFill>
          <a:ln>
            <a:solidFill>
              <a:srgbClr val="6039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B38270B4-89BB-4021-979B-2E4C9F41040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946169" y="481265"/>
            <a:ext cx="2781276" cy="18805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CCD9A771-BBF6-4A73-99AC-165ADF7D29D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51051" y="3509435"/>
            <a:ext cx="2212848" cy="1790353"/>
          </a:xfrm>
          <a:prstGeom prst="rect">
            <a:avLst/>
          </a:prstGeom>
          <a:solidFill>
            <a:srgbClr val="E9E512"/>
          </a:solidFill>
          <a:ln>
            <a:solidFill>
              <a:srgbClr val="E9E5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0E4C3304-981A-45A9-AD7F-DCAC88BF085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0677" y="485775"/>
            <a:ext cx="2203222" cy="286279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D307EC9B-94C0-4966-ACDF-F2CBCB6B516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3561" y="2514599"/>
            <a:ext cx="2783884" cy="385191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7" name="Straight Connector 26">
            <a:extLst>
              <a:ext uri="{FF2B5EF4-FFF2-40B4-BE49-F238E27FC236}">
                <a16:creationId xmlns:a16="http://schemas.microsoft.com/office/drawing/2014/main" id="{B31A0A0D-217F-441C-9C88-EA935F0A6F5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08782" y="1701532"/>
            <a:ext cx="4572000" cy="0"/>
          </a:xfrm>
          <a:prstGeom prst="line">
            <a:avLst/>
          </a:prstGeom>
          <a:ln>
            <a:solidFill>
              <a:srgbClr val="60396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CA19B3FF-1FEE-4CE1-82AD-602BD1A71F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655" y="572316"/>
            <a:ext cx="959599" cy="1698405"/>
          </a:xfrm>
          <a:prstGeom prst="rect">
            <a:avLst/>
          </a:prstGeom>
        </p:spPr>
      </p:pic>
      <p:pic>
        <p:nvPicPr>
          <p:cNvPr id="10" name="Picture 9" descr="A person and text&#10;&#10;Description generated with high confidence">
            <a:extLst>
              <a:ext uri="{FF2B5EF4-FFF2-40B4-BE49-F238E27FC236}">
                <a16:creationId xmlns:a16="http://schemas.microsoft.com/office/drawing/2014/main" id="{974C4C68-5F8A-46FC-B7A2-363E2468D3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2249" y="643899"/>
            <a:ext cx="1690451" cy="2542032"/>
          </a:xfrm>
          <a:prstGeom prst="rect">
            <a:avLst/>
          </a:prstGeom>
        </p:spPr>
      </p:pic>
      <p:pic>
        <p:nvPicPr>
          <p:cNvPr id="12" name="Picture 11" descr="A close up of a newspaper&#10;&#10;Description generated with high confidence">
            <a:extLst>
              <a:ext uri="{FF2B5EF4-FFF2-40B4-BE49-F238E27FC236}">
                <a16:creationId xmlns:a16="http://schemas.microsoft.com/office/drawing/2014/main" id="{367B9110-04B8-4AE4-A07D-DEF9ABA2E2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67100" y="2632404"/>
            <a:ext cx="2536805" cy="3616299"/>
          </a:xfrm>
          <a:prstGeom prst="rect">
            <a:avLst/>
          </a:prstGeom>
        </p:spPr>
      </p:pic>
      <p:sp>
        <p:nvSpPr>
          <p:cNvPr id="5" name="Title 4">
            <a:extLst>
              <a:ext uri="{FF2B5EF4-FFF2-40B4-BE49-F238E27FC236}">
                <a16:creationId xmlns:a16="http://schemas.microsoft.com/office/drawing/2014/main" id="{89AB8BB5-6B6A-4CCC-9F7D-17B91E439767}"/>
              </a:ext>
            </a:extLst>
          </p:cNvPr>
          <p:cNvSpPr>
            <a:spLocks noGrp="1"/>
          </p:cNvSpPr>
          <p:nvPr>
            <p:ph type="title"/>
          </p:nvPr>
        </p:nvSpPr>
        <p:spPr>
          <a:xfrm>
            <a:off x="838200" y="365125"/>
            <a:ext cx="4981734" cy="1212315"/>
          </a:xfrm>
        </p:spPr>
        <p:txBody>
          <a:bodyPr anchor="b">
            <a:normAutofit/>
          </a:bodyPr>
          <a:lstStyle/>
          <a:p>
            <a:r>
              <a:rPr lang="en-US" sz="4000" dirty="0"/>
              <a:t>The Spirit of Giving</a:t>
            </a:r>
          </a:p>
        </p:txBody>
      </p:sp>
      <p:sp>
        <p:nvSpPr>
          <p:cNvPr id="6" name="Content Placeholder 5">
            <a:extLst>
              <a:ext uri="{FF2B5EF4-FFF2-40B4-BE49-F238E27FC236}">
                <a16:creationId xmlns:a16="http://schemas.microsoft.com/office/drawing/2014/main" id="{A5A38E47-B8AD-450D-8534-FD177E76F825}"/>
              </a:ext>
            </a:extLst>
          </p:cNvPr>
          <p:cNvSpPr>
            <a:spLocks noGrp="1"/>
          </p:cNvSpPr>
          <p:nvPr>
            <p:ph idx="1"/>
          </p:nvPr>
        </p:nvSpPr>
        <p:spPr>
          <a:xfrm>
            <a:off x="838200" y="1863969"/>
            <a:ext cx="4981734" cy="4312994"/>
          </a:xfrm>
        </p:spPr>
        <p:txBody>
          <a:bodyPr>
            <a:normAutofit/>
          </a:bodyPr>
          <a:lstStyle/>
          <a:p>
            <a:pPr>
              <a:buClr>
                <a:srgbClr val="60396C"/>
              </a:buClr>
            </a:pPr>
            <a:r>
              <a:rPr lang="en-US" i="1" dirty="0"/>
              <a:t>“a strange truth, a reason for which I do not know…”</a:t>
            </a:r>
          </a:p>
          <a:p>
            <a:pPr>
              <a:buClr>
                <a:srgbClr val="60396C"/>
              </a:buClr>
            </a:pPr>
            <a:r>
              <a:rPr lang="en-US" i="1" dirty="0"/>
              <a:t>Find a reason greater than reality: the power of spirit</a:t>
            </a:r>
          </a:p>
          <a:p>
            <a:pPr>
              <a:buClr>
                <a:srgbClr val="60396C"/>
              </a:buClr>
            </a:pPr>
            <a:r>
              <a:rPr lang="en-US" dirty="0"/>
              <a:t>“</a:t>
            </a:r>
            <a:r>
              <a:rPr lang="en-US" i="1" dirty="0"/>
              <a:t>Infinite Intelligence”</a:t>
            </a:r>
          </a:p>
          <a:p>
            <a:pPr>
              <a:buClr>
                <a:srgbClr val="60396C"/>
              </a:buClr>
            </a:pPr>
            <a:r>
              <a:rPr lang="en-US" i="1" dirty="0"/>
              <a:t>“believe that there is one intelligent substance from which all things proceed”</a:t>
            </a:r>
          </a:p>
          <a:p>
            <a:pPr>
              <a:buClr>
                <a:srgbClr val="60396C"/>
              </a:buClr>
            </a:pPr>
            <a:endParaRPr lang="en-US" sz="2000" dirty="0"/>
          </a:p>
          <a:p>
            <a:pPr>
              <a:buClr>
                <a:srgbClr val="60396C"/>
              </a:buClr>
            </a:pPr>
            <a:endParaRPr lang="en-US" sz="2000" dirty="0"/>
          </a:p>
        </p:txBody>
      </p:sp>
      <p:pic>
        <p:nvPicPr>
          <p:cNvPr id="14" name="Picture 13" descr="A close up of a sign&#10;&#10;Description generated with very high confidence">
            <a:extLst>
              <a:ext uri="{FF2B5EF4-FFF2-40B4-BE49-F238E27FC236}">
                <a16:creationId xmlns:a16="http://schemas.microsoft.com/office/drawing/2014/main" id="{4734E486-9864-4907-B9A8-39126DA382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70501" y="572316"/>
            <a:ext cx="1133404" cy="1698405"/>
          </a:xfrm>
          <a:prstGeom prst="rect">
            <a:avLst/>
          </a:prstGeom>
        </p:spPr>
      </p:pic>
      <p:pic>
        <p:nvPicPr>
          <p:cNvPr id="15" name="Content Placeholder 9" descr="A screenshot of a newspaper&#10;&#10;Description generated with high confidence">
            <a:extLst>
              <a:ext uri="{FF2B5EF4-FFF2-40B4-BE49-F238E27FC236}">
                <a16:creationId xmlns:a16="http://schemas.microsoft.com/office/drawing/2014/main" id="{3BC6F2A0-25AA-4A66-AF32-C311EE6D6D4D}"/>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7104199" y="3550132"/>
            <a:ext cx="1106549" cy="1708957"/>
          </a:xfrm>
          <a:prstGeom prst="rect">
            <a:avLst/>
          </a:prstGeom>
        </p:spPr>
      </p:pic>
    </p:spTree>
    <p:extLst>
      <p:ext uri="{BB962C8B-B14F-4D97-AF65-F5344CB8AC3E}">
        <p14:creationId xmlns:p14="http://schemas.microsoft.com/office/powerpoint/2010/main" val="7053575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500"/>
                                        <p:tgtEl>
                                          <p:spTgt spid="6">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500"/>
                                        <p:tgtEl>
                                          <p:spTgt spid="6">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Effect transition="in" filter="fade">
                                      <p:cBhvr>
                                        <p:cTn id="31" dur="500"/>
                                        <p:tgtEl>
                                          <p:spTgt spid="6">
                                            <p:txEl>
                                              <p:pRg st="3" end="3"/>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reeform 18">
            <a:extLst>
              <a:ext uri="{FF2B5EF4-FFF2-40B4-BE49-F238E27FC236}">
                <a16:creationId xmlns:a16="http://schemas.microsoft.com/office/drawing/2014/main" id="{C15229F3-7A2E-4558-98FE-7A5F69409DC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683319"/>
            <a:ext cx="6516874" cy="2174681"/>
          </a:xfrm>
          <a:custGeom>
            <a:avLst/>
            <a:gdLst>
              <a:gd name="connsiteX0" fmla="*/ 0 w 6516874"/>
              <a:gd name="connsiteY0" fmla="*/ 0 h 2174681"/>
              <a:gd name="connsiteX1" fmla="*/ 819150 w 6516874"/>
              <a:gd name="connsiteY1" fmla="*/ 0 h 2174681"/>
              <a:gd name="connsiteX2" fmla="*/ 1038225 w 6516874"/>
              <a:gd name="connsiteY2" fmla="*/ 0 h 2174681"/>
              <a:gd name="connsiteX3" fmla="*/ 6516874 w 6516874"/>
              <a:gd name="connsiteY3" fmla="*/ 0 h 2174681"/>
              <a:gd name="connsiteX4" fmla="*/ 5509712 w 6516874"/>
              <a:gd name="connsiteY4" fmla="*/ 2174681 h 2174681"/>
              <a:gd name="connsiteX5" fmla="*/ 1038225 w 6516874"/>
              <a:gd name="connsiteY5" fmla="*/ 2174681 h 2174681"/>
              <a:gd name="connsiteX6" fmla="*/ 947987 w 6516874"/>
              <a:gd name="connsiteY6" fmla="*/ 2174681 h 2174681"/>
              <a:gd name="connsiteX7" fmla="*/ 819150 w 6516874"/>
              <a:gd name="connsiteY7" fmla="*/ 2174681 h 2174681"/>
              <a:gd name="connsiteX8" fmla="*/ 0 w 6516874"/>
              <a:gd name="connsiteY8" fmla="*/ 2174681 h 21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16874" h="2174681">
                <a:moveTo>
                  <a:pt x="0" y="0"/>
                </a:moveTo>
                <a:lnTo>
                  <a:pt x="819150" y="0"/>
                </a:lnTo>
                <a:lnTo>
                  <a:pt x="1038225" y="0"/>
                </a:lnTo>
                <a:lnTo>
                  <a:pt x="6516874" y="0"/>
                </a:lnTo>
                <a:lnTo>
                  <a:pt x="5509712" y="2174681"/>
                </a:lnTo>
                <a:lnTo>
                  <a:pt x="1038225" y="2174681"/>
                </a:lnTo>
                <a:lnTo>
                  <a:pt x="947987" y="2174681"/>
                </a:lnTo>
                <a:lnTo>
                  <a:pt x="819150" y="2174681"/>
                </a:lnTo>
                <a:lnTo>
                  <a:pt x="0" y="2174681"/>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17">
            <a:extLst>
              <a:ext uri="{FF2B5EF4-FFF2-40B4-BE49-F238E27FC236}">
                <a16:creationId xmlns:a16="http://schemas.microsoft.com/office/drawing/2014/main" id="{41F18803-BE79-4916-AE6B-5DE238B367F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663110" cy="2130951"/>
          </a:xfrm>
          <a:custGeom>
            <a:avLst/>
            <a:gdLst>
              <a:gd name="connsiteX0" fmla="*/ 0 w 8663110"/>
              <a:gd name="connsiteY0" fmla="*/ 0 h 2130951"/>
              <a:gd name="connsiteX1" fmla="*/ 819150 w 8663110"/>
              <a:gd name="connsiteY1" fmla="*/ 0 h 2130951"/>
              <a:gd name="connsiteX2" fmla="*/ 1028700 w 8663110"/>
              <a:gd name="connsiteY2" fmla="*/ 0 h 2130951"/>
              <a:gd name="connsiteX3" fmla="*/ 4187970 w 8663110"/>
              <a:gd name="connsiteY3" fmla="*/ 0 h 2130951"/>
              <a:gd name="connsiteX4" fmla="*/ 4400550 w 8663110"/>
              <a:gd name="connsiteY4" fmla="*/ 0 h 2130951"/>
              <a:gd name="connsiteX5" fmla="*/ 5262791 w 8663110"/>
              <a:gd name="connsiteY5" fmla="*/ 0 h 2130951"/>
              <a:gd name="connsiteX6" fmla="*/ 5262791 w 8663110"/>
              <a:gd name="connsiteY6" fmla="*/ 478 h 2130951"/>
              <a:gd name="connsiteX7" fmla="*/ 8663110 w 8663110"/>
              <a:gd name="connsiteY7" fmla="*/ 478 h 2130951"/>
              <a:gd name="connsiteX8" fmla="*/ 7676422 w 8663110"/>
              <a:gd name="connsiteY8" fmla="*/ 2130951 h 2130951"/>
              <a:gd name="connsiteX9" fmla="*/ 4400550 w 8663110"/>
              <a:gd name="connsiteY9" fmla="*/ 2130951 h 2130951"/>
              <a:gd name="connsiteX10" fmla="*/ 4187970 w 8663110"/>
              <a:gd name="connsiteY10" fmla="*/ 2130951 h 2130951"/>
              <a:gd name="connsiteX11" fmla="*/ 1028700 w 8663110"/>
              <a:gd name="connsiteY11" fmla="*/ 2130951 h 2130951"/>
              <a:gd name="connsiteX12" fmla="*/ 819150 w 8663110"/>
              <a:gd name="connsiteY12" fmla="*/ 2130951 h 2130951"/>
              <a:gd name="connsiteX13" fmla="*/ 0 w 8663110"/>
              <a:gd name="connsiteY13"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63110" h="2130951">
                <a:moveTo>
                  <a:pt x="0" y="0"/>
                </a:moveTo>
                <a:lnTo>
                  <a:pt x="819150" y="0"/>
                </a:lnTo>
                <a:lnTo>
                  <a:pt x="1028700" y="0"/>
                </a:lnTo>
                <a:lnTo>
                  <a:pt x="4187970" y="0"/>
                </a:lnTo>
                <a:lnTo>
                  <a:pt x="4400550" y="0"/>
                </a:lnTo>
                <a:lnTo>
                  <a:pt x="5262791" y="0"/>
                </a:lnTo>
                <a:lnTo>
                  <a:pt x="5262791" y="478"/>
                </a:lnTo>
                <a:lnTo>
                  <a:pt x="8663110" y="478"/>
                </a:lnTo>
                <a:lnTo>
                  <a:pt x="7676422" y="2130951"/>
                </a:lnTo>
                <a:lnTo>
                  <a:pt x="4400550" y="2130951"/>
                </a:lnTo>
                <a:lnTo>
                  <a:pt x="4187970" y="2130951"/>
                </a:lnTo>
                <a:lnTo>
                  <a:pt x="1028700" y="2130951"/>
                </a:lnTo>
                <a:lnTo>
                  <a:pt x="819150" y="2130951"/>
                </a:lnTo>
                <a:lnTo>
                  <a:pt x="0" y="2130951"/>
                </a:lnTo>
                <a:close/>
              </a:path>
            </a:pathLst>
          </a:custGeom>
          <a:solidFill>
            <a:srgbClr val="275D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Content Placeholder 13" descr="A screenshot of a cell phone&#10;&#10;Description generated with very high confidence">
            <a:extLst>
              <a:ext uri="{FF2B5EF4-FFF2-40B4-BE49-F238E27FC236}">
                <a16:creationId xmlns:a16="http://schemas.microsoft.com/office/drawing/2014/main" id="{CC3B6CBD-02C0-468A-8B89-4791EA48004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288584" y="2366834"/>
            <a:ext cx="3228392" cy="4313132"/>
          </a:xfrm>
          <a:prstGeom prst="rect">
            <a:avLst/>
          </a:prstGeom>
        </p:spPr>
      </p:pic>
      <p:sp>
        <p:nvSpPr>
          <p:cNvPr id="2" name="Title 1">
            <a:extLst>
              <a:ext uri="{FF2B5EF4-FFF2-40B4-BE49-F238E27FC236}">
                <a16:creationId xmlns:a16="http://schemas.microsoft.com/office/drawing/2014/main" id="{F851BCFE-0B71-4A97-A011-8C8D13978C9A}"/>
              </a:ext>
            </a:extLst>
          </p:cNvPr>
          <p:cNvSpPr>
            <a:spLocks noGrp="1"/>
          </p:cNvSpPr>
          <p:nvPr>
            <p:ph type="title"/>
          </p:nvPr>
        </p:nvSpPr>
        <p:spPr>
          <a:xfrm>
            <a:off x="1524000" y="2245810"/>
            <a:ext cx="6413500" cy="1355750"/>
          </a:xfrm>
        </p:spPr>
        <p:txBody>
          <a:bodyPr vert="horz" lIns="91440" tIns="45720" rIns="91440" bIns="45720" rtlCol="0" anchor="b">
            <a:normAutofit/>
          </a:bodyPr>
          <a:lstStyle/>
          <a:p>
            <a:r>
              <a:rPr lang="en-US" sz="5400" dirty="0"/>
              <a:t>The Fulfillment Curve</a:t>
            </a:r>
          </a:p>
        </p:txBody>
      </p:sp>
      <p:pic>
        <p:nvPicPr>
          <p:cNvPr id="10" name="Content Placeholder 9" descr="A screenshot of a newspaper&#10;&#10;Description generated with high confidence">
            <a:extLst>
              <a:ext uri="{FF2B5EF4-FFF2-40B4-BE49-F238E27FC236}">
                <a16:creationId xmlns:a16="http://schemas.microsoft.com/office/drawing/2014/main" id="{7E10187F-ED3C-45F6-85F8-08AAFA082616}"/>
              </a:ext>
            </a:extLst>
          </p:cNvPr>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a:stretch/>
        </p:blipFill>
        <p:spPr>
          <a:xfrm>
            <a:off x="9594234" y="708781"/>
            <a:ext cx="1699471" cy="2624667"/>
          </a:xfrm>
          <a:prstGeom prst="rect">
            <a:avLst/>
          </a:prstGeom>
        </p:spPr>
      </p:pic>
    </p:spTree>
    <p:extLst>
      <p:ext uri="{BB962C8B-B14F-4D97-AF65-F5344CB8AC3E}">
        <p14:creationId xmlns:p14="http://schemas.microsoft.com/office/powerpoint/2010/main" val="31175273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reeform 18">
            <a:extLst>
              <a:ext uri="{FF2B5EF4-FFF2-40B4-BE49-F238E27FC236}">
                <a16:creationId xmlns:a16="http://schemas.microsoft.com/office/drawing/2014/main" id="{C15229F3-7A2E-4558-98FE-7A5F69409DC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683319"/>
            <a:ext cx="6516874" cy="2174681"/>
          </a:xfrm>
          <a:custGeom>
            <a:avLst/>
            <a:gdLst>
              <a:gd name="connsiteX0" fmla="*/ 0 w 6516874"/>
              <a:gd name="connsiteY0" fmla="*/ 0 h 2174681"/>
              <a:gd name="connsiteX1" fmla="*/ 819150 w 6516874"/>
              <a:gd name="connsiteY1" fmla="*/ 0 h 2174681"/>
              <a:gd name="connsiteX2" fmla="*/ 1038225 w 6516874"/>
              <a:gd name="connsiteY2" fmla="*/ 0 h 2174681"/>
              <a:gd name="connsiteX3" fmla="*/ 6516874 w 6516874"/>
              <a:gd name="connsiteY3" fmla="*/ 0 h 2174681"/>
              <a:gd name="connsiteX4" fmla="*/ 5509712 w 6516874"/>
              <a:gd name="connsiteY4" fmla="*/ 2174681 h 2174681"/>
              <a:gd name="connsiteX5" fmla="*/ 1038225 w 6516874"/>
              <a:gd name="connsiteY5" fmla="*/ 2174681 h 2174681"/>
              <a:gd name="connsiteX6" fmla="*/ 947987 w 6516874"/>
              <a:gd name="connsiteY6" fmla="*/ 2174681 h 2174681"/>
              <a:gd name="connsiteX7" fmla="*/ 819150 w 6516874"/>
              <a:gd name="connsiteY7" fmla="*/ 2174681 h 2174681"/>
              <a:gd name="connsiteX8" fmla="*/ 0 w 6516874"/>
              <a:gd name="connsiteY8" fmla="*/ 2174681 h 21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16874" h="2174681">
                <a:moveTo>
                  <a:pt x="0" y="0"/>
                </a:moveTo>
                <a:lnTo>
                  <a:pt x="819150" y="0"/>
                </a:lnTo>
                <a:lnTo>
                  <a:pt x="1038225" y="0"/>
                </a:lnTo>
                <a:lnTo>
                  <a:pt x="6516874" y="0"/>
                </a:lnTo>
                <a:lnTo>
                  <a:pt x="5509712" y="2174681"/>
                </a:lnTo>
                <a:lnTo>
                  <a:pt x="1038225" y="2174681"/>
                </a:lnTo>
                <a:lnTo>
                  <a:pt x="947987" y="2174681"/>
                </a:lnTo>
                <a:lnTo>
                  <a:pt x="819150" y="2174681"/>
                </a:lnTo>
                <a:lnTo>
                  <a:pt x="0" y="2174681"/>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17">
            <a:extLst>
              <a:ext uri="{FF2B5EF4-FFF2-40B4-BE49-F238E27FC236}">
                <a16:creationId xmlns:a16="http://schemas.microsoft.com/office/drawing/2014/main" id="{41F18803-BE79-4916-AE6B-5DE238B367F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663110" cy="2130951"/>
          </a:xfrm>
          <a:custGeom>
            <a:avLst/>
            <a:gdLst>
              <a:gd name="connsiteX0" fmla="*/ 0 w 8663110"/>
              <a:gd name="connsiteY0" fmla="*/ 0 h 2130951"/>
              <a:gd name="connsiteX1" fmla="*/ 819150 w 8663110"/>
              <a:gd name="connsiteY1" fmla="*/ 0 h 2130951"/>
              <a:gd name="connsiteX2" fmla="*/ 1028700 w 8663110"/>
              <a:gd name="connsiteY2" fmla="*/ 0 h 2130951"/>
              <a:gd name="connsiteX3" fmla="*/ 4187970 w 8663110"/>
              <a:gd name="connsiteY3" fmla="*/ 0 h 2130951"/>
              <a:gd name="connsiteX4" fmla="*/ 4400550 w 8663110"/>
              <a:gd name="connsiteY4" fmla="*/ 0 h 2130951"/>
              <a:gd name="connsiteX5" fmla="*/ 5262791 w 8663110"/>
              <a:gd name="connsiteY5" fmla="*/ 0 h 2130951"/>
              <a:gd name="connsiteX6" fmla="*/ 5262791 w 8663110"/>
              <a:gd name="connsiteY6" fmla="*/ 478 h 2130951"/>
              <a:gd name="connsiteX7" fmla="*/ 8663110 w 8663110"/>
              <a:gd name="connsiteY7" fmla="*/ 478 h 2130951"/>
              <a:gd name="connsiteX8" fmla="*/ 7676422 w 8663110"/>
              <a:gd name="connsiteY8" fmla="*/ 2130951 h 2130951"/>
              <a:gd name="connsiteX9" fmla="*/ 4400550 w 8663110"/>
              <a:gd name="connsiteY9" fmla="*/ 2130951 h 2130951"/>
              <a:gd name="connsiteX10" fmla="*/ 4187970 w 8663110"/>
              <a:gd name="connsiteY10" fmla="*/ 2130951 h 2130951"/>
              <a:gd name="connsiteX11" fmla="*/ 1028700 w 8663110"/>
              <a:gd name="connsiteY11" fmla="*/ 2130951 h 2130951"/>
              <a:gd name="connsiteX12" fmla="*/ 819150 w 8663110"/>
              <a:gd name="connsiteY12" fmla="*/ 2130951 h 2130951"/>
              <a:gd name="connsiteX13" fmla="*/ 0 w 8663110"/>
              <a:gd name="connsiteY13"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63110" h="2130951">
                <a:moveTo>
                  <a:pt x="0" y="0"/>
                </a:moveTo>
                <a:lnTo>
                  <a:pt x="819150" y="0"/>
                </a:lnTo>
                <a:lnTo>
                  <a:pt x="1028700" y="0"/>
                </a:lnTo>
                <a:lnTo>
                  <a:pt x="4187970" y="0"/>
                </a:lnTo>
                <a:lnTo>
                  <a:pt x="4400550" y="0"/>
                </a:lnTo>
                <a:lnTo>
                  <a:pt x="5262791" y="0"/>
                </a:lnTo>
                <a:lnTo>
                  <a:pt x="5262791" y="478"/>
                </a:lnTo>
                <a:lnTo>
                  <a:pt x="8663110" y="478"/>
                </a:lnTo>
                <a:lnTo>
                  <a:pt x="7676422" y="2130951"/>
                </a:lnTo>
                <a:lnTo>
                  <a:pt x="4400550" y="2130951"/>
                </a:lnTo>
                <a:lnTo>
                  <a:pt x="4187970" y="2130951"/>
                </a:lnTo>
                <a:lnTo>
                  <a:pt x="1028700" y="2130951"/>
                </a:lnTo>
                <a:lnTo>
                  <a:pt x="819150" y="2130951"/>
                </a:lnTo>
                <a:lnTo>
                  <a:pt x="0" y="2130951"/>
                </a:lnTo>
                <a:close/>
              </a:path>
            </a:pathLst>
          </a:custGeom>
          <a:solidFill>
            <a:srgbClr val="275D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Content Placeholder 13">
            <a:extLst>
              <a:ext uri="{FF2B5EF4-FFF2-40B4-BE49-F238E27FC236}">
                <a16:creationId xmlns:a16="http://schemas.microsoft.com/office/drawing/2014/main" id="{CC3B6CBD-02C0-468A-8B89-4791EA48004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379863" y="2366834"/>
            <a:ext cx="3045834" cy="4313132"/>
          </a:xfrm>
          <a:prstGeom prst="rect">
            <a:avLst/>
          </a:prstGeom>
        </p:spPr>
      </p:pic>
      <p:sp>
        <p:nvSpPr>
          <p:cNvPr id="2" name="Title 1">
            <a:extLst>
              <a:ext uri="{FF2B5EF4-FFF2-40B4-BE49-F238E27FC236}">
                <a16:creationId xmlns:a16="http://schemas.microsoft.com/office/drawing/2014/main" id="{F851BCFE-0B71-4A97-A011-8C8D13978C9A}"/>
              </a:ext>
            </a:extLst>
          </p:cNvPr>
          <p:cNvSpPr>
            <a:spLocks noGrp="1"/>
          </p:cNvSpPr>
          <p:nvPr>
            <p:ph type="title"/>
          </p:nvPr>
        </p:nvSpPr>
        <p:spPr>
          <a:xfrm>
            <a:off x="1524000" y="2245810"/>
            <a:ext cx="6413500" cy="1355750"/>
          </a:xfrm>
        </p:spPr>
        <p:txBody>
          <a:bodyPr vert="horz" lIns="91440" tIns="45720" rIns="91440" bIns="45720" rtlCol="0" anchor="b">
            <a:normAutofit/>
          </a:bodyPr>
          <a:lstStyle/>
          <a:p>
            <a:r>
              <a:rPr lang="en-US" sz="5400" dirty="0"/>
              <a:t>The Fulfillment Curve</a:t>
            </a:r>
          </a:p>
        </p:txBody>
      </p:sp>
    </p:spTree>
    <p:extLst>
      <p:ext uri="{BB962C8B-B14F-4D97-AF65-F5344CB8AC3E}">
        <p14:creationId xmlns:p14="http://schemas.microsoft.com/office/powerpoint/2010/main" val="4906250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376EFB1-01CF-419F-ABF1-2AF02BBFCBD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6141396"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F9DEA15-78BD-4750-AA18-B9F28A6D5A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9" name="Content Placeholder 4">
            <a:extLst>
              <a:ext uri="{FF2B5EF4-FFF2-40B4-BE49-F238E27FC236}">
                <a16:creationId xmlns:a16="http://schemas.microsoft.com/office/drawing/2014/main" id="{6130F7EF-CA21-4981-983F-664A161C184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25686" y="484632"/>
            <a:ext cx="4844627" cy="5733287"/>
          </a:xfrm>
          <a:prstGeom prst="rect">
            <a:avLst/>
          </a:prstGeom>
        </p:spPr>
      </p:pic>
      <p:sp>
        <p:nvSpPr>
          <p:cNvPr id="11" name="Content Placeholder 10"/>
          <p:cNvSpPr>
            <a:spLocks noGrp="1"/>
          </p:cNvSpPr>
          <p:nvPr>
            <p:ph idx="1"/>
          </p:nvPr>
        </p:nvSpPr>
        <p:spPr>
          <a:xfrm>
            <a:off x="6503557" y="968579"/>
            <a:ext cx="5235490" cy="3773010"/>
          </a:xfrm>
        </p:spPr>
        <p:txBody>
          <a:bodyPr>
            <a:normAutofit/>
          </a:bodyPr>
          <a:lstStyle/>
          <a:p>
            <a:pPr marL="0" indent="0">
              <a:buNone/>
            </a:pPr>
            <a:endParaRPr lang="en-US" sz="2000" i="1" dirty="0">
              <a:solidFill>
                <a:schemeClr val="bg1"/>
              </a:solidFill>
            </a:endParaRPr>
          </a:p>
          <a:p>
            <a:pPr marL="0" indent="0">
              <a:buNone/>
            </a:pPr>
            <a:endParaRPr lang="en-US" sz="2000" i="1" dirty="0">
              <a:solidFill>
                <a:schemeClr val="bg1"/>
              </a:solidFill>
            </a:endParaRPr>
          </a:p>
          <a:p>
            <a:pPr marL="0" indent="0">
              <a:buNone/>
            </a:pPr>
            <a:r>
              <a:rPr lang="en-US" sz="3600" i="1" dirty="0">
                <a:solidFill>
                  <a:schemeClr val="bg1"/>
                </a:solidFill>
              </a:rPr>
              <a:t>“We make a living by what we get, but we make a life by what we give.”</a:t>
            </a:r>
          </a:p>
          <a:p>
            <a:pPr marL="0" indent="0" algn="r">
              <a:buNone/>
            </a:pPr>
            <a:r>
              <a:rPr lang="en-US" sz="3600" i="1" dirty="0">
                <a:solidFill>
                  <a:schemeClr val="bg1"/>
                </a:solidFill>
              </a:rPr>
              <a:t>Winston Churchill</a:t>
            </a:r>
          </a:p>
        </p:txBody>
      </p:sp>
    </p:spTree>
    <p:extLst>
      <p:ext uri="{BB962C8B-B14F-4D97-AF65-F5344CB8AC3E}">
        <p14:creationId xmlns:p14="http://schemas.microsoft.com/office/powerpoint/2010/main" val="11902927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95B82D5-A8BB-45BF-BED8-C7B20689210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3F4B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ounded Rectangle 9">
            <a:extLst>
              <a:ext uri="{FF2B5EF4-FFF2-40B4-BE49-F238E27FC236}">
                <a16:creationId xmlns:a16="http://schemas.microsoft.com/office/drawing/2014/main" id="{296C61EC-FBF4-4216-BE67-6C864D30A01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4632"/>
            <a:ext cx="3666744" cy="5739187"/>
          </a:xfrm>
          <a:prstGeom prst="roundRect">
            <a:avLst>
              <a:gd name="adj" fmla="val 0"/>
            </a:avLst>
          </a:prstGeom>
          <a:solidFill>
            <a:srgbClr val="FFFFFF"/>
          </a:solidFill>
          <a:ln w="9525">
            <a:solidFill>
              <a:schemeClr val="bg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Content Placeholder 8">
            <a:hlinkClick r:id="rId3"/>
            <a:extLst>
              <a:ext uri="{FF2B5EF4-FFF2-40B4-BE49-F238E27FC236}">
                <a16:creationId xmlns:a16="http://schemas.microsoft.com/office/drawing/2014/main" id="{612231C9-0271-45D2-AFEB-F146A90C491E}"/>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1098075" y="803049"/>
            <a:ext cx="2439858" cy="2470743"/>
          </a:xfrm>
          <a:prstGeom prst="rect">
            <a:avLst/>
          </a:prstGeom>
          <a:effectLst/>
        </p:spPr>
      </p:pic>
      <p:pic>
        <p:nvPicPr>
          <p:cNvPr id="12" name="Content Placeholder 5" descr="A close up of a logo&#10;&#10;Description generated with high confidence">
            <a:hlinkClick r:id="rId5"/>
            <a:extLst>
              <a:ext uri="{FF2B5EF4-FFF2-40B4-BE49-F238E27FC236}">
                <a16:creationId xmlns:a16="http://schemas.microsoft.com/office/drawing/2014/main" id="{C00E9C6F-D2A5-482B-8735-E728CAA7BD5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85347" y="3900881"/>
            <a:ext cx="3666029" cy="1299188"/>
          </a:xfrm>
          <a:prstGeom prst="rect">
            <a:avLst/>
          </a:prstGeom>
        </p:spPr>
      </p:pic>
      <p:sp>
        <p:nvSpPr>
          <p:cNvPr id="2" name="Title 1">
            <a:extLst>
              <a:ext uri="{FF2B5EF4-FFF2-40B4-BE49-F238E27FC236}">
                <a16:creationId xmlns:a16="http://schemas.microsoft.com/office/drawing/2014/main" id="{A3FC1238-FB1D-41B1-BC48-996EB579CC2F}"/>
              </a:ext>
            </a:extLst>
          </p:cNvPr>
          <p:cNvSpPr>
            <a:spLocks noGrp="1"/>
          </p:cNvSpPr>
          <p:nvPr>
            <p:ph type="title"/>
          </p:nvPr>
        </p:nvSpPr>
        <p:spPr>
          <a:xfrm>
            <a:off x="5120640" y="326547"/>
            <a:ext cx="6422849" cy="1676603"/>
          </a:xfr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2700000" scaled="1"/>
            <a:tileRect/>
          </a:gradFill>
        </p:spPr>
        <p:txBody>
          <a:bodyPr vert="horz" lIns="91440" tIns="45720" rIns="91440" bIns="45720" rtlCol="0" anchor="ctr">
            <a:normAutofit/>
          </a:bodyPr>
          <a:lstStyle/>
          <a:p>
            <a:r>
              <a:rPr lang="en-US" b="1" dirty="0">
                <a:solidFill>
                  <a:schemeClr val="bg1"/>
                </a:solidFill>
              </a:rPr>
              <a:t>Tips For Giving To Charities</a:t>
            </a:r>
          </a:p>
        </p:txBody>
      </p:sp>
      <p:sp>
        <p:nvSpPr>
          <p:cNvPr id="4" name="Content Placeholder 3">
            <a:extLst>
              <a:ext uri="{FF2B5EF4-FFF2-40B4-BE49-F238E27FC236}">
                <a16:creationId xmlns:a16="http://schemas.microsoft.com/office/drawing/2014/main" id="{753848F5-CA34-4358-971D-269B8ABEF439}"/>
              </a:ext>
            </a:extLst>
          </p:cNvPr>
          <p:cNvSpPr>
            <a:spLocks noGrp="1"/>
          </p:cNvSpPr>
          <p:nvPr>
            <p:ph sz="half" idx="1"/>
          </p:nvPr>
        </p:nvSpPr>
        <p:spPr>
          <a:xfrm>
            <a:off x="5120639" y="2194741"/>
            <a:ext cx="6422849" cy="4351338"/>
          </a:xfrm>
        </p:spPr>
        <p:txBody>
          <a:bodyPr>
            <a:normAutofit/>
          </a:bodyPr>
          <a:lstStyle/>
          <a:p>
            <a:pPr marL="514350" indent="-514350">
              <a:buFont typeface="+mj-lt"/>
              <a:buAutoNum type="arabicPeriod"/>
            </a:pPr>
            <a:r>
              <a:rPr lang="en-US" sz="3200" dirty="0"/>
              <a:t>Do your research!</a:t>
            </a:r>
          </a:p>
          <a:p>
            <a:pPr marL="514350" indent="-514350">
              <a:buFont typeface="+mj-lt"/>
              <a:buAutoNum type="arabicPeriod"/>
            </a:pPr>
            <a:r>
              <a:rPr lang="en-US" sz="3200" dirty="0"/>
              <a:t>Check for tax-exemption status.</a:t>
            </a:r>
          </a:p>
          <a:p>
            <a:pPr marL="514350" indent="-514350">
              <a:buFont typeface="+mj-lt"/>
              <a:buAutoNum type="arabicPeriod"/>
            </a:pPr>
            <a:r>
              <a:rPr lang="en-US" sz="3200" dirty="0"/>
              <a:t>Give directly to the organization, not through solicitation.</a:t>
            </a:r>
          </a:p>
          <a:p>
            <a:pPr marL="514350" indent="-514350">
              <a:buFont typeface="+mj-lt"/>
              <a:buAutoNum type="arabicPeriod"/>
            </a:pPr>
            <a:r>
              <a:rPr lang="en-US" sz="3200" dirty="0"/>
              <a:t>Request privacy to avoid future solicitation.</a:t>
            </a:r>
          </a:p>
          <a:p>
            <a:pPr marL="514350" indent="-514350">
              <a:buFont typeface="+mj-lt"/>
              <a:buAutoNum type="arabicPeriod"/>
            </a:pPr>
            <a:r>
              <a:rPr lang="en-US" sz="3200" dirty="0"/>
              <a:t>Beware of names that sound like high-rated charities.</a:t>
            </a:r>
          </a:p>
        </p:txBody>
      </p:sp>
    </p:spTree>
    <p:extLst>
      <p:ext uri="{BB962C8B-B14F-4D97-AF65-F5344CB8AC3E}">
        <p14:creationId xmlns:p14="http://schemas.microsoft.com/office/powerpoint/2010/main" val="10353314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95B82D5-A8BB-45BF-BED8-C7B20689210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3F4B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ounded Rectangle 9">
            <a:extLst>
              <a:ext uri="{FF2B5EF4-FFF2-40B4-BE49-F238E27FC236}">
                <a16:creationId xmlns:a16="http://schemas.microsoft.com/office/drawing/2014/main" id="{296C61EC-FBF4-4216-BE67-6C864D30A01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4632"/>
            <a:ext cx="3666744" cy="5739187"/>
          </a:xfrm>
          <a:prstGeom prst="roundRect">
            <a:avLst>
              <a:gd name="adj" fmla="val 0"/>
            </a:avLst>
          </a:prstGeom>
          <a:solidFill>
            <a:srgbClr val="FFFFFF"/>
          </a:solidFill>
          <a:ln w="9525">
            <a:solidFill>
              <a:schemeClr val="bg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Content Placeholder 8">
            <a:hlinkClick r:id="rId3"/>
            <a:extLst>
              <a:ext uri="{FF2B5EF4-FFF2-40B4-BE49-F238E27FC236}">
                <a16:creationId xmlns:a16="http://schemas.microsoft.com/office/drawing/2014/main" id="{612231C9-0271-45D2-AFEB-F146A90C491E}"/>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1098075" y="803049"/>
            <a:ext cx="2439858" cy="2470743"/>
          </a:xfrm>
          <a:prstGeom prst="rect">
            <a:avLst/>
          </a:prstGeom>
          <a:effectLst/>
        </p:spPr>
      </p:pic>
      <p:pic>
        <p:nvPicPr>
          <p:cNvPr id="12" name="Content Placeholder 5" descr="A close up of a logo&#10;&#10;Description generated with high confidence">
            <a:hlinkClick r:id="rId5"/>
            <a:extLst>
              <a:ext uri="{FF2B5EF4-FFF2-40B4-BE49-F238E27FC236}">
                <a16:creationId xmlns:a16="http://schemas.microsoft.com/office/drawing/2014/main" id="{C00E9C6F-D2A5-482B-8735-E728CAA7BD5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85347" y="3900881"/>
            <a:ext cx="3666029" cy="1299188"/>
          </a:xfrm>
          <a:prstGeom prst="rect">
            <a:avLst/>
          </a:prstGeom>
        </p:spPr>
      </p:pic>
      <p:sp>
        <p:nvSpPr>
          <p:cNvPr id="2" name="Title 1">
            <a:extLst>
              <a:ext uri="{FF2B5EF4-FFF2-40B4-BE49-F238E27FC236}">
                <a16:creationId xmlns:a16="http://schemas.microsoft.com/office/drawing/2014/main" id="{A3FC1238-FB1D-41B1-BC48-996EB579CC2F}"/>
              </a:ext>
            </a:extLst>
          </p:cNvPr>
          <p:cNvSpPr>
            <a:spLocks noGrp="1"/>
          </p:cNvSpPr>
          <p:nvPr>
            <p:ph type="title"/>
          </p:nvPr>
        </p:nvSpPr>
        <p:spPr>
          <a:xfrm>
            <a:off x="5120640" y="326547"/>
            <a:ext cx="6422849" cy="1676603"/>
          </a:xfr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2700000" scaled="1"/>
            <a:tileRect/>
          </a:gradFill>
        </p:spPr>
        <p:txBody>
          <a:bodyPr vert="horz" lIns="91440" tIns="45720" rIns="91440" bIns="45720" rtlCol="0" anchor="ctr">
            <a:normAutofit/>
          </a:bodyPr>
          <a:lstStyle/>
          <a:p>
            <a:r>
              <a:rPr lang="en-US" b="1" dirty="0">
                <a:solidFill>
                  <a:schemeClr val="bg1"/>
                </a:solidFill>
              </a:rPr>
              <a:t>High Rated Charities</a:t>
            </a:r>
          </a:p>
        </p:txBody>
      </p:sp>
      <p:pic>
        <p:nvPicPr>
          <p:cNvPr id="10" name="Content Placeholder 9" descr="A close up of a sign&#10;&#10;Description generated with very high confidence">
            <a:hlinkClick r:id="rId8"/>
            <a:extLst>
              <a:ext uri="{FF2B5EF4-FFF2-40B4-BE49-F238E27FC236}">
                <a16:creationId xmlns:a16="http://schemas.microsoft.com/office/drawing/2014/main" id="{74CB3868-78AC-4579-8931-EB60AB14D65F}"/>
              </a:ext>
            </a:extLst>
          </p:cNvPr>
          <p:cNvPicPr>
            <a:picLocks noGrp="1" noChangeAspect="1"/>
          </p:cNvPicPr>
          <p:nvPr>
            <p:ph sz="half" idx="1"/>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5356007" y="2288376"/>
            <a:ext cx="1567307" cy="1855865"/>
          </a:xfrm>
        </p:spPr>
      </p:pic>
      <p:pic>
        <p:nvPicPr>
          <p:cNvPr id="16" name="Picture 15" descr="A picture containing clipart&#10;&#10;Description generated with very high confidence">
            <a:hlinkClick r:id="rId11"/>
            <a:extLst>
              <a:ext uri="{FF2B5EF4-FFF2-40B4-BE49-F238E27FC236}">
                <a16:creationId xmlns:a16="http://schemas.microsoft.com/office/drawing/2014/main" id="{457FF13D-347F-4C81-8A44-6520E69A4FC0}"/>
              </a:ext>
            </a:extLst>
          </p:cNvPr>
          <p:cNvPicPr>
            <a:picLocks noChangeAspect="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7631320" y="2288376"/>
            <a:ext cx="3200400" cy="914400"/>
          </a:xfrm>
          <a:prstGeom prst="rect">
            <a:avLst/>
          </a:prstGeom>
        </p:spPr>
      </p:pic>
      <p:pic>
        <p:nvPicPr>
          <p:cNvPr id="21" name="Picture 20" descr="A drawing of a person&#10;&#10;Description generated with high confidence">
            <a:hlinkClick r:id="rId14"/>
            <a:extLst>
              <a:ext uri="{FF2B5EF4-FFF2-40B4-BE49-F238E27FC236}">
                <a16:creationId xmlns:a16="http://schemas.microsoft.com/office/drawing/2014/main" id="{74CF9093-CF97-4785-916E-94B92BB5498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964488" y="4429467"/>
            <a:ext cx="2363814" cy="1889180"/>
          </a:xfrm>
          <a:prstGeom prst="rect">
            <a:avLst/>
          </a:prstGeom>
        </p:spPr>
      </p:pic>
      <p:pic>
        <p:nvPicPr>
          <p:cNvPr id="23" name="Picture 22" descr="A close up of a sign&#10;&#10;Description generated with very high confidence">
            <a:hlinkClick r:id="rId16"/>
            <a:extLst>
              <a:ext uri="{FF2B5EF4-FFF2-40B4-BE49-F238E27FC236}">
                <a16:creationId xmlns:a16="http://schemas.microsoft.com/office/drawing/2014/main" id="{7330851D-19DF-4A09-ACED-A928AA4DC76A}"/>
              </a:ext>
            </a:extLst>
          </p:cNvPr>
          <p:cNvPicPr>
            <a:picLocks noChangeAspect="1"/>
          </p:cNvPicPr>
          <p:nvPr/>
        </p:nvPicPr>
        <p:blipFill>
          <a:blip r:embed="rId17">
            <a:extLst>
              <a:ext uri="{28A0092B-C50C-407E-A947-70E740481C1C}">
                <a14:useLocalDpi xmlns:a14="http://schemas.microsoft.com/office/drawing/2010/main" val="0"/>
              </a:ext>
              <a:ext uri="{837473B0-CC2E-450A-ABE3-18F120FF3D39}">
                <a1611:picAttrSrcUrl xmlns:a1611="http://schemas.microsoft.com/office/drawing/2016/11/main" r:id="rId18"/>
              </a:ext>
            </a:extLst>
          </a:blip>
          <a:stretch>
            <a:fillRect/>
          </a:stretch>
        </p:blipFill>
        <p:spPr>
          <a:xfrm>
            <a:off x="8936489" y="3373768"/>
            <a:ext cx="2517059" cy="2384582"/>
          </a:xfrm>
          <a:prstGeom prst="rect">
            <a:avLst/>
          </a:prstGeom>
        </p:spPr>
      </p:pic>
    </p:spTree>
    <p:extLst>
      <p:ext uri="{BB962C8B-B14F-4D97-AF65-F5344CB8AC3E}">
        <p14:creationId xmlns:p14="http://schemas.microsoft.com/office/powerpoint/2010/main" val="2116233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95B82D5-A8BB-45BF-BED8-C7B20689210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3F4B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ounded Rectangle 9">
            <a:extLst>
              <a:ext uri="{FF2B5EF4-FFF2-40B4-BE49-F238E27FC236}">
                <a16:creationId xmlns:a16="http://schemas.microsoft.com/office/drawing/2014/main" id="{296C61EC-FBF4-4216-BE67-6C864D30A01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4632"/>
            <a:ext cx="3666744" cy="5739187"/>
          </a:xfrm>
          <a:prstGeom prst="roundRect">
            <a:avLst>
              <a:gd name="adj" fmla="val 0"/>
            </a:avLst>
          </a:prstGeom>
          <a:solidFill>
            <a:srgbClr val="FFFFFF"/>
          </a:solidFill>
          <a:ln w="9525">
            <a:solidFill>
              <a:schemeClr val="bg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Content Placeholder 8">
            <a:hlinkClick r:id="rId4"/>
            <a:extLst>
              <a:ext uri="{FF2B5EF4-FFF2-40B4-BE49-F238E27FC236}">
                <a16:creationId xmlns:a16="http://schemas.microsoft.com/office/drawing/2014/main" id="{612231C9-0271-45D2-AFEB-F146A90C491E}"/>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1098075" y="803049"/>
            <a:ext cx="2439858" cy="2470743"/>
          </a:xfrm>
          <a:prstGeom prst="rect">
            <a:avLst/>
          </a:prstGeom>
          <a:effectLst/>
        </p:spPr>
      </p:pic>
      <p:pic>
        <p:nvPicPr>
          <p:cNvPr id="12" name="Content Placeholder 5" descr="A close up of a logo&#10;&#10;Description generated with high confidence">
            <a:hlinkClick r:id="rId6"/>
            <a:extLst>
              <a:ext uri="{FF2B5EF4-FFF2-40B4-BE49-F238E27FC236}">
                <a16:creationId xmlns:a16="http://schemas.microsoft.com/office/drawing/2014/main" id="{C00E9C6F-D2A5-482B-8735-E728CAA7BD5F}"/>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485347" y="3900881"/>
            <a:ext cx="3666029" cy="1299188"/>
          </a:xfrm>
          <a:prstGeom prst="rect">
            <a:avLst/>
          </a:prstGeom>
        </p:spPr>
      </p:pic>
      <p:sp>
        <p:nvSpPr>
          <p:cNvPr id="2" name="Title 1">
            <a:extLst>
              <a:ext uri="{FF2B5EF4-FFF2-40B4-BE49-F238E27FC236}">
                <a16:creationId xmlns:a16="http://schemas.microsoft.com/office/drawing/2014/main" id="{A3FC1238-FB1D-41B1-BC48-996EB579CC2F}"/>
              </a:ext>
            </a:extLst>
          </p:cNvPr>
          <p:cNvSpPr>
            <a:spLocks noGrp="1"/>
          </p:cNvSpPr>
          <p:nvPr>
            <p:ph type="title"/>
          </p:nvPr>
        </p:nvSpPr>
        <p:spPr>
          <a:xfrm>
            <a:off x="5120640" y="326547"/>
            <a:ext cx="6422849" cy="1676603"/>
          </a:xfr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2700000" scaled="1"/>
            <a:tileRect/>
          </a:gradFill>
        </p:spPr>
        <p:txBody>
          <a:bodyPr vert="horz" lIns="91440" tIns="45720" rIns="91440" bIns="45720" rtlCol="0" anchor="ctr">
            <a:normAutofit/>
          </a:bodyPr>
          <a:lstStyle/>
          <a:p>
            <a:r>
              <a:rPr lang="en-US" b="1" dirty="0">
                <a:solidFill>
                  <a:schemeClr val="bg1"/>
                </a:solidFill>
              </a:rPr>
              <a:t>High Rated Charities</a:t>
            </a:r>
          </a:p>
        </p:txBody>
      </p:sp>
      <p:pic>
        <p:nvPicPr>
          <p:cNvPr id="5" name="Online Media 4">
            <a:hlinkClick r:id="" action="ppaction://media"/>
            <a:extLst>
              <a:ext uri="{FF2B5EF4-FFF2-40B4-BE49-F238E27FC236}">
                <a16:creationId xmlns:a16="http://schemas.microsoft.com/office/drawing/2014/main" id="{43C112F0-165B-4BBC-A434-F15A07BB27D8}"/>
              </a:ext>
            </a:extLst>
          </p:cNvPr>
          <p:cNvPicPr>
            <a:picLocks noGrp="1" noRot="1" noChangeAspect="1"/>
          </p:cNvPicPr>
          <p:nvPr>
            <p:ph sz="half" idx="1"/>
            <a:videoFile r:link="rId1"/>
          </p:nvPr>
        </p:nvPicPr>
        <p:blipFill>
          <a:blip r:embed="rId9"/>
          <a:stretch>
            <a:fillRect/>
          </a:stretch>
        </p:blipFill>
        <p:spPr>
          <a:xfrm>
            <a:off x="5120640" y="2003150"/>
            <a:ext cx="6422849" cy="4817137"/>
          </a:xfrm>
          <a:prstGeom prst="rect">
            <a:avLst/>
          </a:prstGeom>
        </p:spPr>
      </p:pic>
    </p:spTree>
    <p:extLst>
      <p:ext uri="{BB962C8B-B14F-4D97-AF65-F5344CB8AC3E}">
        <p14:creationId xmlns:p14="http://schemas.microsoft.com/office/powerpoint/2010/main" val="36452507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object&#10;&#10;Description generated with very high confidence">
            <a:extLst>
              <a:ext uri="{FF2B5EF4-FFF2-40B4-BE49-F238E27FC236}">
                <a16:creationId xmlns:a16="http://schemas.microsoft.com/office/drawing/2014/main" id="{897AEB7E-DF63-4F3D-A7B9-BEB67B9EEBA2}"/>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13" name="Freeform 5">
            <a:extLst>
              <a:ext uri="{FF2B5EF4-FFF2-40B4-BE49-F238E27FC236}">
                <a16:creationId xmlns:a16="http://schemas.microsoft.com/office/drawing/2014/main" id="{87CC2527-562A-4F69-B487-4371E5B243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5" name="Straight Connector 14">
            <a:extLst>
              <a:ext uri="{FF2B5EF4-FFF2-40B4-BE49-F238E27FC236}">
                <a16:creationId xmlns:a16="http://schemas.microsoft.com/office/drawing/2014/main" id="{BCDAEC91-5BCE-4B55-9CC0-43EF94CB73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FD945E0-A765-4C99-9F26-9B38C65A5A2C}"/>
              </a:ext>
            </a:extLst>
          </p:cNvPr>
          <p:cNvSpPr>
            <a:spLocks noGrp="1"/>
          </p:cNvSpPr>
          <p:nvPr>
            <p:ph type="ctrTitle"/>
          </p:nvPr>
        </p:nvSpPr>
        <p:spPr>
          <a:xfrm>
            <a:off x="8022021" y="3231931"/>
            <a:ext cx="3852041" cy="1834056"/>
          </a:xfrm>
        </p:spPr>
        <p:txBody>
          <a:bodyPr>
            <a:normAutofit/>
          </a:bodyPr>
          <a:lstStyle/>
          <a:p>
            <a:r>
              <a:rPr lang="en-US" sz="4000" dirty="0"/>
              <a:t>Stealing Second</a:t>
            </a:r>
            <a:endParaRPr lang="en-US" sz="4000" dirty="0">
              <a:solidFill>
                <a:srgbClr val="FF0000"/>
              </a:solidFill>
            </a:endParaRPr>
          </a:p>
        </p:txBody>
      </p:sp>
      <p:sp>
        <p:nvSpPr>
          <p:cNvPr id="3" name="Subtitle 2">
            <a:extLst>
              <a:ext uri="{FF2B5EF4-FFF2-40B4-BE49-F238E27FC236}">
                <a16:creationId xmlns:a16="http://schemas.microsoft.com/office/drawing/2014/main" id="{D8D37B52-2BEB-4662-8C93-63BF66C3828B}"/>
              </a:ext>
            </a:extLst>
          </p:cNvPr>
          <p:cNvSpPr>
            <a:spLocks noGrp="1"/>
          </p:cNvSpPr>
          <p:nvPr>
            <p:ph type="subTitle" idx="1"/>
          </p:nvPr>
        </p:nvSpPr>
        <p:spPr>
          <a:xfrm>
            <a:off x="7782910" y="5242675"/>
            <a:ext cx="4330262" cy="683284"/>
          </a:xfrm>
        </p:spPr>
        <p:txBody>
          <a:bodyPr>
            <a:normAutofit/>
          </a:bodyPr>
          <a:lstStyle/>
          <a:p>
            <a:r>
              <a:rPr lang="en-US" sz="2000" dirty="0"/>
              <a:t>Credit and Debt</a:t>
            </a:r>
          </a:p>
          <a:p>
            <a:pPr>
              <a:spcBef>
                <a:spcPts val="0"/>
              </a:spcBef>
            </a:pPr>
            <a:r>
              <a:rPr lang="en-US" sz="2000" dirty="0"/>
              <a:t>Risk Management</a:t>
            </a:r>
          </a:p>
        </p:txBody>
      </p:sp>
      <p:sp>
        <p:nvSpPr>
          <p:cNvPr id="4" name="Oval 3">
            <a:extLst>
              <a:ext uri="{FF2B5EF4-FFF2-40B4-BE49-F238E27FC236}">
                <a16:creationId xmlns:a16="http://schemas.microsoft.com/office/drawing/2014/main" id="{69CC681C-795E-4055-BA33-BC68439A61B4}"/>
              </a:ext>
            </a:extLst>
          </p:cNvPr>
          <p:cNvSpPr/>
          <p:nvPr/>
        </p:nvSpPr>
        <p:spPr>
          <a:xfrm>
            <a:off x="5459688" y="-33556"/>
            <a:ext cx="1222309" cy="1240971"/>
          </a:xfrm>
          <a:prstGeom prst="ellipse">
            <a:avLst/>
          </a:prstGeom>
          <a:solidFill>
            <a:srgbClr val="CC9900">
              <a:alpha val="4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32C6C673-0B5C-42B5-BD5B-DA970D13424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23100" y="2046296"/>
            <a:ext cx="2458544" cy="2458544"/>
          </a:xfrm>
          <a:prstGeom prst="rect">
            <a:avLst/>
          </a:prstGeom>
        </p:spPr>
      </p:pic>
      <p:sp>
        <p:nvSpPr>
          <p:cNvPr id="9" name="TextBox 8">
            <a:extLst>
              <a:ext uri="{FF2B5EF4-FFF2-40B4-BE49-F238E27FC236}">
                <a16:creationId xmlns:a16="http://schemas.microsoft.com/office/drawing/2014/main" id="{339A105F-130A-438D-9E12-44C990B12C53}"/>
              </a:ext>
            </a:extLst>
          </p:cNvPr>
          <p:cNvSpPr txBox="1"/>
          <p:nvPr/>
        </p:nvSpPr>
        <p:spPr>
          <a:xfrm rot="18880775">
            <a:off x="3325681" y="1441753"/>
            <a:ext cx="2692948" cy="369332"/>
          </a:xfrm>
          <a:prstGeom prst="rect">
            <a:avLst/>
          </a:prstGeom>
          <a:noFill/>
        </p:spPr>
        <p:txBody>
          <a:bodyPr wrap="square" rtlCol="0">
            <a:spAutoFit/>
          </a:bodyPr>
          <a:lstStyle/>
          <a:p>
            <a:pPr algn="ctr"/>
            <a:r>
              <a:rPr lang="en-US" b="1" dirty="0">
                <a:solidFill>
                  <a:schemeClr val="accent6">
                    <a:lumMod val="50000"/>
                  </a:schemeClr>
                </a:solidFill>
              </a:rPr>
              <a:t>SAVING 10%</a:t>
            </a:r>
          </a:p>
        </p:txBody>
      </p:sp>
      <p:cxnSp>
        <p:nvCxnSpPr>
          <p:cNvPr id="10" name="Straight Arrow Connector 9">
            <a:extLst>
              <a:ext uri="{FF2B5EF4-FFF2-40B4-BE49-F238E27FC236}">
                <a16:creationId xmlns:a16="http://schemas.microsoft.com/office/drawing/2014/main" id="{9AA4247E-8A75-49E1-9FD8-CCB94AAF8A8A}"/>
              </a:ext>
            </a:extLst>
          </p:cNvPr>
          <p:cNvCxnSpPr>
            <a:cxnSpLocks/>
          </p:cNvCxnSpPr>
          <p:nvPr/>
        </p:nvCxnSpPr>
        <p:spPr>
          <a:xfrm flipH="1">
            <a:off x="3808602" y="983734"/>
            <a:ext cx="1788144" cy="1751077"/>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69A191B-0E4F-4F8E-A11E-BE35A3DE737A}"/>
              </a:ext>
            </a:extLst>
          </p:cNvPr>
          <p:cNvSpPr txBox="1"/>
          <p:nvPr/>
        </p:nvSpPr>
        <p:spPr>
          <a:xfrm rot="2730639">
            <a:off x="6197317" y="1615529"/>
            <a:ext cx="2808921" cy="369332"/>
          </a:xfrm>
          <a:prstGeom prst="rect">
            <a:avLst/>
          </a:prstGeom>
          <a:noFill/>
        </p:spPr>
        <p:txBody>
          <a:bodyPr wrap="square" rtlCol="0">
            <a:spAutoFit/>
          </a:bodyPr>
          <a:lstStyle/>
          <a:p>
            <a:pPr algn="ctr"/>
            <a:r>
              <a:rPr lang="en-US" b="1" dirty="0">
                <a:solidFill>
                  <a:schemeClr val="accent6">
                    <a:lumMod val="50000"/>
                  </a:schemeClr>
                </a:solidFill>
              </a:rPr>
              <a:t>GIVING 10%</a:t>
            </a:r>
          </a:p>
        </p:txBody>
      </p:sp>
      <p:cxnSp>
        <p:nvCxnSpPr>
          <p:cNvPr id="16" name="Straight Arrow Connector 15">
            <a:extLst>
              <a:ext uri="{FF2B5EF4-FFF2-40B4-BE49-F238E27FC236}">
                <a16:creationId xmlns:a16="http://schemas.microsoft.com/office/drawing/2014/main" id="{AE2B424D-5BB8-4014-B8F8-938BB935DD00}"/>
              </a:ext>
            </a:extLst>
          </p:cNvPr>
          <p:cNvCxnSpPr>
            <a:cxnSpLocks/>
            <a:endCxn id="4" idx="5"/>
          </p:cNvCxnSpPr>
          <p:nvPr/>
        </p:nvCxnSpPr>
        <p:spPr>
          <a:xfrm flipH="1" flipV="1">
            <a:off x="6502994" y="1025679"/>
            <a:ext cx="1773532" cy="1767502"/>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90DB822-EC85-48A1-981E-68596C89A625}"/>
              </a:ext>
            </a:extLst>
          </p:cNvPr>
          <p:cNvCxnSpPr>
            <a:cxnSpLocks/>
          </p:cNvCxnSpPr>
          <p:nvPr/>
        </p:nvCxnSpPr>
        <p:spPr>
          <a:xfrm flipV="1">
            <a:off x="6608922" y="3825380"/>
            <a:ext cx="1749504" cy="1758937"/>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18" name="TextBox 17">
            <a:extLst>
              <a:ext uri="{FF2B5EF4-FFF2-40B4-BE49-F238E27FC236}">
                <a16:creationId xmlns:a16="http://schemas.microsoft.com/office/drawing/2014/main" id="{261C7EAE-52F5-41D3-949F-BCF761CAE2D1}"/>
              </a:ext>
            </a:extLst>
          </p:cNvPr>
          <p:cNvSpPr txBox="1"/>
          <p:nvPr/>
        </p:nvSpPr>
        <p:spPr>
          <a:xfrm rot="18888380">
            <a:off x="6205702" y="5128983"/>
            <a:ext cx="1960285" cy="369332"/>
          </a:xfrm>
          <a:prstGeom prst="rect">
            <a:avLst/>
          </a:prstGeom>
          <a:noFill/>
        </p:spPr>
        <p:txBody>
          <a:bodyPr wrap="square" rtlCol="0">
            <a:spAutoFit/>
          </a:bodyPr>
          <a:lstStyle/>
          <a:p>
            <a:pPr algn="ctr"/>
            <a:r>
              <a:rPr lang="en-US" b="1" dirty="0">
                <a:solidFill>
                  <a:schemeClr val="accent6">
                    <a:lumMod val="50000"/>
                  </a:schemeClr>
                </a:solidFill>
              </a:rPr>
              <a:t>EARNING</a:t>
            </a:r>
          </a:p>
        </p:txBody>
      </p:sp>
    </p:spTree>
    <p:extLst>
      <p:ext uri="{BB962C8B-B14F-4D97-AF65-F5344CB8AC3E}">
        <p14:creationId xmlns:p14="http://schemas.microsoft.com/office/powerpoint/2010/main" val="18705755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icture containing toiletry&#10;&#10;Description generated with high confidence">
            <a:extLst>
              <a:ext uri="{FF2B5EF4-FFF2-40B4-BE49-F238E27FC236}">
                <a16:creationId xmlns:a16="http://schemas.microsoft.com/office/drawing/2014/main" id="{A1CF7B5A-9D3A-4628-9103-54DD14F2A8A0}"/>
              </a:ext>
            </a:extLst>
          </p:cNvPr>
          <p:cNvPicPr>
            <a:picLocks noGrp="1" noChangeAspect="1"/>
          </p:cNvPicPr>
          <p:nvPr>
            <p:ph sz="half" idx="1"/>
          </p:nvPr>
        </p:nvPicPr>
        <p:blipFill>
          <a:blip r:embed="rId3">
            <a:extLst>
              <a:ext uri="{BEBA8EAE-BF5A-486C-A8C5-ECC9F3942E4B}">
                <a14:imgProps xmlns:a14="http://schemas.microsoft.com/office/drawing/2010/main">
                  <a14:imgLayer r:embed="rId4">
                    <a14:imgEffect>
                      <a14:colorTemperature colorTemp="7237"/>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69560" y="3249891"/>
            <a:ext cx="2973436" cy="2973436"/>
          </a:xfrm>
        </p:spPr>
      </p:pic>
      <p:sp>
        <p:nvSpPr>
          <p:cNvPr id="11" name="Content Placeholder 10">
            <a:extLst>
              <a:ext uri="{FF2B5EF4-FFF2-40B4-BE49-F238E27FC236}">
                <a16:creationId xmlns:a16="http://schemas.microsoft.com/office/drawing/2014/main" id="{6F04C231-A230-4A8A-A5B7-A17D7FB40AD8}"/>
              </a:ext>
            </a:extLst>
          </p:cNvPr>
          <p:cNvSpPr>
            <a:spLocks noGrp="1"/>
          </p:cNvSpPr>
          <p:nvPr>
            <p:ph sz="half" idx="2"/>
          </p:nvPr>
        </p:nvSpPr>
        <p:spPr>
          <a:xfrm>
            <a:off x="7689568" y="1194127"/>
            <a:ext cx="3721359" cy="5029200"/>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a:bodyPr>
          <a:lstStyle/>
          <a:p>
            <a:pPr marL="0" indent="0">
              <a:buNone/>
            </a:pPr>
            <a:r>
              <a:rPr lang="en-US" dirty="0">
                <a:solidFill>
                  <a:srgbClr val="CC3399"/>
                </a:solidFill>
              </a:rPr>
              <a:t>Financial Preparedness Includes:</a:t>
            </a:r>
          </a:p>
          <a:p>
            <a:r>
              <a:rPr lang="en-US" dirty="0">
                <a:solidFill>
                  <a:srgbClr val="CC3399"/>
                </a:solidFill>
              </a:rPr>
              <a:t>3-6 month emergency fund</a:t>
            </a:r>
          </a:p>
          <a:p>
            <a:r>
              <a:rPr lang="en-US" dirty="0">
                <a:solidFill>
                  <a:srgbClr val="CC3399"/>
                </a:solidFill>
              </a:rPr>
              <a:t>A relationship with a traditional financial institution</a:t>
            </a:r>
          </a:p>
          <a:p>
            <a:r>
              <a:rPr lang="en-US" dirty="0">
                <a:solidFill>
                  <a:srgbClr val="CC3399"/>
                </a:solidFill>
              </a:rPr>
              <a:t>Access to credit</a:t>
            </a:r>
          </a:p>
        </p:txBody>
      </p:sp>
      <p:sp>
        <p:nvSpPr>
          <p:cNvPr id="8" name="Speech Bubble: Oval 7">
            <a:extLst>
              <a:ext uri="{FF2B5EF4-FFF2-40B4-BE49-F238E27FC236}">
                <a16:creationId xmlns:a16="http://schemas.microsoft.com/office/drawing/2014/main" id="{0B8EA24D-C6C7-45C9-8001-DB2C0FAA8428}"/>
              </a:ext>
            </a:extLst>
          </p:cNvPr>
          <p:cNvSpPr/>
          <p:nvPr/>
        </p:nvSpPr>
        <p:spPr>
          <a:xfrm rot="1681213">
            <a:off x="2614722" y="814857"/>
            <a:ext cx="4429938" cy="3850891"/>
          </a:xfrm>
          <a:prstGeom prst="wedgeEllipseCallout">
            <a:avLst/>
          </a:prstGeom>
          <a:solidFill>
            <a:schemeClr val="bg1"/>
          </a:solidFill>
          <a:ln>
            <a:solidFill>
              <a:srgbClr val="CC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45F7D134-FB74-4BE0-8EDC-60788D6BE7A4}"/>
              </a:ext>
            </a:extLst>
          </p:cNvPr>
          <p:cNvSpPr txBox="1"/>
          <p:nvPr/>
        </p:nvSpPr>
        <p:spPr>
          <a:xfrm>
            <a:off x="3312367" y="1891814"/>
            <a:ext cx="3237722" cy="1323439"/>
          </a:xfrm>
          <a:prstGeom prst="rect">
            <a:avLst/>
          </a:prstGeom>
          <a:solidFill>
            <a:schemeClr val="bg1"/>
          </a:solidFill>
        </p:spPr>
        <p:txBody>
          <a:bodyPr wrap="square" rtlCol="0">
            <a:spAutoFit/>
          </a:bodyPr>
          <a:lstStyle/>
          <a:p>
            <a:r>
              <a:rPr lang="en-US" sz="4400" dirty="0">
                <a:solidFill>
                  <a:srgbClr val="CC3399"/>
                </a:solidFill>
              </a:rPr>
              <a:t>3</a:t>
            </a:r>
            <a:r>
              <a:rPr lang="en-US" dirty="0"/>
              <a:t> to </a:t>
            </a:r>
            <a:r>
              <a:rPr lang="en-US" sz="4400" dirty="0">
                <a:solidFill>
                  <a:srgbClr val="CC3399"/>
                </a:solidFill>
              </a:rPr>
              <a:t>6</a:t>
            </a:r>
            <a:r>
              <a:rPr lang="en-US" sz="4400" dirty="0">
                <a:solidFill>
                  <a:srgbClr val="FF66FF"/>
                </a:solidFill>
              </a:rPr>
              <a:t> </a:t>
            </a:r>
            <a:r>
              <a:rPr lang="en-US" dirty="0"/>
              <a:t>months of living expenses is the recommended amount for an emergency fund </a:t>
            </a:r>
          </a:p>
        </p:txBody>
      </p:sp>
      <p:pic>
        <p:nvPicPr>
          <p:cNvPr id="6" name="Picture 5">
            <a:extLst>
              <a:ext uri="{FF2B5EF4-FFF2-40B4-BE49-F238E27FC236}">
                <a16:creationId xmlns:a16="http://schemas.microsoft.com/office/drawing/2014/main" id="{5ADA38C7-533F-4DBE-903A-68D59D5460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75507" y="3215253"/>
            <a:ext cx="1308368" cy="1308368"/>
          </a:xfrm>
          <a:prstGeom prst="rect">
            <a:avLst/>
          </a:prstGeom>
        </p:spPr>
      </p:pic>
    </p:spTree>
    <p:extLst>
      <p:ext uri="{BB962C8B-B14F-4D97-AF65-F5344CB8AC3E}">
        <p14:creationId xmlns:p14="http://schemas.microsoft.com/office/powerpoint/2010/main" val="21672657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animEffect transition="in" filter="fade">
                                      <p:cBhvr>
                                        <p:cTn id="7"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1F16A8D4-FE87-4604-88B2-394B5D1EB437}"/>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3873416-800E-4064-87FB-97CFB55863AD}"/>
              </a:ext>
            </a:extLst>
          </p:cNvPr>
          <p:cNvSpPr>
            <a:spLocks noGrp="1"/>
          </p:cNvSpPr>
          <p:nvPr>
            <p:ph type="title"/>
          </p:nvPr>
        </p:nvSpPr>
        <p:spPr>
          <a:xfrm>
            <a:off x="394284" y="595618"/>
            <a:ext cx="3271705" cy="5704514"/>
          </a:xfrm>
          <a:solidFill>
            <a:schemeClr val="tx1">
              <a:lumMod val="75000"/>
              <a:lumOff val="25000"/>
            </a:schemeClr>
          </a:solidFill>
          <a:ln w="28575">
            <a:solidFill>
              <a:schemeClr val="bg1"/>
            </a:solidFill>
          </a:ln>
        </p:spPr>
        <p:txBody>
          <a:bodyPr anchor="t">
            <a:normAutofit/>
          </a:bodyPr>
          <a:lstStyle/>
          <a:p>
            <a:pPr algn="ctr"/>
            <a:br>
              <a:rPr lang="en-US" sz="4000" dirty="0">
                <a:solidFill>
                  <a:schemeClr val="bg1"/>
                </a:solidFill>
              </a:rPr>
            </a:br>
            <a:br>
              <a:rPr lang="en-US" sz="4000" dirty="0">
                <a:solidFill>
                  <a:schemeClr val="bg1"/>
                </a:solidFill>
              </a:rPr>
            </a:br>
            <a:br>
              <a:rPr lang="en-US" sz="4000" dirty="0">
                <a:solidFill>
                  <a:schemeClr val="bg1"/>
                </a:solidFill>
              </a:rPr>
            </a:br>
            <a:r>
              <a:rPr lang="en-US" sz="4000" dirty="0">
                <a:solidFill>
                  <a:schemeClr val="bg1"/>
                </a:solidFill>
              </a:rPr>
              <a:t>Credit &amp; Debt</a:t>
            </a:r>
          </a:p>
        </p:txBody>
      </p:sp>
      <p:sp>
        <p:nvSpPr>
          <p:cNvPr id="3" name="Content Placeholder 2">
            <a:extLst>
              <a:ext uri="{FF2B5EF4-FFF2-40B4-BE49-F238E27FC236}">
                <a16:creationId xmlns:a16="http://schemas.microsoft.com/office/drawing/2014/main" id="{F8773CF9-F33A-4212-B944-A905A2C17793}"/>
              </a:ext>
            </a:extLst>
          </p:cNvPr>
          <p:cNvSpPr>
            <a:spLocks noGrp="1"/>
          </p:cNvSpPr>
          <p:nvPr>
            <p:ph sz="half" idx="1"/>
          </p:nvPr>
        </p:nvSpPr>
        <p:spPr>
          <a:xfrm>
            <a:off x="4380855" y="1412489"/>
            <a:ext cx="3427283" cy="4363844"/>
          </a:xfrm>
        </p:spPr>
        <p:txBody>
          <a:bodyPr>
            <a:noAutofit/>
          </a:bodyPr>
          <a:lstStyle/>
          <a:p>
            <a:pPr marL="0" indent="0">
              <a:buNone/>
            </a:pPr>
            <a:r>
              <a:rPr lang="en-US" b="1" dirty="0">
                <a:solidFill>
                  <a:srgbClr val="00B050"/>
                </a:solidFill>
              </a:rPr>
              <a:t>credit-</a:t>
            </a:r>
            <a:r>
              <a:rPr lang="en-US" b="1" dirty="0"/>
              <a:t> </a:t>
            </a:r>
            <a:r>
              <a:rPr lang="en-US" dirty="0"/>
              <a:t>any arrangement made to receive something in exchange for a promise to pay back at a later date </a:t>
            </a:r>
          </a:p>
          <a:p>
            <a:pPr marL="0" indent="0">
              <a:buNone/>
            </a:pPr>
            <a:r>
              <a:rPr lang="en-US" b="1" u="sng" dirty="0"/>
              <a:t>or</a:t>
            </a:r>
            <a:r>
              <a:rPr lang="en-US" b="1" dirty="0"/>
              <a:t> </a:t>
            </a:r>
            <a:r>
              <a:rPr lang="en-US" dirty="0"/>
              <a:t>an assessment of your ability to handle your financial obligations</a:t>
            </a:r>
          </a:p>
        </p:txBody>
      </p:sp>
      <p:sp>
        <p:nvSpPr>
          <p:cNvPr id="4" name="Content Placeholder 3">
            <a:extLst>
              <a:ext uri="{FF2B5EF4-FFF2-40B4-BE49-F238E27FC236}">
                <a16:creationId xmlns:a16="http://schemas.microsoft.com/office/drawing/2014/main" id="{B5B5E24A-97A5-4D5B-B398-F25C50E6D324}"/>
              </a:ext>
            </a:extLst>
          </p:cNvPr>
          <p:cNvSpPr>
            <a:spLocks noGrp="1"/>
          </p:cNvSpPr>
          <p:nvPr>
            <p:ph sz="half" idx="2"/>
          </p:nvPr>
        </p:nvSpPr>
        <p:spPr>
          <a:xfrm>
            <a:off x="8451604" y="1412489"/>
            <a:ext cx="3197701" cy="4363844"/>
          </a:xfrm>
        </p:spPr>
        <p:txBody>
          <a:bodyPr>
            <a:normAutofit/>
          </a:bodyPr>
          <a:lstStyle/>
          <a:p>
            <a:pPr marL="0" indent="0">
              <a:buNone/>
            </a:pPr>
            <a:r>
              <a:rPr lang="en-US" b="1" dirty="0">
                <a:solidFill>
                  <a:srgbClr val="FF0000"/>
                </a:solidFill>
              </a:rPr>
              <a:t>debt-</a:t>
            </a:r>
            <a:r>
              <a:rPr lang="en-US" b="1" dirty="0"/>
              <a:t> </a:t>
            </a:r>
            <a:r>
              <a:rPr lang="en-US" dirty="0"/>
              <a:t>something that is owed or is due</a:t>
            </a:r>
            <a:endParaRPr lang="en-US" b="1" dirty="0"/>
          </a:p>
        </p:txBody>
      </p:sp>
      <p:pic>
        <p:nvPicPr>
          <p:cNvPr id="10" name="Picture 9" descr="A drawing of a cartoon character&#10;&#10;Description generated with high confidence">
            <a:extLst>
              <a:ext uri="{FF2B5EF4-FFF2-40B4-BE49-F238E27FC236}">
                <a16:creationId xmlns:a16="http://schemas.microsoft.com/office/drawing/2014/main" id="{EC7C793D-B277-46D7-A7B1-373C7073161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689765" y="2598112"/>
            <a:ext cx="3281272" cy="2834272"/>
          </a:xfrm>
          <a:prstGeom prst="rect">
            <a:avLst/>
          </a:prstGeom>
        </p:spPr>
      </p:pic>
      <p:pic>
        <p:nvPicPr>
          <p:cNvPr id="14" name="Picture 13">
            <a:extLst>
              <a:ext uri="{FF2B5EF4-FFF2-40B4-BE49-F238E27FC236}">
                <a16:creationId xmlns:a16="http://schemas.microsoft.com/office/drawing/2014/main" id="{C070D9EF-393B-445A-930F-0C582350D66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094496" y="5284503"/>
            <a:ext cx="2033771" cy="1573497"/>
          </a:xfrm>
          <a:prstGeom prst="rect">
            <a:avLst/>
          </a:prstGeom>
        </p:spPr>
      </p:pic>
    </p:spTree>
    <p:extLst>
      <p:ext uri="{BB962C8B-B14F-4D97-AF65-F5344CB8AC3E}">
        <p14:creationId xmlns:p14="http://schemas.microsoft.com/office/powerpoint/2010/main" val="2406445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500"/>
                                        <p:tgtEl>
                                          <p:spTgt spid="4">
                                            <p:txEl>
                                              <p:pRg st="0" end="0"/>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083B6094-6371-49FC-8476-8C633584DCD2}"/>
              </a:ext>
            </a:extLst>
          </p:cNvPr>
          <p:cNvGraphicFramePr>
            <a:graphicFrameLocks noGrp="1"/>
          </p:cNvGraphicFramePr>
          <p:nvPr>
            <p:ph sz="half" idx="1"/>
            <p:extLst>
              <p:ext uri="{D42A27DB-BD31-4B8C-83A1-F6EECF244321}">
                <p14:modId xmlns:p14="http://schemas.microsoft.com/office/powerpoint/2010/main" val="930658743"/>
              </p:ext>
            </p:extLst>
          </p:nvPr>
        </p:nvGraphicFramePr>
        <p:xfrm>
          <a:off x="487109" y="1825626"/>
          <a:ext cx="6106640" cy="4944289"/>
        </p:xfrm>
        <a:graphic>
          <a:graphicData uri="http://schemas.openxmlformats.org/drawingml/2006/table">
            <a:tbl>
              <a:tblPr/>
              <a:tblGrid>
                <a:gridCol w="1221328">
                  <a:extLst>
                    <a:ext uri="{9D8B030D-6E8A-4147-A177-3AD203B41FA5}">
                      <a16:colId xmlns:a16="http://schemas.microsoft.com/office/drawing/2014/main" val="774409656"/>
                    </a:ext>
                  </a:extLst>
                </a:gridCol>
                <a:gridCol w="1221328">
                  <a:extLst>
                    <a:ext uri="{9D8B030D-6E8A-4147-A177-3AD203B41FA5}">
                      <a16:colId xmlns:a16="http://schemas.microsoft.com/office/drawing/2014/main" val="1632167216"/>
                    </a:ext>
                  </a:extLst>
                </a:gridCol>
                <a:gridCol w="1221328">
                  <a:extLst>
                    <a:ext uri="{9D8B030D-6E8A-4147-A177-3AD203B41FA5}">
                      <a16:colId xmlns:a16="http://schemas.microsoft.com/office/drawing/2014/main" val="689462596"/>
                    </a:ext>
                  </a:extLst>
                </a:gridCol>
                <a:gridCol w="1221328">
                  <a:extLst>
                    <a:ext uri="{9D8B030D-6E8A-4147-A177-3AD203B41FA5}">
                      <a16:colId xmlns:a16="http://schemas.microsoft.com/office/drawing/2014/main" val="3779398815"/>
                    </a:ext>
                  </a:extLst>
                </a:gridCol>
                <a:gridCol w="1221328">
                  <a:extLst>
                    <a:ext uri="{9D8B030D-6E8A-4147-A177-3AD203B41FA5}">
                      <a16:colId xmlns:a16="http://schemas.microsoft.com/office/drawing/2014/main" val="4088534787"/>
                    </a:ext>
                  </a:extLst>
                </a:gridCol>
              </a:tblGrid>
              <a:tr h="1273529">
                <a:tc>
                  <a:txBody>
                    <a:bodyPr/>
                    <a:lstStyle/>
                    <a:p>
                      <a:pPr algn="l" fontAlgn="ctr"/>
                      <a:r>
                        <a:rPr lang="en-US" sz="1000" b="0" dirty="0">
                          <a:solidFill>
                            <a:srgbClr val="00ACCC"/>
                          </a:solidFill>
                          <a:effectLst/>
                        </a:rPr>
                        <a:t>Year</a:t>
                      </a:r>
                    </a:p>
                  </a:txBody>
                  <a:tcPr marL="65929" marR="65929" marT="164823" marB="164823" anchor="ctr">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w="38100" cap="flat" cmpd="sng" algn="ctr">
                      <a:solidFill>
                        <a:srgbClr val="00ACCC"/>
                      </a:solidFill>
                      <a:prstDash val="solid"/>
                      <a:round/>
                      <a:headEnd type="none" w="med" len="med"/>
                      <a:tailEnd type="none" w="med" len="med"/>
                    </a:lnB>
                    <a:solidFill>
                      <a:srgbClr val="F6F7F8"/>
                    </a:solidFill>
                  </a:tcPr>
                </a:tc>
                <a:tc>
                  <a:txBody>
                    <a:bodyPr/>
                    <a:lstStyle/>
                    <a:p>
                      <a:pPr algn="l" fontAlgn="ctr"/>
                      <a:r>
                        <a:rPr lang="en-US" sz="1000" b="0" dirty="0">
                          <a:solidFill>
                            <a:srgbClr val="00ACCC"/>
                          </a:solidFill>
                          <a:effectLst/>
                        </a:rPr>
                        <a:t>Average credit card debt per household</a:t>
                      </a:r>
                    </a:p>
                  </a:txBody>
                  <a:tcPr marL="65929" marR="65929" marT="164823" marB="164823" anchor="ctr">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w="38100" cap="flat" cmpd="sng" algn="ctr">
                      <a:solidFill>
                        <a:srgbClr val="00ACCC"/>
                      </a:solidFill>
                      <a:prstDash val="solid"/>
                      <a:round/>
                      <a:headEnd type="none" w="med" len="med"/>
                      <a:tailEnd type="none" w="med" len="med"/>
                    </a:lnB>
                    <a:solidFill>
                      <a:srgbClr val="F6F7F8"/>
                    </a:solidFill>
                  </a:tcPr>
                </a:tc>
                <a:tc>
                  <a:txBody>
                    <a:bodyPr/>
                    <a:lstStyle/>
                    <a:p>
                      <a:pPr algn="l" fontAlgn="ctr"/>
                      <a:r>
                        <a:rPr lang="en-US" sz="1000" b="0" dirty="0">
                          <a:solidFill>
                            <a:srgbClr val="00ACCC"/>
                          </a:solidFill>
                          <a:effectLst/>
                        </a:rPr>
                        <a:t>Average credit card debt per indebted household</a:t>
                      </a:r>
                    </a:p>
                  </a:txBody>
                  <a:tcPr marL="65929" marR="65929" marT="164823" marB="164823" anchor="ctr">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w="38100" cap="flat" cmpd="sng" algn="ctr">
                      <a:solidFill>
                        <a:srgbClr val="00ACCC"/>
                      </a:solidFill>
                      <a:prstDash val="solid"/>
                      <a:round/>
                      <a:headEnd type="none" w="med" len="med"/>
                      <a:tailEnd type="none" w="med" len="med"/>
                    </a:lnB>
                    <a:solidFill>
                      <a:srgbClr val="F6F7F8"/>
                    </a:solidFill>
                  </a:tcPr>
                </a:tc>
                <a:tc>
                  <a:txBody>
                    <a:bodyPr/>
                    <a:lstStyle/>
                    <a:p>
                      <a:pPr algn="l" fontAlgn="ctr"/>
                      <a:r>
                        <a:rPr lang="en-US" sz="1000" b="0" dirty="0">
                          <a:solidFill>
                            <a:srgbClr val="00ACCC"/>
                          </a:solidFill>
                          <a:effectLst/>
                        </a:rPr>
                        <a:t>Average total debt per household</a:t>
                      </a:r>
                    </a:p>
                  </a:txBody>
                  <a:tcPr marL="65929" marR="65929" marT="164823" marB="164823" anchor="ctr">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w="38100" cap="flat" cmpd="sng" algn="ctr">
                      <a:solidFill>
                        <a:srgbClr val="00ACCC"/>
                      </a:solidFill>
                      <a:prstDash val="solid"/>
                      <a:round/>
                      <a:headEnd type="none" w="med" len="med"/>
                      <a:tailEnd type="none" w="med" len="med"/>
                    </a:lnB>
                    <a:solidFill>
                      <a:srgbClr val="F6F7F8"/>
                    </a:solidFill>
                  </a:tcPr>
                </a:tc>
                <a:tc>
                  <a:txBody>
                    <a:bodyPr/>
                    <a:lstStyle/>
                    <a:p>
                      <a:pPr algn="l" fontAlgn="ctr"/>
                      <a:r>
                        <a:rPr lang="en-US" sz="1000" b="0" dirty="0">
                          <a:solidFill>
                            <a:srgbClr val="00ACCC"/>
                          </a:solidFill>
                          <a:effectLst/>
                        </a:rPr>
                        <a:t>Average total debt per indebted household</a:t>
                      </a:r>
                    </a:p>
                  </a:txBody>
                  <a:tcPr marL="65929" marR="65929" marT="164823" marB="164823" anchor="ctr">
                    <a:lnL w="9525" cap="flat" cmpd="sng" algn="ctr">
                      <a:solidFill>
                        <a:srgbClr val="DCDCDE"/>
                      </a:solidFill>
                      <a:prstDash val="solid"/>
                      <a:round/>
                      <a:headEnd type="none" w="med" len="med"/>
                      <a:tailEnd type="none" w="med" len="med"/>
                    </a:lnL>
                    <a:lnR>
                      <a:noFill/>
                    </a:lnR>
                    <a:lnT>
                      <a:noFill/>
                    </a:lnT>
                    <a:lnB w="38100" cap="flat" cmpd="sng" algn="ctr">
                      <a:solidFill>
                        <a:srgbClr val="00ACCC"/>
                      </a:solidFill>
                      <a:prstDash val="solid"/>
                      <a:round/>
                      <a:headEnd type="none" w="med" len="med"/>
                      <a:tailEnd type="none" w="med" len="med"/>
                    </a:lnB>
                    <a:solidFill>
                      <a:srgbClr val="F6F7F8"/>
                    </a:solidFill>
                  </a:tcPr>
                </a:tc>
                <a:extLst>
                  <a:ext uri="{0D108BD9-81ED-4DB2-BD59-A6C34878D82A}">
                    <a16:rowId xmlns:a16="http://schemas.microsoft.com/office/drawing/2014/main" val="3221880140"/>
                  </a:ext>
                </a:extLst>
              </a:tr>
              <a:tr h="734152">
                <a:tc>
                  <a:txBody>
                    <a:bodyPr/>
                    <a:lstStyle/>
                    <a:p>
                      <a:pPr algn="l" fontAlgn="t"/>
                      <a:r>
                        <a:rPr lang="en-US" sz="1000" b="0" dirty="0">
                          <a:effectLst/>
                        </a:rPr>
                        <a:t>2013</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w="38100" cap="flat" cmpd="sng" algn="ctr">
                      <a:solidFill>
                        <a:srgbClr val="00ACCC"/>
                      </a:solidFill>
                      <a:prstDash val="solid"/>
                      <a:round/>
                      <a:headEnd type="none" w="med" len="med"/>
                      <a:tailEnd type="none" w="med" len="med"/>
                    </a:lnT>
                    <a:lnB>
                      <a:noFill/>
                    </a:lnB>
                    <a:solidFill>
                      <a:srgbClr val="FFFFFF"/>
                    </a:solidFill>
                  </a:tcPr>
                </a:tc>
                <a:tc>
                  <a:txBody>
                    <a:bodyPr/>
                    <a:lstStyle/>
                    <a:p>
                      <a:pPr algn="l" fontAlgn="t"/>
                      <a:r>
                        <a:rPr lang="en-US" sz="1000" dirty="0">
                          <a:effectLst/>
                        </a:rPr>
                        <a:t>$6,224.53</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w="38100" cap="flat" cmpd="sng" algn="ctr">
                      <a:solidFill>
                        <a:srgbClr val="00ACCC"/>
                      </a:solidFill>
                      <a:prstDash val="solid"/>
                      <a:round/>
                      <a:headEnd type="none" w="med" len="med"/>
                      <a:tailEnd type="none" w="med" len="med"/>
                    </a:lnT>
                    <a:lnB>
                      <a:noFill/>
                    </a:lnB>
                    <a:solidFill>
                      <a:srgbClr val="FFFFFF"/>
                    </a:solidFill>
                  </a:tcPr>
                </a:tc>
                <a:tc>
                  <a:txBody>
                    <a:bodyPr/>
                    <a:lstStyle/>
                    <a:p>
                      <a:pPr algn="l" fontAlgn="t"/>
                      <a:r>
                        <a:rPr lang="en-US" sz="1000" dirty="0">
                          <a:effectLst/>
                        </a:rPr>
                        <a:t>$16,318.85</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w="38100" cap="flat" cmpd="sng" algn="ctr">
                      <a:solidFill>
                        <a:srgbClr val="00ACCC"/>
                      </a:solidFill>
                      <a:prstDash val="solid"/>
                      <a:round/>
                      <a:headEnd type="none" w="med" len="med"/>
                      <a:tailEnd type="none" w="med" len="med"/>
                    </a:lnT>
                    <a:lnB>
                      <a:noFill/>
                    </a:lnB>
                    <a:solidFill>
                      <a:srgbClr val="FFFFFF"/>
                    </a:solidFill>
                  </a:tcPr>
                </a:tc>
                <a:tc>
                  <a:txBody>
                    <a:bodyPr/>
                    <a:lstStyle/>
                    <a:p>
                      <a:pPr algn="l" fontAlgn="t"/>
                      <a:r>
                        <a:rPr lang="en-US" sz="1000" dirty="0">
                          <a:effectLst/>
                        </a:rPr>
                        <a:t>$94,080.47</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w="38100" cap="flat" cmpd="sng" algn="ctr">
                      <a:solidFill>
                        <a:srgbClr val="00ACCC"/>
                      </a:solidFill>
                      <a:prstDash val="solid"/>
                      <a:round/>
                      <a:headEnd type="none" w="med" len="med"/>
                      <a:tailEnd type="none" w="med" len="med"/>
                    </a:lnT>
                    <a:lnB>
                      <a:noFill/>
                    </a:lnB>
                    <a:solidFill>
                      <a:srgbClr val="FFFFFF"/>
                    </a:solidFill>
                  </a:tcPr>
                </a:tc>
                <a:tc>
                  <a:txBody>
                    <a:bodyPr/>
                    <a:lstStyle/>
                    <a:p>
                      <a:pPr algn="l" fontAlgn="t"/>
                      <a:r>
                        <a:rPr lang="en-US" sz="1000" dirty="0">
                          <a:effectLst/>
                        </a:rPr>
                        <a:t>$126,207.12</a:t>
                      </a:r>
                    </a:p>
                  </a:txBody>
                  <a:tcPr marL="65929" marR="65929" marT="164823" marB="164823">
                    <a:lnL w="9525" cap="flat" cmpd="sng" algn="ctr">
                      <a:solidFill>
                        <a:srgbClr val="DCDCDE"/>
                      </a:solidFill>
                      <a:prstDash val="solid"/>
                      <a:round/>
                      <a:headEnd type="none" w="med" len="med"/>
                      <a:tailEnd type="none" w="med" len="med"/>
                    </a:lnL>
                    <a:lnR>
                      <a:noFill/>
                    </a:lnR>
                    <a:lnT w="38100" cap="flat" cmpd="sng" algn="ctr">
                      <a:solidFill>
                        <a:srgbClr val="00ACCC"/>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82185456"/>
                  </a:ext>
                </a:extLst>
              </a:tr>
              <a:tr h="734152">
                <a:tc>
                  <a:txBody>
                    <a:bodyPr/>
                    <a:lstStyle/>
                    <a:p>
                      <a:pPr algn="l" fontAlgn="t"/>
                      <a:r>
                        <a:rPr lang="en-US" sz="1000" b="0" dirty="0">
                          <a:effectLst/>
                        </a:rPr>
                        <a:t>2014</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a:noFill/>
                    </a:lnB>
                    <a:solidFill>
                      <a:srgbClr val="F6F7F8"/>
                    </a:solidFill>
                  </a:tcPr>
                </a:tc>
                <a:tc>
                  <a:txBody>
                    <a:bodyPr/>
                    <a:lstStyle/>
                    <a:p>
                      <a:pPr algn="l" fontAlgn="t"/>
                      <a:r>
                        <a:rPr lang="en-US" sz="1000" dirty="0">
                          <a:effectLst/>
                        </a:rPr>
                        <a:t>$6,360.11</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a:noFill/>
                    </a:lnB>
                    <a:solidFill>
                      <a:srgbClr val="F6F7F8"/>
                    </a:solidFill>
                  </a:tcPr>
                </a:tc>
                <a:tc>
                  <a:txBody>
                    <a:bodyPr/>
                    <a:lstStyle/>
                    <a:p>
                      <a:pPr algn="l" fontAlgn="t"/>
                      <a:r>
                        <a:rPr lang="en-US" sz="1000" dirty="0">
                          <a:effectLst/>
                        </a:rPr>
                        <a:t>$15,875.61</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a:noFill/>
                    </a:lnB>
                    <a:solidFill>
                      <a:srgbClr val="F6F7F8"/>
                    </a:solidFill>
                  </a:tcPr>
                </a:tc>
                <a:tc>
                  <a:txBody>
                    <a:bodyPr/>
                    <a:lstStyle/>
                    <a:p>
                      <a:pPr algn="l" fontAlgn="t"/>
                      <a:r>
                        <a:rPr lang="en-US" sz="1000" dirty="0">
                          <a:effectLst/>
                        </a:rPr>
                        <a:t>$102,335.89</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a:noFill/>
                    </a:lnB>
                    <a:solidFill>
                      <a:srgbClr val="F6F7F8"/>
                    </a:solidFill>
                  </a:tcPr>
                </a:tc>
                <a:tc>
                  <a:txBody>
                    <a:bodyPr/>
                    <a:lstStyle/>
                    <a:p>
                      <a:pPr algn="l" fontAlgn="t"/>
                      <a:r>
                        <a:rPr lang="en-US" sz="1000" dirty="0">
                          <a:effectLst/>
                        </a:rPr>
                        <a:t>$135,730.60</a:t>
                      </a:r>
                    </a:p>
                  </a:txBody>
                  <a:tcPr marL="65929" marR="65929" marT="164823" marB="164823">
                    <a:lnL w="9525" cap="flat" cmpd="sng" algn="ctr">
                      <a:solidFill>
                        <a:srgbClr val="DCDCDE"/>
                      </a:solidFill>
                      <a:prstDash val="solid"/>
                      <a:round/>
                      <a:headEnd type="none" w="med" len="med"/>
                      <a:tailEnd type="none" w="med" len="med"/>
                    </a:lnL>
                    <a:lnR>
                      <a:noFill/>
                    </a:lnR>
                    <a:lnT>
                      <a:noFill/>
                    </a:lnT>
                    <a:lnB>
                      <a:noFill/>
                    </a:lnB>
                    <a:solidFill>
                      <a:srgbClr val="F6F7F8"/>
                    </a:solidFill>
                  </a:tcPr>
                </a:tc>
                <a:extLst>
                  <a:ext uri="{0D108BD9-81ED-4DB2-BD59-A6C34878D82A}">
                    <a16:rowId xmlns:a16="http://schemas.microsoft.com/office/drawing/2014/main" val="2322568352"/>
                  </a:ext>
                </a:extLst>
              </a:tr>
              <a:tr h="734152">
                <a:tc>
                  <a:txBody>
                    <a:bodyPr/>
                    <a:lstStyle/>
                    <a:p>
                      <a:pPr algn="l" fontAlgn="t"/>
                      <a:r>
                        <a:rPr lang="en-US" sz="1000" b="0" dirty="0">
                          <a:effectLst/>
                        </a:rPr>
                        <a:t>2015</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a:noFill/>
                    </a:lnB>
                    <a:solidFill>
                      <a:srgbClr val="FFFFFF"/>
                    </a:solidFill>
                  </a:tcPr>
                </a:tc>
                <a:tc>
                  <a:txBody>
                    <a:bodyPr/>
                    <a:lstStyle/>
                    <a:p>
                      <a:pPr algn="l" fontAlgn="t"/>
                      <a:r>
                        <a:rPr lang="en-US" sz="1000" dirty="0">
                          <a:effectLst/>
                        </a:rPr>
                        <a:t>$6,587.77</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a:noFill/>
                    </a:lnB>
                    <a:solidFill>
                      <a:srgbClr val="FFFFFF"/>
                    </a:solidFill>
                  </a:tcPr>
                </a:tc>
                <a:tc>
                  <a:txBody>
                    <a:bodyPr/>
                    <a:lstStyle/>
                    <a:p>
                      <a:pPr algn="l" fontAlgn="t"/>
                      <a:r>
                        <a:rPr lang="en-US" sz="1000" dirty="0">
                          <a:effectLst/>
                        </a:rPr>
                        <a:t>$15,692.23</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a:noFill/>
                    </a:lnB>
                    <a:solidFill>
                      <a:srgbClr val="FFFFFF"/>
                    </a:solidFill>
                  </a:tcPr>
                </a:tc>
                <a:tc>
                  <a:txBody>
                    <a:bodyPr/>
                    <a:lstStyle/>
                    <a:p>
                      <a:pPr algn="l" fontAlgn="t"/>
                      <a:r>
                        <a:rPr lang="en-US" sz="1000" dirty="0">
                          <a:effectLst/>
                        </a:rPr>
                        <a:t>$103,837.08</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a:noFill/>
                    </a:lnB>
                    <a:solidFill>
                      <a:srgbClr val="FFFFFF"/>
                    </a:solidFill>
                  </a:tcPr>
                </a:tc>
                <a:tc>
                  <a:txBody>
                    <a:bodyPr/>
                    <a:lstStyle/>
                    <a:p>
                      <a:pPr algn="l" fontAlgn="t"/>
                      <a:r>
                        <a:rPr lang="en-US" sz="1000" dirty="0">
                          <a:effectLst/>
                        </a:rPr>
                        <a:t>$136,183.05</a:t>
                      </a:r>
                    </a:p>
                  </a:txBody>
                  <a:tcPr marL="65929" marR="65929" marT="164823" marB="164823">
                    <a:lnL w="9525" cap="flat" cmpd="sng" algn="ctr">
                      <a:solidFill>
                        <a:srgbClr val="DCDCDE"/>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1068890906"/>
                  </a:ext>
                </a:extLst>
              </a:tr>
              <a:tr h="734152">
                <a:tc>
                  <a:txBody>
                    <a:bodyPr/>
                    <a:lstStyle/>
                    <a:p>
                      <a:pPr algn="l" fontAlgn="t"/>
                      <a:r>
                        <a:rPr lang="en-US" sz="1000" b="0" dirty="0">
                          <a:effectLst/>
                        </a:rPr>
                        <a:t>2016</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a:noFill/>
                    </a:lnB>
                    <a:solidFill>
                      <a:srgbClr val="F6F7F8"/>
                    </a:solidFill>
                  </a:tcPr>
                </a:tc>
                <a:tc>
                  <a:txBody>
                    <a:bodyPr/>
                    <a:lstStyle/>
                    <a:p>
                      <a:pPr algn="l" fontAlgn="t"/>
                      <a:r>
                        <a:rPr lang="en-US" sz="1000" dirty="0">
                          <a:effectLst/>
                        </a:rPr>
                        <a:t>$6,940.53</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a:noFill/>
                    </a:lnB>
                    <a:solidFill>
                      <a:srgbClr val="F6F7F8"/>
                    </a:solidFill>
                  </a:tcPr>
                </a:tc>
                <a:tc>
                  <a:txBody>
                    <a:bodyPr/>
                    <a:lstStyle/>
                    <a:p>
                      <a:pPr algn="l" fontAlgn="t"/>
                      <a:r>
                        <a:rPr lang="en-US" sz="1000" dirty="0">
                          <a:effectLst/>
                        </a:rPr>
                        <a:t>$15,809.85</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a:noFill/>
                    </a:lnB>
                    <a:solidFill>
                      <a:srgbClr val="F6F7F8"/>
                    </a:solidFill>
                  </a:tcPr>
                </a:tc>
                <a:tc>
                  <a:txBody>
                    <a:bodyPr/>
                    <a:lstStyle/>
                    <a:p>
                      <a:pPr algn="l" fontAlgn="t"/>
                      <a:r>
                        <a:rPr lang="en-US" sz="1000" dirty="0">
                          <a:effectLst/>
                        </a:rPr>
                        <a:t>$99,953.11</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a:noFill/>
                    </a:lnB>
                    <a:solidFill>
                      <a:srgbClr val="F6F7F8"/>
                    </a:solidFill>
                  </a:tcPr>
                </a:tc>
                <a:tc>
                  <a:txBody>
                    <a:bodyPr/>
                    <a:lstStyle/>
                    <a:p>
                      <a:pPr algn="l" fontAlgn="t"/>
                      <a:r>
                        <a:rPr lang="en-US" sz="1000" dirty="0">
                          <a:effectLst/>
                        </a:rPr>
                        <a:t>$129,640.87</a:t>
                      </a:r>
                    </a:p>
                  </a:txBody>
                  <a:tcPr marL="65929" marR="65929" marT="164823" marB="164823">
                    <a:lnL w="9525" cap="flat" cmpd="sng" algn="ctr">
                      <a:solidFill>
                        <a:srgbClr val="DCDCDE"/>
                      </a:solidFill>
                      <a:prstDash val="solid"/>
                      <a:round/>
                      <a:headEnd type="none" w="med" len="med"/>
                      <a:tailEnd type="none" w="med" len="med"/>
                    </a:lnL>
                    <a:lnR>
                      <a:noFill/>
                    </a:lnR>
                    <a:lnT>
                      <a:noFill/>
                    </a:lnT>
                    <a:lnB>
                      <a:noFill/>
                    </a:lnB>
                    <a:solidFill>
                      <a:srgbClr val="F6F7F8"/>
                    </a:solidFill>
                  </a:tcPr>
                </a:tc>
                <a:extLst>
                  <a:ext uri="{0D108BD9-81ED-4DB2-BD59-A6C34878D82A}">
                    <a16:rowId xmlns:a16="http://schemas.microsoft.com/office/drawing/2014/main" val="3373072492"/>
                  </a:ext>
                </a:extLst>
              </a:tr>
              <a:tr h="734152">
                <a:tc>
                  <a:txBody>
                    <a:bodyPr/>
                    <a:lstStyle/>
                    <a:p>
                      <a:pPr algn="l" fontAlgn="t"/>
                      <a:r>
                        <a:rPr lang="en-US" sz="1000" b="0" dirty="0">
                          <a:effectLst/>
                        </a:rPr>
                        <a:t>Q3 2017</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a:noFill/>
                    </a:lnB>
                    <a:solidFill>
                      <a:srgbClr val="FFFFFF"/>
                    </a:solidFill>
                  </a:tcPr>
                </a:tc>
                <a:tc>
                  <a:txBody>
                    <a:bodyPr/>
                    <a:lstStyle/>
                    <a:p>
                      <a:pPr algn="l" fontAlgn="t"/>
                      <a:r>
                        <a:rPr lang="en-US" sz="1000" dirty="0">
                          <a:effectLst/>
                        </a:rPr>
                        <a:t>$7,135.80</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a:noFill/>
                    </a:lnB>
                    <a:solidFill>
                      <a:srgbClr val="FFFFFF"/>
                    </a:solidFill>
                  </a:tcPr>
                </a:tc>
                <a:tc>
                  <a:txBody>
                    <a:bodyPr/>
                    <a:lstStyle/>
                    <a:p>
                      <a:pPr algn="l" fontAlgn="t"/>
                      <a:r>
                        <a:rPr lang="en-US" sz="1000" dirty="0">
                          <a:effectLst/>
                        </a:rPr>
                        <a:t>$15,654.02</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a:noFill/>
                    </a:lnB>
                    <a:solidFill>
                      <a:srgbClr val="FFFFFF"/>
                    </a:solidFill>
                  </a:tcPr>
                </a:tc>
                <a:tc>
                  <a:txBody>
                    <a:bodyPr/>
                    <a:lstStyle/>
                    <a:p>
                      <a:pPr algn="l" fontAlgn="t"/>
                      <a:r>
                        <a:rPr lang="en-US" sz="1000" dirty="0">
                          <a:effectLst/>
                        </a:rPr>
                        <a:t>$102,204.86</a:t>
                      </a:r>
                    </a:p>
                  </a:txBody>
                  <a:tcPr marL="65929" marR="65929" marT="164823" marB="164823">
                    <a:lnL w="9525" cap="flat" cmpd="sng" algn="ctr">
                      <a:solidFill>
                        <a:srgbClr val="DCDCDE"/>
                      </a:solidFill>
                      <a:prstDash val="solid"/>
                      <a:round/>
                      <a:headEnd type="none" w="med" len="med"/>
                      <a:tailEnd type="none" w="med" len="med"/>
                    </a:lnL>
                    <a:lnR w="9525" cap="flat" cmpd="sng" algn="ctr">
                      <a:solidFill>
                        <a:srgbClr val="DCDCDE"/>
                      </a:solidFill>
                      <a:prstDash val="solid"/>
                      <a:round/>
                      <a:headEnd type="none" w="med" len="med"/>
                      <a:tailEnd type="none" w="med" len="med"/>
                    </a:lnR>
                    <a:lnT>
                      <a:noFill/>
                    </a:lnT>
                    <a:lnB>
                      <a:noFill/>
                    </a:lnB>
                    <a:solidFill>
                      <a:srgbClr val="FFFFFF"/>
                    </a:solidFill>
                  </a:tcPr>
                </a:tc>
                <a:tc>
                  <a:txBody>
                    <a:bodyPr/>
                    <a:lstStyle/>
                    <a:p>
                      <a:pPr algn="l" fontAlgn="t"/>
                      <a:r>
                        <a:rPr lang="en-US" sz="1000" dirty="0">
                          <a:effectLst/>
                        </a:rPr>
                        <a:t>$131,430.72</a:t>
                      </a:r>
                    </a:p>
                  </a:txBody>
                  <a:tcPr marL="65929" marR="65929" marT="164823" marB="164823">
                    <a:lnL w="9525" cap="flat" cmpd="sng" algn="ctr">
                      <a:solidFill>
                        <a:srgbClr val="DCDCDE"/>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824830179"/>
                  </a:ext>
                </a:extLst>
              </a:tr>
            </a:tbl>
          </a:graphicData>
        </a:graphic>
      </p:graphicFrame>
      <p:sp>
        <p:nvSpPr>
          <p:cNvPr id="12" name="Title 11">
            <a:extLst>
              <a:ext uri="{FF2B5EF4-FFF2-40B4-BE49-F238E27FC236}">
                <a16:creationId xmlns:a16="http://schemas.microsoft.com/office/drawing/2014/main" id="{56F0296C-5F99-441C-93A9-0579852CB864}"/>
              </a:ext>
            </a:extLst>
          </p:cNvPr>
          <p:cNvSpPr>
            <a:spLocks noGrp="1"/>
          </p:cNvSpPr>
          <p:nvPr>
            <p:ph type="title"/>
          </p:nvPr>
        </p:nvSpPr>
        <p:spPr>
          <a:xfrm>
            <a:off x="487109" y="365125"/>
            <a:ext cx="11203537" cy="1325563"/>
          </a:xfr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5400000" scaled="1"/>
            <a:tileRect/>
          </a:gradFill>
        </p:spPr>
        <p:txBody>
          <a:bodyPr/>
          <a:lstStyle/>
          <a:p>
            <a:r>
              <a:rPr lang="en-US" b="1" dirty="0">
                <a:solidFill>
                  <a:schemeClr val="bg1"/>
                </a:solidFill>
              </a:rPr>
              <a:t>U.S. Household and Credit Card Debt, 2013-2017</a:t>
            </a:r>
          </a:p>
        </p:txBody>
      </p:sp>
      <p:sp>
        <p:nvSpPr>
          <p:cNvPr id="16" name="Content Placeholder 15">
            <a:extLst>
              <a:ext uri="{FF2B5EF4-FFF2-40B4-BE49-F238E27FC236}">
                <a16:creationId xmlns:a16="http://schemas.microsoft.com/office/drawing/2014/main" id="{9DC580A9-BCC4-4863-A294-3BEA6BE6E24F}"/>
              </a:ext>
            </a:extLst>
          </p:cNvPr>
          <p:cNvSpPr>
            <a:spLocks noGrp="1"/>
          </p:cNvSpPr>
          <p:nvPr>
            <p:ph sz="half" idx="2"/>
          </p:nvPr>
        </p:nvSpPr>
        <p:spPr>
          <a:xfrm>
            <a:off x="7223641" y="3797038"/>
            <a:ext cx="4467005" cy="2972877"/>
          </a:xfrm>
        </p:spPr>
        <p:txBody>
          <a:bodyPr>
            <a:normAutofit fontScale="92500"/>
          </a:bodyPr>
          <a:lstStyle/>
          <a:p>
            <a:pPr>
              <a:spcBef>
                <a:spcPts val="0"/>
              </a:spcBef>
            </a:pPr>
            <a:r>
              <a:rPr lang="en-US" sz="1100" cap="all" dirty="0"/>
              <a:t>METHODOLOGY</a:t>
            </a:r>
          </a:p>
          <a:p>
            <a:pPr>
              <a:spcBef>
                <a:spcPts val="0"/>
              </a:spcBef>
            </a:pPr>
            <a:r>
              <a:rPr lang="en-US" sz="1100" dirty="0"/>
              <a:t>The online survey was conducted Nov. 8-10, 2017, in the U.S. by Harris Poll on behalf of NerdWallet. The survey of 2,089 U.S. adults ages 18 and older included 1,201 who have ever been in credit card debt. This online survey is not based on a probability sample, and therefore no estimate of theoretical sampling error can be calculated. For complete survey methodology, including weighting variables and subgroup sample sizes, please contact </a:t>
            </a:r>
            <a:r>
              <a:rPr lang="en-US" sz="1100" dirty="0">
                <a:hlinkClick r:id="rId3"/>
              </a:rPr>
              <a:t>cc-studies@nerdwallet.com</a:t>
            </a:r>
            <a:r>
              <a:rPr lang="en-US" sz="1100" dirty="0"/>
              <a:t>.</a:t>
            </a:r>
          </a:p>
          <a:p>
            <a:pPr>
              <a:spcBef>
                <a:spcPts val="0"/>
              </a:spcBef>
            </a:pPr>
            <a:r>
              <a:rPr lang="en-US" sz="1100" dirty="0"/>
              <a:t>NerdWallet’s analysis included the following data from:</a:t>
            </a:r>
          </a:p>
          <a:p>
            <a:pPr>
              <a:spcBef>
                <a:spcPts val="0"/>
              </a:spcBef>
            </a:pPr>
            <a:r>
              <a:rPr lang="en-US" sz="1100" dirty="0"/>
              <a:t>Board of Governors of the Federal Reserve System. “</a:t>
            </a:r>
            <a:r>
              <a:rPr lang="en-US" sz="1100" dirty="0">
                <a:hlinkClick r:id="rId4"/>
              </a:rPr>
              <a:t>2016 Survey of Consumer Finances.</a:t>
            </a:r>
            <a:r>
              <a:rPr lang="en-US" sz="1100" dirty="0"/>
              <a:t>”</a:t>
            </a:r>
          </a:p>
          <a:p>
            <a:pPr>
              <a:spcBef>
                <a:spcPts val="0"/>
              </a:spcBef>
            </a:pPr>
            <a:r>
              <a:rPr lang="en-US" sz="1100" dirty="0"/>
              <a:t>U.S. Bureau of Labor Statistics. “</a:t>
            </a:r>
            <a:r>
              <a:rPr lang="en-US" sz="1100" dirty="0">
                <a:hlinkClick r:id="rId5"/>
              </a:rPr>
              <a:t>Consumer Price Index</a:t>
            </a:r>
            <a:r>
              <a:rPr lang="en-US" sz="1100" dirty="0"/>
              <a:t>”, September 2017</a:t>
            </a:r>
          </a:p>
          <a:p>
            <a:pPr>
              <a:spcBef>
                <a:spcPts val="0"/>
              </a:spcBef>
            </a:pPr>
            <a:r>
              <a:rPr lang="en-US" sz="1100" dirty="0"/>
              <a:t>Federal Reserve Bank of New York. “</a:t>
            </a:r>
            <a:r>
              <a:rPr lang="en-US" sz="1100" dirty="0">
                <a:hlinkClick r:id="rId6"/>
              </a:rPr>
              <a:t>The Center for Microeconomic Data</a:t>
            </a:r>
            <a:r>
              <a:rPr lang="en-US" sz="1100" dirty="0"/>
              <a:t>”, September 2017</a:t>
            </a:r>
          </a:p>
          <a:p>
            <a:pPr>
              <a:spcBef>
                <a:spcPts val="0"/>
              </a:spcBef>
            </a:pPr>
            <a:r>
              <a:rPr lang="en-US" sz="1100" dirty="0"/>
              <a:t>Federal Reserve Bank of St. Louis. “</a:t>
            </a:r>
            <a:r>
              <a:rPr lang="en-US" sz="1100" dirty="0">
                <a:hlinkClick r:id="rId7"/>
              </a:rPr>
              <a:t>Commercial Bank Interest Rate on Credit Card Plans, Accounts Assessed</a:t>
            </a:r>
            <a:r>
              <a:rPr lang="en-US" sz="1100" dirty="0"/>
              <a:t>”, August 2017</a:t>
            </a:r>
          </a:p>
          <a:p>
            <a:pPr>
              <a:spcBef>
                <a:spcPts val="0"/>
              </a:spcBef>
            </a:pPr>
            <a:r>
              <a:rPr lang="en-US" sz="1100" dirty="0"/>
              <a:t>The Henry J. Kaiser Family Foundation. “</a:t>
            </a:r>
            <a:r>
              <a:rPr lang="en-US" sz="1100" dirty="0">
                <a:hlinkClick r:id="rId8"/>
              </a:rPr>
              <a:t>Data Note: Americans’ Challenges with Health Care Costs</a:t>
            </a:r>
            <a:r>
              <a:rPr lang="en-US" sz="1100" dirty="0"/>
              <a:t>”, March 2017</a:t>
            </a:r>
          </a:p>
          <a:p>
            <a:pPr>
              <a:spcBef>
                <a:spcPts val="0"/>
              </a:spcBef>
            </a:pPr>
            <a:r>
              <a:rPr lang="en-US" sz="1100" dirty="0"/>
              <a:t>Peterson-Kaiser Health System Tracker. “</a:t>
            </a:r>
            <a:r>
              <a:rPr lang="en-US" sz="1100" dirty="0">
                <a:hlinkClick r:id="rId9"/>
              </a:rPr>
              <a:t>Health System Dashboard</a:t>
            </a:r>
            <a:r>
              <a:rPr lang="en-US" sz="1100" dirty="0"/>
              <a:t>”, 2015</a:t>
            </a:r>
          </a:p>
          <a:p>
            <a:pPr>
              <a:spcBef>
                <a:spcPts val="0"/>
              </a:spcBef>
            </a:pPr>
            <a:r>
              <a:rPr lang="en-US" sz="1100" dirty="0"/>
              <a:t>U.S. Census Bureau. “</a:t>
            </a:r>
            <a:r>
              <a:rPr lang="en-US" sz="1100" dirty="0">
                <a:hlinkClick r:id="rId10"/>
              </a:rPr>
              <a:t>Families and Households</a:t>
            </a:r>
            <a:r>
              <a:rPr lang="en-US" sz="1100" dirty="0"/>
              <a:t>”, December 2016</a:t>
            </a:r>
          </a:p>
        </p:txBody>
      </p:sp>
      <p:pic>
        <p:nvPicPr>
          <p:cNvPr id="18" name="Picture 17" descr="A close up of a logo&#10;&#10;Description generated with high confidence">
            <a:extLst>
              <a:ext uri="{FF2B5EF4-FFF2-40B4-BE49-F238E27FC236}">
                <a16:creationId xmlns:a16="http://schemas.microsoft.com/office/drawing/2014/main" id="{81870255-CCCA-4E87-B3CA-B8CE108331E9}"/>
              </a:ext>
            </a:extLst>
          </p:cNvPr>
          <p:cNvPicPr>
            <a:picLocks noChangeAspect="1"/>
          </p:cNvPicPr>
          <p:nvPr/>
        </p:nvPicPr>
        <p:blipFill>
          <a:blip r:embed="rId11">
            <a:clrChange>
              <a:clrFrom>
                <a:srgbClr val="F6F7F9"/>
              </a:clrFrom>
              <a:clrTo>
                <a:srgbClr val="F6F7F9">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7430890" y="1730696"/>
            <a:ext cx="3502694" cy="2066342"/>
          </a:xfrm>
          <a:prstGeom prst="rect">
            <a:avLst/>
          </a:prstGeom>
        </p:spPr>
      </p:pic>
    </p:spTree>
    <p:extLst>
      <p:ext uri="{BB962C8B-B14F-4D97-AF65-F5344CB8AC3E}">
        <p14:creationId xmlns:p14="http://schemas.microsoft.com/office/powerpoint/2010/main" val="1797717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6F0296C-5F99-441C-93A9-0579852CB864}"/>
              </a:ext>
            </a:extLst>
          </p:cNvPr>
          <p:cNvSpPr>
            <a:spLocks noGrp="1"/>
          </p:cNvSpPr>
          <p:nvPr>
            <p:ph type="title"/>
          </p:nvPr>
        </p:nvSpPr>
        <p:spPr>
          <a:xfrm>
            <a:off x="487109" y="365125"/>
            <a:ext cx="11203537" cy="1325563"/>
          </a:xfr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5400000" scaled="1"/>
            <a:tileRect/>
          </a:gradFill>
        </p:spPr>
        <p:txBody>
          <a:bodyPr/>
          <a:lstStyle/>
          <a:p>
            <a:r>
              <a:rPr lang="en-US" b="1" dirty="0">
                <a:solidFill>
                  <a:schemeClr val="bg1"/>
                </a:solidFill>
              </a:rPr>
              <a:t>U.S. Household and Credit Card Debt, 2013-2017</a:t>
            </a:r>
          </a:p>
        </p:txBody>
      </p:sp>
      <p:sp>
        <p:nvSpPr>
          <p:cNvPr id="16" name="Content Placeholder 15">
            <a:extLst>
              <a:ext uri="{FF2B5EF4-FFF2-40B4-BE49-F238E27FC236}">
                <a16:creationId xmlns:a16="http://schemas.microsoft.com/office/drawing/2014/main" id="{9DC580A9-BCC4-4863-A294-3BEA6BE6E24F}"/>
              </a:ext>
            </a:extLst>
          </p:cNvPr>
          <p:cNvSpPr>
            <a:spLocks noGrp="1"/>
          </p:cNvSpPr>
          <p:nvPr>
            <p:ph sz="half" idx="2"/>
          </p:nvPr>
        </p:nvSpPr>
        <p:spPr>
          <a:xfrm>
            <a:off x="7525644" y="1839228"/>
            <a:ext cx="4165002" cy="4351340"/>
          </a:xfrm>
        </p:spPr>
        <p:txBody>
          <a:bodyPr>
            <a:normAutofit fontScale="85000" lnSpcReduction="10000"/>
          </a:bodyPr>
          <a:lstStyle/>
          <a:p>
            <a:r>
              <a:rPr lang="en-US" dirty="0"/>
              <a:t>StudentLoanHero.com report:</a:t>
            </a:r>
          </a:p>
          <a:p>
            <a:pPr lvl="1"/>
            <a:r>
              <a:rPr lang="en-US" dirty="0"/>
              <a:t>The average 2016 graduate left school with </a:t>
            </a:r>
            <a:r>
              <a:rPr lang="en-US" b="1" dirty="0">
                <a:solidFill>
                  <a:srgbClr val="00B050"/>
                </a:solidFill>
              </a:rPr>
              <a:t>$37,172 </a:t>
            </a:r>
            <a:r>
              <a:rPr lang="en-US" dirty="0"/>
              <a:t>in total debt.</a:t>
            </a:r>
          </a:p>
          <a:p>
            <a:pPr lvl="1"/>
            <a:r>
              <a:rPr lang="en-US" dirty="0"/>
              <a:t>The average monthly payment for borrowers, age 20-30, was </a:t>
            </a:r>
            <a:r>
              <a:rPr lang="en-US" b="1" dirty="0">
                <a:solidFill>
                  <a:srgbClr val="00B050"/>
                </a:solidFill>
              </a:rPr>
              <a:t>$351.</a:t>
            </a:r>
          </a:p>
          <a:p>
            <a:endParaRPr lang="en-US" dirty="0"/>
          </a:p>
          <a:p>
            <a:r>
              <a:rPr lang="en-US" dirty="0"/>
              <a:t>A 2017 article in the Motley Fool says:</a:t>
            </a:r>
          </a:p>
          <a:p>
            <a:pPr lvl="1"/>
            <a:r>
              <a:rPr lang="en-US" dirty="0"/>
              <a:t>The average loan amount on a new mortgage is </a:t>
            </a:r>
            <a:r>
              <a:rPr lang="en-US" b="1" dirty="0">
                <a:solidFill>
                  <a:srgbClr val="00B050"/>
                </a:solidFill>
              </a:rPr>
              <a:t>$309,200</a:t>
            </a:r>
            <a:r>
              <a:rPr lang="en-US" dirty="0"/>
              <a:t>.</a:t>
            </a:r>
          </a:p>
          <a:p>
            <a:pPr lvl="1"/>
            <a:r>
              <a:rPr lang="en-US" dirty="0"/>
              <a:t>The average monthly payment is </a:t>
            </a:r>
            <a:r>
              <a:rPr lang="en-US" b="1" dirty="0">
                <a:solidFill>
                  <a:srgbClr val="00B050"/>
                </a:solidFill>
              </a:rPr>
              <a:t>$1,494</a:t>
            </a:r>
            <a:r>
              <a:rPr lang="en-US" dirty="0"/>
              <a:t>.</a:t>
            </a:r>
          </a:p>
          <a:p>
            <a:pPr>
              <a:spcBef>
                <a:spcPts val="0"/>
              </a:spcBef>
            </a:pPr>
            <a:endParaRPr lang="en-US" sz="1100" dirty="0"/>
          </a:p>
        </p:txBody>
      </p:sp>
      <p:sp>
        <p:nvSpPr>
          <p:cNvPr id="3" name="Content Placeholder 2">
            <a:extLst>
              <a:ext uri="{FF2B5EF4-FFF2-40B4-BE49-F238E27FC236}">
                <a16:creationId xmlns:a16="http://schemas.microsoft.com/office/drawing/2014/main" id="{9C340474-5C25-43B4-9C65-BC9DDD94D7B2}"/>
              </a:ext>
            </a:extLst>
          </p:cNvPr>
          <p:cNvSpPr>
            <a:spLocks noGrp="1"/>
          </p:cNvSpPr>
          <p:nvPr>
            <p:ph sz="half" idx="1"/>
          </p:nvPr>
        </p:nvSpPr>
        <p:spPr>
          <a:xfrm>
            <a:off x="838200" y="2875676"/>
            <a:ext cx="5181600" cy="3301286"/>
          </a:xfrm>
        </p:spPr>
        <p:txBody>
          <a:bodyPr>
            <a:normAutofit fontScale="85000" lnSpcReduction="10000"/>
          </a:bodyPr>
          <a:lstStyle/>
          <a:p>
            <a:r>
              <a:rPr lang="en-US" dirty="0"/>
              <a:t>According to a WalletHub auto financing report:</a:t>
            </a:r>
          </a:p>
          <a:p>
            <a:pPr lvl="1"/>
            <a:r>
              <a:rPr lang="en-US" dirty="0"/>
              <a:t>In 2016, the average new car auto loan financing cost was </a:t>
            </a:r>
            <a:r>
              <a:rPr lang="en-US" b="1" dirty="0">
                <a:solidFill>
                  <a:srgbClr val="00B050"/>
                </a:solidFill>
              </a:rPr>
              <a:t>$28,667.30</a:t>
            </a:r>
          </a:p>
          <a:p>
            <a:pPr lvl="1"/>
            <a:r>
              <a:rPr lang="en-US" dirty="0"/>
              <a:t>The average used car auto loan financed </a:t>
            </a:r>
            <a:r>
              <a:rPr lang="en-US" b="1" dirty="0">
                <a:solidFill>
                  <a:srgbClr val="00B050"/>
                </a:solidFill>
              </a:rPr>
              <a:t>$17,241.59</a:t>
            </a:r>
          </a:p>
          <a:p>
            <a:r>
              <a:rPr lang="en-US" dirty="0"/>
              <a:t>USA Today reported the average monthly car payment last year is </a:t>
            </a:r>
            <a:r>
              <a:rPr lang="en-US" b="1" dirty="0">
                <a:solidFill>
                  <a:srgbClr val="00B050"/>
                </a:solidFill>
              </a:rPr>
              <a:t>$499</a:t>
            </a:r>
            <a:r>
              <a:rPr lang="en-US" dirty="0"/>
              <a:t>.</a:t>
            </a:r>
          </a:p>
          <a:p>
            <a:r>
              <a:rPr lang="en-US" dirty="0"/>
              <a:t>Edmunds reported that many Americans opt for longer terms now.</a:t>
            </a:r>
          </a:p>
        </p:txBody>
      </p:sp>
      <p:pic>
        <p:nvPicPr>
          <p:cNvPr id="8" name="Picture 7" descr="A close up of a car&#10;&#10;Description generated with very high confidence">
            <a:extLst>
              <a:ext uri="{FF2B5EF4-FFF2-40B4-BE49-F238E27FC236}">
                <a16:creationId xmlns:a16="http://schemas.microsoft.com/office/drawing/2014/main" id="{9DE616C7-1E91-4424-BA9A-D64DA06AC63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87109" y="1690688"/>
            <a:ext cx="1184988" cy="1184988"/>
          </a:xfrm>
          <a:prstGeom prst="rect">
            <a:avLst/>
          </a:prstGeom>
          <a:solidFill>
            <a:schemeClr val="bg1"/>
          </a:solidFill>
        </p:spPr>
      </p:pic>
      <p:pic>
        <p:nvPicPr>
          <p:cNvPr id="6" name="Picture 5">
            <a:extLst>
              <a:ext uri="{FF2B5EF4-FFF2-40B4-BE49-F238E27FC236}">
                <a16:creationId xmlns:a16="http://schemas.microsoft.com/office/drawing/2014/main" id="{C9CEF630-4534-4B8A-BF1C-EAF35ECA3CA1}"/>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870415" y="1840604"/>
            <a:ext cx="1166180" cy="1705538"/>
          </a:xfrm>
          <a:prstGeom prst="rect">
            <a:avLst/>
          </a:prstGeom>
        </p:spPr>
      </p:pic>
      <p:pic>
        <p:nvPicPr>
          <p:cNvPr id="13" name="Picture 12">
            <a:extLst>
              <a:ext uri="{FF2B5EF4-FFF2-40B4-BE49-F238E27FC236}">
                <a16:creationId xmlns:a16="http://schemas.microsoft.com/office/drawing/2014/main" id="{D81AB457-5DBE-4C6E-B5AB-8E665C67FE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61406" y="4699975"/>
            <a:ext cx="1222632" cy="704611"/>
          </a:xfrm>
          <a:prstGeom prst="rect">
            <a:avLst/>
          </a:prstGeom>
        </p:spPr>
      </p:pic>
    </p:spTree>
    <p:extLst>
      <p:ext uri="{BB962C8B-B14F-4D97-AF65-F5344CB8AC3E}">
        <p14:creationId xmlns:p14="http://schemas.microsoft.com/office/powerpoint/2010/main" val="40349988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xEl>
                                              <p:pRg st="0" end="0"/>
                                            </p:txEl>
                                          </p:spTgt>
                                        </p:tgtEl>
                                        <p:attrNameLst>
                                          <p:attrName>style.visibility</p:attrName>
                                        </p:attrNameLst>
                                      </p:cBhvr>
                                      <p:to>
                                        <p:strVal val="visible"/>
                                      </p:to>
                                    </p:set>
                                    <p:animEffect transition="in" filter="fade">
                                      <p:cBhvr>
                                        <p:cTn id="30" dur="500"/>
                                        <p:tgtEl>
                                          <p:spTgt spid="16">
                                            <p:txEl>
                                              <p:pRg st="0" end="0"/>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xEl>
                                              <p:pRg st="1" end="1"/>
                                            </p:txEl>
                                          </p:spTgt>
                                        </p:tgtEl>
                                        <p:attrNameLst>
                                          <p:attrName>style.visibility</p:attrName>
                                        </p:attrNameLst>
                                      </p:cBhvr>
                                      <p:to>
                                        <p:strVal val="visible"/>
                                      </p:to>
                                    </p:set>
                                    <p:animEffect transition="in" filter="fade">
                                      <p:cBhvr>
                                        <p:cTn id="33" dur="500"/>
                                        <p:tgtEl>
                                          <p:spTgt spid="16">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6">
                                            <p:txEl>
                                              <p:pRg st="2" end="2"/>
                                            </p:txEl>
                                          </p:spTgt>
                                        </p:tgtEl>
                                        <p:attrNameLst>
                                          <p:attrName>style.visibility</p:attrName>
                                        </p:attrNameLst>
                                      </p:cBhvr>
                                      <p:to>
                                        <p:strVal val="visible"/>
                                      </p:to>
                                    </p:set>
                                    <p:animEffect transition="in" filter="fade">
                                      <p:cBhvr>
                                        <p:cTn id="38" dur="500"/>
                                        <p:tgtEl>
                                          <p:spTgt spid="16">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6">
                                            <p:txEl>
                                              <p:pRg st="4" end="4"/>
                                            </p:txEl>
                                          </p:spTgt>
                                        </p:tgtEl>
                                        <p:attrNameLst>
                                          <p:attrName>style.visibility</p:attrName>
                                        </p:attrNameLst>
                                      </p:cBhvr>
                                      <p:to>
                                        <p:strVal val="visible"/>
                                      </p:to>
                                    </p:set>
                                    <p:animEffect transition="in" filter="fade">
                                      <p:cBhvr>
                                        <p:cTn id="43" dur="500"/>
                                        <p:tgtEl>
                                          <p:spTgt spid="16">
                                            <p:txEl>
                                              <p:pRg st="4" end="4"/>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6">
                                            <p:txEl>
                                              <p:pRg st="5" end="5"/>
                                            </p:txEl>
                                          </p:spTgt>
                                        </p:tgtEl>
                                        <p:attrNameLst>
                                          <p:attrName>style.visibility</p:attrName>
                                        </p:attrNameLst>
                                      </p:cBhvr>
                                      <p:to>
                                        <p:strVal val="visible"/>
                                      </p:to>
                                    </p:set>
                                    <p:animEffect transition="in" filter="fade">
                                      <p:cBhvr>
                                        <p:cTn id="46" dur="500"/>
                                        <p:tgtEl>
                                          <p:spTgt spid="16">
                                            <p:txEl>
                                              <p:pRg st="5" end="5"/>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6">
                                            <p:txEl>
                                              <p:pRg st="6" end="6"/>
                                            </p:txEl>
                                          </p:spTgt>
                                        </p:tgtEl>
                                        <p:attrNameLst>
                                          <p:attrName>style.visibility</p:attrName>
                                        </p:attrNameLst>
                                      </p:cBhvr>
                                      <p:to>
                                        <p:strVal val="visible"/>
                                      </p:to>
                                    </p:set>
                                    <p:animEffect transition="in" filter="fade">
                                      <p:cBhvr>
                                        <p:cTn id="51" dur="500"/>
                                        <p:tgtEl>
                                          <p:spTgt spid="1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3" grpId="0" uiExpand="1" build="p"/>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Arrow Connector 11">
            <a:extLst>
              <a:ext uri="{FF2B5EF4-FFF2-40B4-BE49-F238E27FC236}">
                <a16:creationId xmlns:a16="http://schemas.microsoft.com/office/drawing/2014/main" id="{E4A809D5-3600-46D4-A466-67F2349A54F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6" name="Content Placeholder 5" descr="A close up of electronics&#10;&#10;Description generated with high confidence">
            <a:extLst>
              <a:ext uri="{FF2B5EF4-FFF2-40B4-BE49-F238E27FC236}">
                <a16:creationId xmlns:a16="http://schemas.microsoft.com/office/drawing/2014/main" id="{80FD55A2-FCAE-4767-B12D-DA8C7F4B84DD}"/>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6620" r="2163"/>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a:extLst>
              <a:ext uri="{FF2B5EF4-FFF2-40B4-BE49-F238E27FC236}">
                <a16:creationId xmlns:a16="http://schemas.microsoft.com/office/drawing/2014/main" id="{8CAF727A-F50A-4E9A-9D7B-B8B008862F19}"/>
              </a:ext>
            </a:extLst>
          </p:cNvPr>
          <p:cNvSpPr>
            <a:spLocks noGrp="1"/>
          </p:cNvSpPr>
          <p:nvPr>
            <p:ph type="title"/>
          </p:nvPr>
        </p:nvSpPr>
        <p:spPr>
          <a:xfrm>
            <a:off x="655320" y="365125"/>
            <a:ext cx="5120114" cy="1692794"/>
          </a:xfrm>
        </p:spPr>
        <p:txBody>
          <a:bodyPr vert="horz" lIns="91440" tIns="45720" rIns="91440" bIns="45720" rtlCol="0" anchor="ctr">
            <a:normAutofit/>
          </a:bodyPr>
          <a:lstStyle/>
          <a:p>
            <a:r>
              <a:rPr lang="en-US" b="1" dirty="0"/>
              <a:t>Types of Credit</a:t>
            </a:r>
          </a:p>
        </p:txBody>
      </p:sp>
      <p:sp>
        <p:nvSpPr>
          <p:cNvPr id="4" name="Content Placeholder 3">
            <a:extLst>
              <a:ext uri="{FF2B5EF4-FFF2-40B4-BE49-F238E27FC236}">
                <a16:creationId xmlns:a16="http://schemas.microsoft.com/office/drawing/2014/main" id="{3B767472-5CF9-4AD6-97D3-969B6EC752CC}"/>
              </a:ext>
            </a:extLst>
          </p:cNvPr>
          <p:cNvSpPr>
            <a:spLocks noGrp="1"/>
          </p:cNvSpPr>
          <p:nvPr>
            <p:ph sz="half" idx="2"/>
          </p:nvPr>
        </p:nvSpPr>
        <p:spPr>
          <a:xfrm>
            <a:off x="655321" y="2575034"/>
            <a:ext cx="5120113" cy="3462228"/>
          </a:xfrm>
        </p:spPr>
        <p:txBody>
          <a:bodyPr vert="horz" lIns="91440" tIns="45720" rIns="91440" bIns="45720" rtlCol="0">
            <a:normAutofit/>
          </a:bodyPr>
          <a:lstStyle/>
          <a:p>
            <a:pPr marL="0" indent="0">
              <a:buNone/>
            </a:pPr>
            <a:r>
              <a:rPr lang="en-US" sz="2400" b="1" dirty="0">
                <a:solidFill>
                  <a:srgbClr val="FF0000"/>
                </a:solidFill>
              </a:rPr>
              <a:t>Revolving</a:t>
            </a:r>
          </a:p>
          <a:p>
            <a:r>
              <a:rPr lang="en-US" sz="2400" dirty="0"/>
              <a:t>A line of credit that allows you to borrow as needed</a:t>
            </a:r>
          </a:p>
          <a:p>
            <a:r>
              <a:rPr lang="en-US" sz="2400" dirty="0"/>
              <a:t>Can be </a:t>
            </a:r>
            <a:r>
              <a:rPr lang="en-US" sz="2400" b="1" i="1" dirty="0"/>
              <a:t>secured</a:t>
            </a:r>
            <a:r>
              <a:rPr lang="en-US" sz="2400" dirty="0"/>
              <a:t> or </a:t>
            </a:r>
            <a:r>
              <a:rPr lang="en-US" sz="2400" b="1" i="1" dirty="0"/>
              <a:t>unsecured</a:t>
            </a:r>
          </a:p>
          <a:p>
            <a:r>
              <a:rPr lang="en-US" sz="2400" dirty="0"/>
              <a:t>Flexible payments with a minimum payment required, usually calculated as a percentage of the balance</a:t>
            </a:r>
          </a:p>
          <a:p>
            <a:r>
              <a:rPr lang="en-US" sz="2400" dirty="0"/>
              <a:t>Examples: credit cards</a:t>
            </a:r>
          </a:p>
        </p:txBody>
      </p:sp>
    </p:spTree>
    <p:extLst>
      <p:ext uri="{BB962C8B-B14F-4D97-AF65-F5344CB8AC3E}">
        <p14:creationId xmlns:p14="http://schemas.microsoft.com/office/powerpoint/2010/main" val="17790772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fade">
                                      <p:cBhvr>
                                        <p:cTn id="20" dur="500"/>
                                        <p:tgtEl>
                                          <p:spTgt spid="4">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fade">
                                      <p:cBhvr>
                                        <p:cTn id="25"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Content Placeholder 5">
            <a:extLst>
              <a:ext uri="{FF2B5EF4-FFF2-40B4-BE49-F238E27FC236}">
                <a16:creationId xmlns:a16="http://schemas.microsoft.com/office/drawing/2014/main" id="{96E80D3A-17A7-4C8F-A607-D26E6FE3DE29}"/>
              </a:ext>
            </a:extLst>
          </p:cNvPr>
          <p:cNvPicPr>
            <a:picLocks noGrp="1" noChangeAspect="1"/>
          </p:cNvPicPr>
          <p:nvPr>
            <p:ph sz="half"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0" y="922290"/>
            <a:ext cx="7534636" cy="5013430"/>
          </a:xfrm>
          <a:prstGeom prst="rect">
            <a:avLst/>
          </a:prstGeom>
        </p:spPr>
      </p:pic>
      <p:sp>
        <p:nvSpPr>
          <p:cNvPr id="2" name="Title 1">
            <a:extLst>
              <a:ext uri="{FF2B5EF4-FFF2-40B4-BE49-F238E27FC236}">
                <a16:creationId xmlns:a16="http://schemas.microsoft.com/office/drawing/2014/main" id="{6D04807E-A814-44DE-8086-EC1ED9149D1E}"/>
              </a:ext>
            </a:extLst>
          </p:cNvPr>
          <p:cNvSpPr>
            <a:spLocks noGrp="1"/>
          </p:cNvSpPr>
          <p:nvPr>
            <p:ph type="title"/>
          </p:nvPr>
        </p:nvSpPr>
        <p:spPr>
          <a:xfrm>
            <a:off x="8153399" y="365125"/>
            <a:ext cx="3430605" cy="5530319"/>
          </a:xfrm>
        </p:spPr>
        <p:txBody>
          <a:bodyPr vert="horz" lIns="91440" tIns="45720" rIns="91440" bIns="45720" rtlCol="0" anchor="ctr">
            <a:normAutofit/>
          </a:bodyPr>
          <a:lstStyle/>
          <a:p>
            <a:r>
              <a:rPr lang="en-US" dirty="0"/>
              <a:t>A </a:t>
            </a:r>
            <a:r>
              <a:rPr lang="en-US" b="1" dirty="0">
                <a:solidFill>
                  <a:srgbClr val="FF0000"/>
                </a:solidFill>
              </a:rPr>
              <a:t>credit card </a:t>
            </a:r>
            <a:r>
              <a:rPr lang="en-US" dirty="0"/>
              <a:t>is a revolving, high-interest, unsecured </a:t>
            </a:r>
            <a:r>
              <a:rPr lang="en-US" b="1" dirty="0"/>
              <a:t>loan</a:t>
            </a:r>
            <a:r>
              <a:rPr lang="en-US" dirty="0"/>
              <a:t>!</a:t>
            </a:r>
          </a:p>
        </p:txBody>
      </p:sp>
    </p:spTree>
    <p:extLst>
      <p:ext uri="{BB962C8B-B14F-4D97-AF65-F5344CB8AC3E}">
        <p14:creationId xmlns:p14="http://schemas.microsoft.com/office/powerpoint/2010/main" val="2098846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lowchart: Document 10">
            <a:extLst>
              <a:ext uri="{FF2B5EF4-FFF2-40B4-BE49-F238E27FC236}">
                <a16:creationId xmlns:a16="http://schemas.microsoft.com/office/drawing/2014/main" id="{D12DDE76-C203-4047-9998-63900085B5E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597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2">
            <a:hlinkClick r:id="rId3"/>
            <a:extLst>
              <a:ext uri="{FF2B5EF4-FFF2-40B4-BE49-F238E27FC236}">
                <a16:creationId xmlns:a16="http://schemas.microsoft.com/office/drawing/2014/main" id="{5BA3147E-40DD-4903-9DB0-FC6C9CCE1855}"/>
              </a:ext>
            </a:extLst>
          </p:cNvPr>
          <p:cNvPicPr>
            <a:picLocks noGrp="1" noChangeAspect="1" noChangeArrowheads="1"/>
          </p:cNvPicPr>
          <p:nvPr>
            <p:ph sz="half" idx="2"/>
          </p:nvPr>
        </p:nvPicPr>
        <p:blipFill rotWithShape="1">
          <a:blip r:embed="rId4">
            <a:extLst>
              <a:ext uri="{28A0092B-C50C-407E-A947-70E740481C1C}">
                <a14:useLocalDpi xmlns:a14="http://schemas.microsoft.com/office/drawing/2010/main" val="0"/>
              </a:ext>
            </a:extLst>
          </a:blip>
          <a:srcRect l="1678" t="10274" r="4004" b="7571"/>
          <a:stretch/>
        </p:blipFill>
        <p:spPr bwMode="auto">
          <a:xfrm>
            <a:off x="4207933" y="427596"/>
            <a:ext cx="7863825" cy="563389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782DF2E7-AB77-4177-9166-33CD4795B6A6}"/>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b="1" kern="1200" dirty="0">
                <a:solidFill>
                  <a:srgbClr val="FFFFFF"/>
                </a:solidFill>
                <a:latin typeface="+mj-lt"/>
                <a:ea typeface="+mj-ea"/>
                <a:cs typeface="+mj-cs"/>
              </a:rPr>
              <a:t>The Pitch</a:t>
            </a:r>
          </a:p>
        </p:txBody>
      </p:sp>
      <p:pic>
        <p:nvPicPr>
          <p:cNvPr id="13" name="Picture 12" descr="A sign on a pole&#10;&#10;Description generated with very high confidence">
            <a:extLst>
              <a:ext uri="{FF2B5EF4-FFF2-40B4-BE49-F238E27FC236}">
                <a16:creationId xmlns:a16="http://schemas.microsoft.com/office/drawing/2014/main" id="{2C02A46C-97AF-4CE2-A72C-BBC7FBBA44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175" y="3819651"/>
            <a:ext cx="3248025" cy="2241843"/>
          </a:xfrm>
          <a:prstGeom prst="rect">
            <a:avLst/>
          </a:prstGeom>
        </p:spPr>
      </p:pic>
    </p:spTree>
    <p:extLst>
      <p:ext uri="{BB962C8B-B14F-4D97-AF65-F5344CB8AC3E}">
        <p14:creationId xmlns:p14="http://schemas.microsoft.com/office/powerpoint/2010/main" val="15068348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lowchart: Document 10">
            <a:extLst>
              <a:ext uri="{FF2B5EF4-FFF2-40B4-BE49-F238E27FC236}">
                <a16:creationId xmlns:a16="http://schemas.microsoft.com/office/drawing/2014/main" id="{D12DDE76-C203-4047-9998-63900085B5E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455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2">
            <a:hlinkClick r:id="rId3"/>
            <a:extLst>
              <a:ext uri="{FF2B5EF4-FFF2-40B4-BE49-F238E27FC236}">
                <a16:creationId xmlns:a16="http://schemas.microsoft.com/office/drawing/2014/main" id="{DE1A9306-C001-4AAF-8FF1-AC076F690B5D}"/>
              </a:ext>
            </a:extLst>
          </p:cNvPr>
          <p:cNvPicPr>
            <a:picLocks noGrp="1" noChangeAspect="1" noChangeArrowheads="1"/>
          </p:cNvPicPr>
          <p:nvPr>
            <p:ph sz="half" idx="2"/>
          </p:nvPr>
        </p:nvPicPr>
        <p:blipFill rotWithShape="1">
          <a:blip r:embed="rId4">
            <a:extLst>
              <a:ext uri="{28A0092B-C50C-407E-A947-70E740481C1C}">
                <a14:useLocalDpi xmlns:a14="http://schemas.microsoft.com/office/drawing/2010/main" val="0"/>
              </a:ext>
            </a:extLst>
          </a:blip>
          <a:srcRect l="1428" t="8740" r="3755" b="9366"/>
          <a:stretch/>
        </p:blipFill>
        <p:spPr bwMode="auto">
          <a:xfrm>
            <a:off x="4482143" y="101594"/>
            <a:ext cx="7455391" cy="611730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C54EE6E2-4ADA-4F96-B031-EE7754918E22}"/>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b="1" kern="1200" dirty="0">
                <a:solidFill>
                  <a:srgbClr val="FFFFFF"/>
                </a:solidFill>
                <a:latin typeface="+mj-lt"/>
                <a:ea typeface="+mj-ea"/>
                <a:cs typeface="+mj-cs"/>
              </a:rPr>
              <a:t>The Statement</a:t>
            </a:r>
          </a:p>
        </p:txBody>
      </p:sp>
      <p:pic>
        <p:nvPicPr>
          <p:cNvPr id="7" name="Picture 6" descr="A sign on a pole&#10;&#10;Description generated with very high confidence">
            <a:extLst>
              <a:ext uri="{FF2B5EF4-FFF2-40B4-BE49-F238E27FC236}">
                <a16:creationId xmlns:a16="http://schemas.microsoft.com/office/drawing/2014/main" id="{77330443-A120-42FD-A4A7-CEACBD8E88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175" y="3819651"/>
            <a:ext cx="3248025" cy="2241843"/>
          </a:xfrm>
          <a:prstGeom prst="rect">
            <a:avLst/>
          </a:prstGeom>
        </p:spPr>
      </p:pic>
    </p:spTree>
    <p:extLst>
      <p:ext uri="{BB962C8B-B14F-4D97-AF65-F5344CB8AC3E}">
        <p14:creationId xmlns:p14="http://schemas.microsoft.com/office/powerpoint/2010/main" val="32121349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1258A6C-A616-4D14-81AF-FC662E669A2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6945" y="10"/>
            <a:ext cx="4561719" cy="6857990"/>
          </a:xfrm>
          <a:prstGeom prst="rect">
            <a:avLst/>
          </a:prstGeom>
          <a:effectLst/>
        </p:spPr>
      </p:pic>
      <p:cxnSp>
        <p:nvCxnSpPr>
          <p:cNvPr id="12" name="Straight Connector 11">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8A8B50"/>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9CAF17AF-6114-4F9D-8B96-60D965FEDD4E}"/>
              </a:ext>
            </a:extLst>
          </p:cNvPr>
          <p:cNvSpPr>
            <a:spLocks noGrp="1"/>
          </p:cNvSpPr>
          <p:nvPr>
            <p:ph sz="half" idx="2"/>
          </p:nvPr>
        </p:nvSpPr>
        <p:spPr>
          <a:xfrm>
            <a:off x="4965431" y="2438399"/>
            <a:ext cx="6586489" cy="4138569"/>
          </a:xfrm>
        </p:spPr>
        <p:txBody>
          <a:bodyPr vert="horz" lIns="91440" tIns="45720" rIns="91440" bIns="45720" rtlCol="0">
            <a:normAutofit/>
          </a:bodyPr>
          <a:lstStyle/>
          <a:p>
            <a:pPr marL="800100" indent="-514350">
              <a:buAutoNum type="arabicPeriod"/>
            </a:pPr>
            <a:r>
              <a:rPr lang="en-US" dirty="0"/>
              <a:t>Pay off your credit card regularly.</a:t>
            </a:r>
          </a:p>
          <a:p>
            <a:pPr marL="742950" lvl="1" indent="0">
              <a:buNone/>
            </a:pPr>
            <a:r>
              <a:rPr lang="en-US" b="1" dirty="0">
                <a:solidFill>
                  <a:srgbClr val="FF0000"/>
                </a:solidFill>
              </a:rPr>
              <a:t>Pay your balance IN FULL each month.</a:t>
            </a:r>
          </a:p>
          <a:p>
            <a:pPr marL="742950" lvl="1" indent="0">
              <a:buNone/>
            </a:pPr>
            <a:r>
              <a:rPr lang="en-US" b="1" dirty="0">
                <a:solidFill>
                  <a:srgbClr val="FF0000"/>
                </a:solidFill>
              </a:rPr>
              <a:t>Never be late with a payment.</a:t>
            </a:r>
          </a:p>
          <a:p>
            <a:pPr marL="742950" lvl="1" indent="0">
              <a:buNone/>
            </a:pPr>
            <a:r>
              <a:rPr lang="en-US" b="1" dirty="0">
                <a:solidFill>
                  <a:srgbClr val="FF0000"/>
                </a:solidFill>
              </a:rPr>
              <a:t>Forget cash advances.</a:t>
            </a:r>
          </a:p>
          <a:p>
            <a:pPr marL="800100" indent="-514350">
              <a:buAutoNum type="arabicPeriod"/>
            </a:pPr>
            <a:endParaRPr lang="en-US" dirty="0"/>
          </a:p>
          <a:p>
            <a:pPr marL="800100" indent="-514350">
              <a:buAutoNum type="arabicPeriod"/>
            </a:pPr>
            <a:r>
              <a:rPr lang="en-US" dirty="0"/>
              <a:t>Get all fees waived on your card.</a:t>
            </a:r>
          </a:p>
          <a:p>
            <a:pPr marL="800100" indent="-514350">
              <a:buAutoNum type="arabicPeriod"/>
            </a:pPr>
            <a:endParaRPr lang="en-US" dirty="0"/>
          </a:p>
          <a:p>
            <a:pPr marL="800100" indent="-514350">
              <a:buAutoNum type="arabicPeriod"/>
            </a:pPr>
            <a:r>
              <a:rPr lang="en-US" dirty="0"/>
              <a:t>Negotiate a lower APR.</a:t>
            </a:r>
          </a:p>
          <a:p>
            <a:pPr marL="285750" indent="0">
              <a:buNone/>
            </a:pPr>
            <a:endParaRPr lang="en-US" sz="2000" dirty="0"/>
          </a:p>
          <a:p>
            <a:pPr marL="285750" indent="0">
              <a:buNone/>
            </a:pPr>
            <a:endParaRPr lang="en-US" sz="1200" dirty="0"/>
          </a:p>
          <a:p>
            <a:pPr marL="1371600" lvl="2"/>
            <a:endParaRPr lang="en-US" sz="1600" dirty="0"/>
          </a:p>
        </p:txBody>
      </p:sp>
      <p:pic>
        <p:nvPicPr>
          <p:cNvPr id="6" name="Picture 5">
            <a:extLst>
              <a:ext uri="{FF2B5EF4-FFF2-40B4-BE49-F238E27FC236}">
                <a16:creationId xmlns:a16="http://schemas.microsoft.com/office/drawing/2014/main" id="{6D60232F-D223-4F2D-979B-BE39EA3689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1730" y="2936440"/>
            <a:ext cx="1085798" cy="1085798"/>
          </a:xfrm>
          <a:prstGeom prst="rect">
            <a:avLst/>
          </a:prstGeom>
        </p:spPr>
      </p:pic>
      <p:pic>
        <p:nvPicPr>
          <p:cNvPr id="8" name="Picture 7">
            <a:extLst>
              <a:ext uri="{FF2B5EF4-FFF2-40B4-BE49-F238E27FC236}">
                <a16:creationId xmlns:a16="http://schemas.microsoft.com/office/drawing/2014/main" id="{CA8512E8-0C9A-496D-AFE6-48AB6DF88D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4584" y="1239455"/>
            <a:ext cx="775817" cy="775817"/>
          </a:xfrm>
          <a:prstGeom prst="rect">
            <a:avLst/>
          </a:prstGeom>
        </p:spPr>
      </p:pic>
      <p:sp>
        <p:nvSpPr>
          <p:cNvPr id="11" name="Title 1">
            <a:extLst>
              <a:ext uri="{FF2B5EF4-FFF2-40B4-BE49-F238E27FC236}">
                <a16:creationId xmlns:a16="http://schemas.microsoft.com/office/drawing/2014/main" id="{D8AE5818-37E8-4926-9456-B81CC45010C8}"/>
              </a:ext>
            </a:extLst>
          </p:cNvPr>
          <p:cNvSpPr>
            <a:spLocks noGrp="1"/>
          </p:cNvSpPr>
          <p:nvPr>
            <p:ph type="title"/>
          </p:nvPr>
        </p:nvSpPr>
        <p:spPr>
          <a:xfrm>
            <a:off x="4857226" y="828956"/>
            <a:ext cx="7105475" cy="1402516"/>
          </a:xfrm>
          <a:gradFill flip="none" rotWithShape="1">
            <a:gsLst>
              <a:gs pos="0">
                <a:srgbClr val="FF6699">
                  <a:shade val="30000"/>
                  <a:satMod val="115000"/>
                </a:srgbClr>
              </a:gs>
              <a:gs pos="50000">
                <a:srgbClr val="FF6699">
                  <a:shade val="67500"/>
                  <a:satMod val="115000"/>
                </a:srgbClr>
              </a:gs>
              <a:gs pos="100000">
                <a:srgbClr val="FF6699">
                  <a:shade val="100000"/>
                  <a:satMod val="115000"/>
                </a:srgbClr>
              </a:gs>
            </a:gsLst>
            <a:lin ang="5400000" scaled="1"/>
            <a:tileRect/>
          </a:gradFill>
        </p:spPr>
        <p:txBody>
          <a:bodyPr vert="horz" lIns="91440" tIns="45720" rIns="91440" bIns="45720" rtlCol="0" anchor="b">
            <a:normAutofit/>
          </a:bodyPr>
          <a:lstStyle/>
          <a:p>
            <a:r>
              <a:rPr lang="en-US" sz="4000" b="1" dirty="0">
                <a:solidFill>
                  <a:schemeClr val="bg1"/>
                </a:solidFill>
              </a:rPr>
              <a:t>The 6 Commandments of Credit Cards (with Coach E Rules)</a:t>
            </a:r>
          </a:p>
        </p:txBody>
      </p:sp>
    </p:spTree>
    <p:extLst>
      <p:ext uri="{BB962C8B-B14F-4D97-AF65-F5344CB8AC3E}">
        <p14:creationId xmlns:p14="http://schemas.microsoft.com/office/powerpoint/2010/main" val="4082038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fade">
                                      <p:cBhvr>
                                        <p:cTn id="3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1258A6C-A616-4D14-81AF-FC662E669A2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6945" y="10"/>
            <a:ext cx="4561719" cy="6857990"/>
          </a:xfrm>
          <a:prstGeom prst="rect">
            <a:avLst/>
          </a:prstGeom>
          <a:effectLst/>
        </p:spPr>
      </p:pic>
      <p:cxnSp>
        <p:nvCxnSpPr>
          <p:cNvPr id="12" name="Straight Connector 11">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8A8B50"/>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0582484-1029-4317-A190-A5990670974C}"/>
              </a:ext>
            </a:extLst>
          </p:cNvPr>
          <p:cNvSpPr>
            <a:spLocks noGrp="1"/>
          </p:cNvSpPr>
          <p:nvPr>
            <p:ph type="title"/>
          </p:nvPr>
        </p:nvSpPr>
        <p:spPr>
          <a:xfrm>
            <a:off x="4857226" y="828956"/>
            <a:ext cx="7105475" cy="1402515"/>
          </a:xfrm>
          <a:gradFill flip="none" rotWithShape="1">
            <a:gsLst>
              <a:gs pos="0">
                <a:srgbClr val="FF6699">
                  <a:shade val="30000"/>
                  <a:satMod val="115000"/>
                </a:srgbClr>
              </a:gs>
              <a:gs pos="50000">
                <a:srgbClr val="FF6699">
                  <a:shade val="67500"/>
                  <a:satMod val="115000"/>
                </a:srgbClr>
              </a:gs>
              <a:gs pos="100000">
                <a:srgbClr val="FF6699">
                  <a:shade val="100000"/>
                  <a:satMod val="115000"/>
                </a:srgbClr>
              </a:gs>
            </a:gsLst>
            <a:lin ang="5400000" scaled="1"/>
            <a:tileRect/>
          </a:gradFill>
        </p:spPr>
        <p:txBody>
          <a:bodyPr vert="horz" lIns="91440" tIns="45720" rIns="91440" bIns="45720" rtlCol="0" anchor="b">
            <a:normAutofit/>
          </a:bodyPr>
          <a:lstStyle/>
          <a:p>
            <a:r>
              <a:rPr lang="en-US" sz="4000" b="1" dirty="0">
                <a:solidFill>
                  <a:schemeClr val="bg1"/>
                </a:solidFill>
              </a:rPr>
              <a:t>The 6 Commandments of Credit Cards (with Coach E Rules)</a:t>
            </a:r>
          </a:p>
        </p:txBody>
      </p:sp>
      <p:sp>
        <p:nvSpPr>
          <p:cNvPr id="5" name="Content Placeholder 4">
            <a:extLst>
              <a:ext uri="{FF2B5EF4-FFF2-40B4-BE49-F238E27FC236}">
                <a16:creationId xmlns:a16="http://schemas.microsoft.com/office/drawing/2014/main" id="{9CAF17AF-6114-4F9D-8B96-60D965FEDD4E}"/>
              </a:ext>
            </a:extLst>
          </p:cNvPr>
          <p:cNvSpPr>
            <a:spLocks noGrp="1"/>
          </p:cNvSpPr>
          <p:nvPr>
            <p:ph sz="half" idx="2"/>
          </p:nvPr>
        </p:nvSpPr>
        <p:spPr>
          <a:xfrm>
            <a:off x="4965431" y="2438399"/>
            <a:ext cx="6586489" cy="4138569"/>
          </a:xfrm>
        </p:spPr>
        <p:txBody>
          <a:bodyPr vert="horz" lIns="91440" tIns="45720" rIns="91440" bIns="45720" rtlCol="0">
            <a:normAutofit/>
          </a:bodyPr>
          <a:lstStyle/>
          <a:p>
            <a:pPr marL="800100" indent="-514350">
              <a:buFont typeface="+mj-lt"/>
              <a:buAutoNum type="arabicPeriod" startAt="4"/>
            </a:pPr>
            <a:r>
              <a:rPr lang="en-US" dirty="0"/>
              <a:t>Keep your cards for a long time and keep them active.</a:t>
            </a:r>
          </a:p>
          <a:p>
            <a:pPr marL="800100" indent="-514350">
              <a:buAutoNum type="arabicPeriod" startAt="4"/>
            </a:pPr>
            <a:endParaRPr lang="en-US" dirty="0"/>
          </a:p>
          <a:p>
            <a:pPr marL="800100" indent="-514350">
              <a:buAutoNum type="arabicPeriod" startAt="4"/>
            </a:pPr>
            <a:r>
              <a:rPr lang="en-US" dirty="0"/>
              <a:t>Get more credit (Warning! Do this only if you have no debt.)</a:t>
            </a:r>
          </a:p>
          <a:p>
            <a:pPr marL="742950" lvl="1" indent="0">
              <a:buNone/>
            </a:pPr>
            <a:r>
              <a:rPr lang="en-US" b="1" dirty="0">
                <a:solidFill>
                  <a:srgbClr val="FF0000"/>
                </a:solidFill>
              </a:rPr>
              <a:t>You may need one credit card; you do not need 12 cards!!</a:t>
            </a:r>
            <a:endParaRPr lang="en-US" dirty="0"/>
          </a:p>
          <a:p>
            <a:pPr marL="800100" indent="-514350">
              <a:buAutoNum type="arabicPeriod" startAt="4"/>
            </a:pPr>
            <a:endParaRPr lang="en-US" dirty="0"/>
          </a:p>
          <a:p>
            <a:pPr marL="800100" indent="-514350">
              <a:buAutoNum type="arabicPeriod" startAt="4"/>
            </a:pPr>
            <a:r>
              <a:rPr lang="en-US" dirty="0"/>
              <a:t>Use your rewards!</a:t>
            </a:r>
          </a:p>
          <a:p>
            <a:pPr marL="285750" indent="0">
              <a:buNone/>
            </a:pPr>
            <a:endParaRPr lang="en-US" sz="2000" dirty="0"/>
          </a:p>
          <a:p>
            <a:pPr marL="285750" indent="0">
              <a:buNone/>
            </a:pPr>
            <a:endParaRPr lang="en-US" sz="1200" dirty="0"/>
          </a:p>
          <a:p>
            <a:pPr marL="1371600" lvl="2"/>
            <a:endParaRPr lang="en-US" sz="1600" dirty="0"/>
          </a:p>
        </p:txBody>
      </p:sp>
    </p:spTree>
    <p:extLst>
      <p:ext uri="{BB962C8B-B14F-4D97-AF65-F5344CB8AC3E}">
        <p14:creationId xmlns:p14="http://schemas.microsoft.com/office/powerpoint/2010/main" val="41373115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fade">
                                      <p:cBhvr>
                                        <p:cTn id="1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7" name="Straight Arrow Connector 16">
            <a:extLst>
              <a:ext uri="{FF2B5EF4-FFF2-40B4-BE49-F238E27FC236}">
                <a16:creationId xmlns:a16="http://schemas.microsoft.com/office/drawing/2014/main" id="{E4A809D5-3600-46D4-A466-67F2349A54F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6" name="Content Placeholder 5">
            <a:extLst>
              <a:ext uri="{FF2B5EF4-FFF2-40B4-BE49-F238E27FC236}">
                <a16:creationId xmlns:a16="http://schemas.microsoft.com/office/drawing/2014/main" id="{80FD55A2-FCAE-4767-B12D-DA8C7F4B84DD}"/>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4877" r="22422" b="2"/>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a:extLst>
              <a:ext uri="{FF2B5EF4-FFF2-40B4-BE49-F238E27FC236}">
                <a16:creationId xmlns:a16="http://schemas.microsoft.com/office/drawing/2014/main" id="{8CAF727A-F50A-4E9A-9D7B-B8B008862F19}"/>
              </a:ext>
            </a:extLst>
          </p:cNvPr>
          <p:cNvSpPr>
            <a:spLocks noGrp="1"/>
          </p:cNvSpPr>
          <p:nvPr>
            <p:ph type="title"/>
          </p:nvPr>
        </p:nvSpPr>
        <p:spPr>
          <a:xfrm>
            <a:off x="655320" y="365125"/>
            <a:ext cx="5120114" cy="1692794"/>
          </a:xfrm>
        </p:spPr>
        <p:txBody>
          <a:bodyPr vert="horz" lIns="91440" tIns="45720" rIns="91440" bIns="45720" rtlCol="0" anchor="ctr">
            <a:normAutofit/>
          </a:bodyPr>
          <a:lstStyle/>
          <a:p>
            <a:r>
              <a:rPr lang="en-US" b="1" dirty="0"/>
              <a:t>Types of Credit</a:t>
            </a:r>
          </a:p>
        </p:txBody>
      </p:sp>
      <p:sp>
        <p:nvSpPr>
          <p:cNvPr id="4" name="Content Placeholder 3">
            <a:extLst>
              <a:ext uri="{FF2B5EF4-FFF2-40B4-BE49-F238E27FC236}">
                <a16:creationId xmlns:a16="http://schemas.microsoft.com/office/drawing/2014/main" id="{3B767472-5CF9-4AD6-97D3-969B6EC752CC}"/>
              </a:ext>
            </a:extLst>
          </p:cNvPr>
          <p:cNvSpPr>
            <a:spLocks noGrp="1"/>
          </p:cNvSpPr>
          <p:nvPr>
            <p:ph sz="half" idx="2"/>
          </p:nvPr>
        </p:nvSpPr>
        <p:spPr>
          <a:xfrm>
            <a:off x="655321" y="2575034"/>
            <a:ext cx="5120113" cy="3462228"/>
          </a:xfrm>
        </p:spPr>
        <p:txBody>
          <a:bodyPr vert="horz" lIns="91440" tIns="45720" rIns="91440" bIns="45720" rtlCol="0">
            <a:normAutofit/>
          </a:bodyPr>
          <a:lstStyle/>
          <a:p>
            <a:pPr marL="0" indent="0">
              <a:buNone/>
            </a:pPr>
            <a:r>
              <a:rPr lang="en-US" sz="2400" b="1" dirty="0">
                <a:solidFill>
                  <a:srgbClr val="FF0000"/>
                </a:solidFill>
              </a:rPr>
              <a:t>Installment</a:t>
            </a:r>
          </a:p>
          <a:p>
            <a:r>
              <a:rPr lang="en-US" sz="2400" dirty="0"/>
              <a:t>Allows you to borrow a certain amount of money for a certain time period for a specific purpose</a:t>
            </a:r>
          </a:p>
          <a:p>
            <a:r>
              <a:rPr lang="en-US" sz="2400" dirty="0"/>
              <a:t>Can be secured or unsecured</a:t>
            </a:r>
          </a:p>
          <a:p>
            <a:r>
              <a:rPr lang="en-US" sz="2400" dirty="0"/>
              <a:t>Payments usually </a:t>
            </a:r>
            <a:r>
              <a:rPr lang="en-US" sz="2400" b="1" i="1" dirty="0"/>
              <a:t>fixed</a:t>
            </a:r>
          </a:p>
          <a:p>
            <a:r>
              <a:rPr lang="en-US" sz="2400" dirty="0"/>
              <a:t>Examples: car loans, home loans, student loans</a:t>
            </a:r>
          </a:p>
        </p:txBody>
      </p:sp>
    </p:spTree>
    <p:extLst>
      <p:ext uri="{BB962C8B-B14F-4D97-AF65-F5344CB8AC3E}">
        <p14:creationId xmlns:p14="http://schemas.microsoft.com/office/powerpoint/2010/main" val="30591338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FFC4256-86B1-4226-8C72-168A53B43C43}"/>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9794"/>
          <a:stretch/>
        </p:blipFill>
        <p:spPr>
          <a:xfrm>
            <a:off x="7552266" y="10"/>
            <a:ext cx="4639733" cy="6857990"/>
          </a:xfrm>
          <a:prstGeom prst="rect">
            <a:avLst/>
          </a:prstGeom>
        </p:spPr>
      </p:pic>
      <p:sp>
        <p:nvSpPr>
          <p:cNvPr id="17" name="Rectangle 16">
            <a:extLst>
              <a:ext uri="{FF2B5EF4-FFF2-40B4-BE49-F238E27FC236}">
                <a16:creationId xmlns:a16="http://schemas.microsoft.com/office/drawing/2014/main" id="{EEF70E86-2201-4F45-98B3-70858BB1C6E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7552267"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B79DF9-3F44-4EE4-A3B4-2C9D3B44914A}"/>
              </a:ext>
            </a:extLst>
          </p:cNvPr>
          <p:cNvSpPr>
            <a:spLocks noGrp="1"/>
          </p:cNvSpPr>
          <p:nvPr>
            <p:ph type="title"/>
          </p:nvPr>
        </p:nvSpPr>
        <p:spPr>
          <a:xfrm>
            <a:off x="838200" y="365125"/>
            <a:ext cx="6254496" cy="1828800"/>
          </a:xfr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5400000" scaled="1"/>
            <a:tileRect/>
          </a:gradFill>
        </p:spPr>
        <p:txBody>
          <a:bodyPr vert="horz" lIns="91440" tIns="45720" rIns="91440" bIns="45720" rtlCol="0" anchor="ctr">
            <a:normAutofit/>
          </a:bodyPr>
          <a:lstStyle/>
          <a:p>
            <a:r>
              <a:rPr lang="en-US" b="1" dirty="0">
                <a:solidFill>
                  <a:schemeClr val="bg1"/>
                </a:solidFill>
              </a:rPr>
              <a:t>The Total Cost of Borrowing: Loan Basics</a:t>
            </a:r>
          </a:p>
        </p:txBody>
      </p:sp>
      <p:sp>
        <p:nvSpPr>
          <p:cNvPr id="3" name="Content Placeholder 2">
            <a:extLst>
              <a:ext uri="{FF2B5EF4-FFF2-40B4-BE49-F238E27FC236}">
                <a16:creationId xmlns:a16="http://schemas.microsoft.com/office/drawing/2014/main" id="{7A81B64E-7232-46CC-9AEF-5FD1858D847B}"/>
              </a:ext>
            </a:extLst>
          </p:cNvPr>
          <p:cNvSpPr>
            <a:spLocks noGrp="1"/>
          </p:cNvSpPr>
          <p:nvPr>
            <p:ph sz="half" idx="1"/>
          </p:nvPr>
        </p:nvSpPr>
        <p:spPr>
          <a:xfrm>
            <a:off x="838200" y="2322576"/>
            <a:ext cx="6254496" cy="3858768"/>
          </a:xfrm>
        </p:spPr>
        <p:txBody>
          <a:bodyPr vert="horz" lIns="91440" tIns="45720" rIns="91440" bIns="45720" rtlCol="0">
            <a:normAutofit/>
          </a:bodyPr>
          <a:lstStyle/>
          <a:p>
            <a:r>
              <a:rPr lang="en-US" sz="2400" b="1" dirty="0">
                <a:solidFill>
                  <a:schemeClr val="bg1"/>
                </a:solidFill>
              </a:rPr>
              <a:t>principal- </a:t>
            </a:r>
            <a:r>
              <a:rPr lang="en-US" sz="2400" dirty="0">
                <a:solidFill>
                  <a:schemeClr val="bg1"/>
                </a:solidFill>
              </a:rPr>
              <a:t>the original amount of money borrowed or that is still owed</a:t>
            </a:r>
            <a:endParaRPr lang="en-US" sz="2400" b="1" dirty="0">
              <a:solidFill>
                <a:schemeClr val="bg1"/>
              </a:solidFill>
            </a:endParaRPr>
          </a:p>
          <a:p>
            <a:r>
              <a:rPr lang="en-US" sz="2400" b="1" dirty="0">
                <a:solidFill>
                  <a:schemeClr val="bg1"/>
                </a:solidFill>
              </a:rPr>
              <a:t>interest- </a:t>
            </a:r>
            <a:r>
              <a:rPr lang="en-US" sz="2400" dirty="0">
                <a:solidFill>
                  <a:schemeClr val="bg1"/>
                </a:solidFill>
              </a:rPr>
              <a:t>the price you are paying for the use of someone else’s money, typically expressed as a rate (%)</a:t>
            </a:r>
          </a:p>
          <a:p>
            <a:r>
              <a:rPr lang="en-US" sz="2400" b="1" dirty="0">
                <a:solidFill>
                  <a:schemeClr val="bg1"/>
                </a:solidFill>
              </a:rPr>
              <a:t>APR- </a:t>
            </a:r>
            <a:r>
              <a:rPr lang="en-US" sz="2400" dirty="0">
                <a:solidFill>
                  <a:schemeClr val="bg1"/>
                </a:solidFill>
              </a:rPr>
              <a:t>the interest rate on loans, credit, etc., that reflects the annual cost of borrowing money</a:t>
            </a:r>
          </a:p>
          <a:p>
            <a:r>
              <a:rPr lang="en-US" sz="2400" b="1" dirty="0">
                <a:solidFill>
                  <a:schemeClr val="bg1"/>
                </a:solidFill>
              </a:rPr>
              <a:t>loan term- </a:t>
            </a:r>
            <a:r>
              <a:rPr lang="en-US" sz="2400" dirty="0">
                <a:solidFill>
                  <a:schemeClr val="bg1"/>
                </a:solidFill>
              </a:rPr>
              <a:t>the length of the loan</a:t>
            </a:r>
            <a:endParaRPr lang="en-US" sz="2400" b="1" dirty="0">
              <a:solidFill>
                <a:schemeClr val="bg1"/>
              </a:solidFill>
            </a:endParaRPr>
          </a:p>
        </p:txBody>
      </p:sp>
    </p:spTree>
    <p:extLst>
      <p:ext uri="{BB962C8B-B14F-4D97-AF65-F5344CB8AC3E}">
        <p14:creationId xmlns:p14="http://schemas.microsoft.com/office/powerpoint/2010/main" val="22516923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FFC4256-86B1-4226-8C72-168A53B43C43}"/>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9794"/>
          <a:stretch/>
        </p:blipFill>
        <p:spPr>
          <a:xfrm>
            <a:off x="7552266" y="10"/>
            <a:ext cx="4639733" cy="6857990"/>
          </a:xfrm>
          <a:prstGeom prst="rect">
            <a:avLst/>
          </a:prstGeom>
        </p:spPr>
      </p:pic>
      <p:sp>
        <p:nvSpPr>
          <p:cNvPr id="17" name="Rectangle 16">
            <a:extLst>
              <a:ext uri="{FF2B5EF4-FFF2-40B4-BE49-F238E27FC236}">
                <a16:creationId xmlns:a16="http://schemas.microsoft.com/office/drawing/2014/main" id="{EEF70E86-2201-4F45-98B3-70858BB1C6E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7552267"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B79DF9-3F44-4EE4-A3B4-2C9D3B44914A}"/>
              </a:ext>
            </a:extLst>
          </p:cNvPr>
          <p:cNvSpPr>
            <a:spLocks noGrp="1"/>
          </p:cNvSpPr>
          <p:nvPr>
            <p:ph type="title"/>
          </p:nvPr>
        </p:nvSpPr>
        <p:spPr>
          <a:xfrm>
            <a:off x="838200" y="365125"/>
            <a:ext cx="6254496" cy="1828800"/>
          </a:xfr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5400000" scaled="1"/>
            <a:tileRect/>
          </a:gradFill>
        </p:spPr>
        <p:txBody>
          <a:bodyPr vert="horz" lIns="91440" tIns="45720" rIns="91440" bIns="45720" rtlCol="0" anchor="ctr">
            <a:normAutofit fontScale="90000"/>
          </a:bodyPr>
          <a:lstStyle/>
          <a:p>
            <a:r>
              <a:rPr lang="en-US" b="1" dirty="0">
                <a:solidFill>
                  <a:schemeClr val="bg1"/>
                </a:solidFill>
              </a:rPr>
              <a:t>The Total Cost of Borrowing: Calculating Interest</a:t>
            </a:r>
          </a:p>
        </p:txBody>
      </p:sp>
      <p:sp>
        <p:nvSpPr>
          <p:cNvPr id="3" name="Content Placeholder 2">
            <a:extLst>
              <a:ext uri="{FF2B5EF4-FFF2-40B4-BE49-F238E27FC236}">
                <a16:creationId xmlns:a16="http://schemas.microsoft.com/office/drawing/2014/main" id="{7A81B64E-7232-46CC-9AEF-5FD1858D847B}"/>
              </a:ext>
            </a:extLst>
          </p:cNvPr>
          <p:cNvSpPr>
            <a:spLocks noGrp="1"/>
          </p:cNvSpPr>
          <p:nvPr>
            <p:ph sz="half" idx="1"/>
          </p:nvPr>
        </p:nvSpPr>
        <p:spPr>
          <a:xfrm>
            <a:off x="838200" y="2322575"/>
            <a:ext cx="6254496" cy="4371839"/>
          </a:xfrm>
        </p:spPr>
        <p:txBody>
          <a:bodyPr vert="horz" lIns="91440" tIns="45720" rIns="91440" bIns="45720" rtlCol="0">
            <a:normAutofit/>
          </a:bodyPr>
          <a:lstStyle/>
          <a:p>
            <a:pPr marL="0" indent="0">
              <a:buNone/>
            </a:pPr>
            <a:r>
              <a:rPr lang="en-US" sz="2400" b="1" dirty="0">
                <a:solidFill>
                  <a:schemeClr val="bg1"/>
                </a:solidFill>
              </a:rPr>
              <a:t>Interest  =  principal  x  interest rate  x  time</a:t>
            </a:r>
          </a:p>
          <a:p>
            <a:pPr marL="0" indent="0">
              <a:buNone/>
            </a:pPr>
            <a:endParaRPr lang="en-US" sz="2400" b="1" dirty="0">
              <a:solidFill>
                <a:schemeClr val="bg1"/>
              </a:solidFill>
            </a:endParaRPr>
          </a:p>
          <a:p>
            <a:pPr marL="0" indent="0" algn="ctr">
              <a:buNone/>
            </a:pPr>
            <a:r>
              <a:rPr lang="en-US" sz="2400" b="1" dirty="0">
                <a:solidFill>
                  <a:schemeClr val="bg1"/>
                </a:solidFill>
              </a:rPr>
              <a:t>I  =  PRT</a:t>
            </a:r>
          </a:p>
          <a:p>
            <a:pPr algn="ctr"/>
            <a:endParaRPr lang="en-US" sz="2400" b="1" dirty="0">
              <a:solidFill>
                <a:schemeClr val="bg1"/>
              </a:solidFill>
            </a:endParaRPr>
          </a:p>
          <a:p>
            <a:r>
              <a:rPr lang="en-US" sz="2400" dirty="0">
                <a:solidFill>
                  <a:schemeClr val="bg1"/>
                </a:solidFill>
              </a:rPr>
              <a:t>You borrowed </a:t>
            </a:r>
            <a:r>
              <a:rPr lang="en-US" sz="2400" u="sng" dirty="0">
                <a:solidFill>
                  <a:schemeClr val="bg1"/>
                </a:solidFill>
              </a:rPr>
              <a:t>$1000</a:t>
            </a:r>
            <a:r>
              <a:rPr lang="en-US" sz="2400" dirty="0">
                <a:solidFill>
                  <a:schemeClr val="bg1"/>
                </a:solidFill>
              </a:rPr>
              <a:t> at </a:t>
            </a:r>
            <a:r>
              <a:rPr lang="en-US" sz="2400" u="sng" dirty="0">
                <a:solidFill>
                  <a:schemeClr val="bg1"/>
                </a:solidFill>
              </a:rPr>
              <a:t>20%</a:t>
            </a:r>
            <a:r>
              <a:rPr lang="en-US" sz="2400" dirty="0">
                <a:solidFill>
                  <a:schemeClr val="bg1"/>
                </a:solidFill>
              </a:rPr>
              <a:t> interest for </a:t>
            </a:r>
            <a:r>
              <a:rPr lang="en-US" sz="2400" u="sng" dirty="0">
                <a:solidFill>
                  <a:schemeClr val="bg1"/>
                </a:solidFill>
              </a:rPr>
              <a:t>1</a:t>
            </a:r>
            <a:r>
              <a:rPr lang="en-US" sz="2400" dirty="0">
                <a:solidFill>
                  <a:schemeClr val="bg1"/>
                </a:solidFill>
              </a:rPr>
              <a:t> year</a:t>
            </a:r>
          </a:p>
          <a:p>
            <a:r>
              <a:rPr lang="en-US" sz="2400" dirty="0">
                <a:solidFill>
                  <a:schemeClr val="bg1"/>
                </a:solidFill>
              </a:rPr>
              <a:t>Convert the interest rate in decimal form</a:t>
            </a:r>
          </a:p>
          <a:p>
            <a:pPr marL="0" indent="0" algn="ctr">
              <a:lnSpc>
                <a:spcPct val="130000"/>
              </a:lnSpc>
              <a:spcBef>
                <a:spcPts val="0"/>
              </a:spcBef>
              <a:buNone/>
            </a:pPr>
            <a:r>
              <a:rPr lang="en-US" sz="2400" dirty="0">
                <a:solidFill>
                  <a:schemeClr val="bg1"/>
                </a:solidFill>
              </a:rPr>
              <a:t>I = $1,000 x .20 x 1</a:t>
            </a:r>
          </a:p>
          <a:p>
            <a:pPr marL="0" indent="0" algn="ctr">
              <a:lnSpc>
                <a:spcPct val="130000"/>
              </a:lnSpc>
              <a:spcBef>
                <a:spcPts val="0"/>
              </a:spcBef>
              <a:buNone/>
            </a:pPr>
            <a:r>
              <a:rPr lang="en-US" sz="2400" dirty="0">
                <a:solidFill>
                  <a:schemeClr val="bg1"/>
                </a:solidFill>
              </a:rPr>
              <a:t>I = $200 x 1</a:t>
            </a:r>
          </a:p>
          <a:p>
            <a:pPr marL="0" indent="0" algn="ctr">
              <a:lnSpc>
                <a:spcPct val="130000"/>
              </a:lnSpc>
              <a:spcBef>
                <a:spcPts val="0"/>
              </a:spcBef>
              <a:buNone/>
            </a:pPr>
            <a:r>
              <a:rPr lang="en-US" sz="2400" dirty="0">
                <a:solidFill>
                  <a:schemeClr val="bg1"/>
                </a:solidFill>
              </a:rPr>
              <a:t>I = $200</a:t>
            </a:r>
          </a:p>
          <a:p>
            <a:pPr marL="0" indent="0">
              <a:buNone/>
            </a:pPr>
            <a:endParaRPr lang="en-US" sz="2400" dirty="0">
              <a:solidFill>
                <a:schemeClr val="bg1"/>
              </a:solidFill>
            </a:endParaRPr>
          </a:p>
        </p:txBody>
      </p:sp>
    </p:spTree>
    <p:extLst>
      <p:ext uri="{BB962C8B-B14F-4D97-AF65-F5344CB8AC3E}">
        <p14:creationId xmlns:p14="http://schemas.microsoft.com/office/powerpoint/2010/main" val="10289450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FFC4256-86B1-4226-8C72-168A53B43C43}"/>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9794"/>
          <a:stretch/>
        </p:blipFill>
        <p:spPr>
          <a:xfrm>
            <a:off x="7552266" y="10"/>
            <a:ext cx="4639733" cy="6857990"/>
          </a:xfrm>
          <a:prstGeom prst="rect">
            <a:avLst/>
          </a:prstGeom>
        </p:spPr>
      </p:pic>
      <p:sp>
        <p:nvSpPr>
          <p:cNvPr id="17" name="Rectangle 16">
            <a:extLst>
              <a:ext uri="{FF2B5EF4-FFF2-40B4-BE49-F238E27FC236}">
                <a16:creationId xmlns:a16="http://schemas.microsoft.com/office/drawing/2014/main" id="{EEF70E86-2201-4F45-98B3-70858BB1C6E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7552267"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B79DF9-3F44-4EE4-A3B4-2C9D3B44914A}"/>
              </a:ext>
            </a:extLst>
          </p:cNvPr>
          <p:cNvSpPr>
            <a:spLocks noGrp="1"/>
          </p:cNvSpPr>
          <p:nvPr>
            <p:ph type="title"/>
          </p:nvPr>
        </p:nvSpPr>
        <p:spPr>
          <a:xfrm>
            <a:off x="838200" y="365125"/>
            <a:ext cx="6254496" cy="1828800"/>
          </a:xfr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5400000" scaled="1"/>
            <a:tileRect/>
          </a:gradFill>
        </p:spPr>
        <p:txBody>
          <a:bodyPr vert="horz" lIns="91440" tIns="45720" rIns="91440" bIns="45720" rtlCol="0" anchor="ctr">
            <a:normAutofit fontScale="90000"/>
          </a:bodyPr>
          <a:lstStyle/>
          <a:p>
            <a:r>
              <a:rPr lang="en-US" b="1" dirty="0">
                <a:solidFill>
                  <a:schemeClr val="bg1"/>
                </a:solidFill>
              </a:rPr>
              <a:t>The Total Cost of Borrowing: Calculating Monthly Payments</a:t>
            </a:r>
          </a:p>
        </p:txBody>
      </p:sp>
      <p:sp>
        <p:nvSpPr>
          <p:cNvPr id="3" name="Content Placeholder 2">
            <a:extLst>
              <a:ext uri="{FF2B5EF4-FFF2-40B4-BE49-F238E27FC236}">
                <a16:creationId xmlns:a16="http://schemas.microsoft.com/office/drawing/2014/main" id="{7A81B64E-7232-46CC-9AEF-5FD1858D847B}"/>
              </a:ext>
            </a:extLst>
          </p:cNvPr>
          <p:cNvSpPr>
            <a:spLocks noGrp="1"/>
          </p:cNvSpPr>
          <p:nvPr>
            <p:ph sz="half" idx="1"/>
          </p:nvPr>
        </p:nvSpPr>
        <p:spPr>
          <a:xfrm>
            <a:off x="838200" y="2322576"/>
            <a:ext cx="6254496" cy="3858768"/>
          </a:xfrm>
        </p:spPr>
        <p:txBody>
          <a:bodyPr vert="horz" lIns="91440" tIns="45720" rIns="91440" bIns="45720" rtlCol="0">
            <a:normAutofit lnSpcReduction="10000"/>
          </a:bodyPr>
          <a:lstStyle/>
          <a:p>
            <a:pPr marL="0" indent="0">
              <a:buNone/>
            </a:pPr>
            <a:r>
              <a:rPr lang="en-US" sz="2400" b="1" dirty="0">
                <a:solidFill>
                  <a:schemeClr val="bg1"/>
                </a:solidFill>
              </a:rPr>
              <a:t>Monthly payment  =  </a:t>
            </a:r>
            <a:r>
              <a:rPr lang="en-US" sz="2400" b="1" u="sng" dirty="0">
                <a:solidFill>
                  <a:schemeClr val="bg1"/>
                </a:solidFill>
              </a:rPr>
              <a:t>(principal  +  interest)</a:t>
            </a:r>
            <a:r>
              <a:rPr lang="en-US" sz="2400" b="1" dirty="0">
                <a:solidFill>
                  <a:schemeClr val="bg1"/>
                </a:solidFill>
              </a:rPr>
              <a:t>  				term</a:t>
            </a:r>
          </a:p>
          <a:p>
            <a:pPr marL="0" indent="0">
              <a:buNone/>
            </a:pPr>
            <a:endParaRPr lang="en-US" sz="2400" b="1" dirty="0">
              <a:solidFill>
                <a:schemeClr val="bg1"/>
              </a:solidFill>
            </a:endParaRPr>
          </a:p>
          <a:p>
            <a:pPr marL="0" indent="0">
              <a:buNone/>
            </a:pPr>
            <a:r>
              <a:rPr lang="en-US" sz="2400" dirty="0">
                <a:solidFill>
                  <a:schemeClr val="bg1"/>
                </a:solidFill>
              </a:rPr>
              <a:t>From previous slide:	</a:t>
            </a:r>
          </a:p>
          <a:p>
            <a:pPr marL="0" indent="0">
              <a:buNone/>
            </a:pPr>
            <a:r>
              <a:rPr lang="en-US" sz="2400" dirty="0">
                <a:solidFill>
                  <a:schemeClr val="bg1"/>
                </a:solidFill>
              </a:rPr>
              <a:t>Monthly payment  =  </a:t>
            </a:r>
            <a:r>
              <a:rPr lang="en-US" sz="2400" u="sng" dirty="0">
                <a:solidFill>
                  <a:schemeClr val="bg1"/>
                </a:solidFill>
              </a:rPr>
              <a:t>$1000+$200</a:t>
            </a:r>
          </a:p>
          <a:p>
            <a:pPr marL="0" indent="0">
              <a:buNone/>
            </a:pPr>
            <a:r>
              <a:rPr lang="en-US" sz="2400" dirty="0">
                <a:solidFill>
                  <a:schemeClr val="bg1"/>
                </a:solidFill>
              </a:rPr>
              <a:t>			         12</a:t>
            </a:r>
          </a:p>
          <a:p>
            <a:pPr marL="0" indent="0">
              <a:buNone/>
            </a:pPr>
            <a:r>
              <a:rPr lang="en-US" sz="2400" dirty="0">
                <a:solidFill>
                  <a:schemeClr val="bg1"/>
                </a:solidFill>
              </a:rPr>
              <a:t>			=  </a:t>
            </a:r>
            <a:r>
              <a:rPr lang="en-US" sz="2400" u="sng" dirty="0">
                <a:solidFill>
                  <a:schemeClr val="bg1"/>
                </a:solidFill>
              </a:rPr>
              <a:t>$1200</a:t>
            </a:r>
          </a:p>
          <a:p>
            <a:pPr marL="0" indent="0">
              <a:buNone/>
            </a:pPr>
            <a:r>
              <a:rPr lang="en-US" sz="2400" dirty="0">
                <a:solidFill>
                  <a:schemeClr val="bg1"/>
                </a:solidFill>
              </a:rPr>
              <a:t>			         12</a:t>
            </a:r>
          </a:p>
          <a:p>
            <a:pPr marL="0" indent="0">
              <a:buNone/>
            </a:pPr>
            <a:r>
              <a:rPr lang="en-US" sz="2400" dirty="0">
                <a:solidFill>
                  <a:schemeClr val="bg1"/>
                </a:solidFill>
              </a:rPr>
              <a:t>			= $100 per month</a:t>
            </a:r>
          </a:p>
        </p:txBody>
      </p:sp>
    </p:spTree>
    <p:extLst>
      <p:ext uri="{BB962C8B-B14F-4D97-AF65-F5344CB8AC3E}">
        <p14:creationId xmlns:p14="http://schemas.microsoft.com/office/powerpoint/2010/main" val="13993885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FFC4256-86B1-4226-8C72-168A53B43C43}"/>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9794"/>
          <a:stretch/>
        </p:blipFill>
        <p:spPr>
          <a:xfrm>
            <a:off x="7552266" y="10"/>
            <a:ext cx="4639733" cy="6857990"/>
          </a:xfrm>
          <a:prstGeom prst="rect">
            <a:avLst/>
          </a:prstGeom>
        </p:spPr>
      </p:pic>
      <p:sp>
        <p:nvSpPr>
          <p:cNvPr id="17" name="Rectangle 16">
            <a:extLst>
              <a:ext uri="{FF2B5EF4-FFF2-40B4-BE49-F238E27FC236}">
                <a16:creationId xmlns:a16="http://schemas.microsoft.com/office/drawing/2014/main" id="{EEF70E86-2201-4F45-98B3-70858BB1C6E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7552267"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B79DF9-3F44-4EE4-A3B4-2C9D3B44914A}"/>
              </a:ext>
            </a:extLst>
          </p:cNvPr>
          <p:cNvSpPr>
            <a:spLocks noGrp="1"/>
          </p:cNvSpPr>
          <p:nvPr>
            <p:ph type="title"/>
          </p:nvPr>
        </p:nvSpPr>
        <p:spPr>
          <a:xfrm>
            <a:off x="838200" y="365125"/>
            <a:ext cx="6254496" cy="1828800"/>
          </a:xfr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5400000" scaled="1"/>
            <a:tileRect/>
          </a:gradFill>
        </p:spPr>
        <p:txBody>
          <a:bodyPr vert="horz" lIns="91440" tIns="45720" rIns="91440" bIns="45720" rtlCol="0" anchor="ctr">
            <a:normAutofit fontScale="90000"/>
          </a:bodyPr>
          <a:lstStyle/>
          <a:p>
            <a:r>
              <a:rPr lang="en-US" b="1" dirty="0">
                <a:solidFill>
                  <a:schemeClr val="bg1"/>
                </a:solidFill>
              </a:rPr>
              <a:t>The Total Cost of Borrowing: Opportunity Cost</a:t>
            </a:r>
          </a:p>
        </p:txBody>
      </p:sp>
      <p:sp>
        <p:nvSpPr>
          <p:cNvPr id="3" name="Content Placeholder 2">
            <a:extLst>
              <a:ext uri="{FF2B5EF4-FFF2-40B4-BE49-F238E27FC236}">
                <a16:creationId xmlns:a16="http://schemas.microsoft.com/office/drawing/2014/main" id="{7A81B64E-7232-46CC-9AEF-5FD1858D847B}"/>
              </a:ext>
            </a:extLst>
          </p:cNvPr>
          <p:cNvSpPr>
            <a:spLocks noGrp="1"/>
          </p:cNvSpPr>
          <p:nvPr>
            <p:ph sz="half" idx="1"/>
          </p:nvPr>
        </p:nvSpPr>
        <p:spPr>
          <a:xfrm>
            <a:off x="838200" y="2322576"/>
            <a:ext cx="6254496" cy="3858768"/>
          </a:xfrm>
        </p:spPr>
        <p:txBody>
          <a:bodyPr vert="horz" lIns="91440" tIns="45720" rIns="91440" bIns="45720" rtlCol="0">
            <a:normAutofit/>
          </a:bodyPr>
          <a:lstStyle/>
          <a:p>
            <a:pPr marL="0" indent="0">
              <a:buNone/>
            </a:pPr>
            <a:r>
              <a:rPr lang="en-US" sz="3200" dirty="0">
                <a:solidFill>
                  <a:schemeClr val="bg1"/>
                </a:solidFill>
              </a:rPr>
              <a:t>The </a:t>
            </a:r>
            <a:r>
              <a:rPr lang="en-US" sz="3200" b="1" dirty="0">
                <a:solidFill>
                  <a:schemeClr val="bg1"/>
                </a:solidFill>
              </a:rPr>
              <a:t>opportunity cost </a:t>
            </a:r>
            <a:r>
              <a:rPr lang="en-US" sz="3200" dirty="0">
                <a:solidFill>
                  <a:schemeClr val="bg1"/>
                </a:solidFill>
              </a:rPr>
              <a:t>for borrowing money is giving up future purchases because of the interest and other fees associated with borrowing.</a:t>
            </a:r>
          </a:p>
        </p:txBody>
      </p:sp>
      <p:pic>
        <p:nvPicPr>
          <p:cNvPr id="7" name="Picture 6">
            <a:extLst>
              <a:ext uri="{FF2B5EF4-FFF2-40B4-BE49-F238E27FC236}">
                <a16:creationId xmlns:a16="http://schemas.microsoft.com/office/drawing/2014/main" id="{61F1B4B9-08F7-4A43-924F-88C91C23DD0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53637" y="4739780"/>
            <a:ext cx="1441564" cy="1441564"/>
          </a:xfrm>
          <a:prstGeom prst="rect">
            <a:avLst/>
          </a:prstGeom>
        </p:spPr>
      </p:pic>
    </p:spTree>
    <p:extLst>
      <p:ext uri="{BB962C8B-B14F-4D97-AF65-F5344CB8AC3E}">
        <p14:creationId xmlns:p14="http://schemas.microsoft.com/office/powerpoint/2010/main" val="11453417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376EFB1-01CF-419F-ABF1-2AF02BBFCBD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6141396"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F9DEA15-78BD-4750-AA18-B9F28A6D5A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9" name="Content Placeholder 4">
            <a:extLst>
              <a:ext uri="{FF2B5EF4-FFF2-40B4-BE49-F238E27FC236}">
                <a16:creationId xmlns:a16="http://schemas.microsoft.com/office/drawing/2014/main" id="{6130F7EF-CA21-4981-983F-664A161C18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379" y="484632"/>
            <a:ext cx="3815241" cy="5733287"/>
          </a:xfrm>
          <a:prstGeom prst="rect">
            <a:avLst/>
          </a:prstGeom>
        </p:spPr>
      </p:pic>
      <p:sp>
        <p:nvSpPr>
          <p:cNvPr id="11" name="Content Placeholder 10"/>
          <p:cNvSpPr>
            <a:spLocks noGrp="1"/>
          </p:cNvSpPr>
          <p:nvPr>
            <p:ph idx="1"/>
          </p:nvPr>
        </p:nvSpPr>
        <p:spPr>
          <a:xfrm>
            <a:off x="6503557" y="1150802"/>
            <a:ext cx="5235490" cy="3773010"/>
          </a:xfrm>
        </p:spPr>
        <p:txBody>
          <a:bodyPr>
            <a:normAutofit/>
          </a:bodyPr>
          <a:lstStyle/>
          <a:p>
            <a:pPr marL="0" indent="0">
              <a:buNone/>
            </a:pPr>
            <a:endParaRPr lang="en-US" sz="2000" i="1" dirty="0">
              <a:solidFill>
                <a:schemeClr val="bg1"/>
              </a:solidFill>
            </a:endParaRPr>
          </a:p>
          <a:p>
            <a:pPr marL="0" indent="0">
              <a:buNone/>
            </a:pPr>
            <a:endParaRPr lang="en-US" sz="2000" i="1" dirty="0">
              <a:solidFill>
                <a:schemeClr val="bg1"/>
              </a:solidFill>
            </a:endParaRPr>
          </a:p>
          <a:p>
            <a:pPr marL="0" indent="0">
              <a:buNone/>
            </a:pPr>
            <a:r>
              <a:rPr lang="en-US" sz="3600" i="1" dirty="0">
                <a:solidFill>
                  <a:schemeClr val="bg1"/>
                </a:solidFill>
              </a:rPr>
              <a:t>“Every time you borrow money, you’re robbing your future self.”</a:t>
            </a:r>
          </a:p>
          <a:p>
            <a:pPr marL="0" indent="0" algn="r">
              <a:buNone/>
            </a:pPr>
            <a:r>
              <a:rPr lang="en-US" sz="3600" i="1" dirty="0">
                <a:solidFill>
                  <a:schemeClr val="bg1"/>
                </a:solidFill>
              </a:rPr>
              <a:t>Nathan W. Morris</a:t>
            </a:r>
          </a:p>
        </p:txBody>
      </p:sp>
    </p:spTree>
    <p:extLst>
      <p:ext uri="{BB962C8B-B14F-4D97-AF65-F5344CB8AC3E}">
        <p14:creationId xmlns:p14="http://schemas.microsoft.com/office/powerpoint/2010/main" val="2390597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779D82E2-EDAB-4C0B-A05E-F7ACEAF0EEEE}"/>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2" b="11606"/>
          <a:stretch/>
        </p:blipFill>
        <p:spPr>
          <a:xfrm>
            <a:off x="20" y="10"/>
            <a:ext cx="4635571" cy="6857990"/>
          </a:xfrm>
          <a:prstGeom prst="rect">
            <a:avLst/>
          </a:prstGeom>
          <a:effectLst/>
        </p:spPr>
      </p:pic>
      <p:cxnSp>
        <p:nvCxnSpPr>
          <p:cNvPr id="18" name="Straight Connector 17">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54201767-9F29-4A5C-8EA8-E3DD4538C6C3}"/>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sz="4100" dirty="0"/>
              <a:t>Lessons from Barney’s First Car</a:t>
            </a:r>
          </a:p>
        </p:txBody>
      </p:sp>
      <p:sp>
        <p:nvSpPr>
          <p:cNvPr id="6" name="Content Placeholder 5">
            <a:extLst>
              <a:ext uri="{FF2B5EF4-FFF2-40B4-BE49-F238E27FC236}">
                <a16:creationId xmlns:a16="http://schemas.microsoft.com/office/drawing/2014/main" id="{BF6003E7-C5C6-4EB3-AD74-C87E92D0FA81}"/>
              </a:ext>
            </a:extLst>
          </p:cNvPr>
          <p:cNvSpPr>
            <a:spLocks noGrp="1"/>
          </p:cNvSpPr>
          <p:nvPr>
            <p:ph sz="half" idx="2"/>
          </p:nvPr>
        </p:nvSpPr>
        <p:spPr>
          <a:xfrm>
            <a:off x="4965431" y="2438400"/>
            <a:ext cx="6940430" cy="3785419"/>
          </a:xfrm>
        </p:spPr>
        <p:txBody>
          <a:bodyPr vert="horz" lIns="91440" tIns="45720" rIns="91440" bIns="45720" rtlCol="0">
            <a:noAutofit/>
          </a:bodyPr>
          <a:lstStyle/>
          <a:p>
            <a:pPr marL="685800" indent="-457200">
              <a:buFont typeface="+mj-lt"/>
              <a:buAutoNum type="arabicPeriod"/>
            </a:pPr>
            <a:r>
              <a:rPr lang="en-US" dirty="0"/>
              <a:t>Do your homework.</a:t>
            </a:r>
          </a:p>
          <a:p>
            <a:pPr marL="685800" indent="-457200">
              <a:buFont typeface="+mj-lt"/>
              <a:buAutoNum type="arabicPeriod"/>
            </a:pPr>
            <a:r>
              <a:rPr lang="en-US" dirty="0"/>
              <a:t>Get your money first.</a:t>
            </a:r>
          </a:p>
          <a:p>
            <a:pPr marL="685800" indent="-457200">
              <a:buFont typeface="+mj-lt"/>
              <a:buAutoNum type="arabicPeriod"/>
            </a:pPr>
            <a:r>
              <a:rPr lang="en-US" dirty="0"/>
              <a:t>Shop around.</a:t>
            </a:r>
          </a:p>
          <a:p>
            <a:pPr marL="685800" indent="-457200">
              <a:buFont typeface="+mj-lt"/>
              <a:buAutoNum type="arabicPeriod"/>
            </a:pPr>
            <a:r>
              <a:rPr lang="en-US" dirty="0"/>
              <a:t>Be willing to walk away.</a:t>
            </a:r>
          </a:p>
          <a:p>
            <a:pPr marL="685800" indent="-457200">
              <a:buFont typeface="+mj-lt"/>
              <a:buAutoNum type="arabicPeriod"/>
            </a:pPr>
            <a:r>
              <a:rPr lang="en-US" dirty="0"/>
              <a:t>Look at both new and used cars.</a:t>
            </a:r>
          </a:p>
          <a:p>
            <a:pPr marL="685800" indent="-457200">
              <a:buFont typeface="+mj-lt"/>
              <a:buAutoNum type="arabicPeriod"/>
            </a:pPr>
            <a:r>
              <a:rPr lang="en-US" dirty="0"/>
              <a:t>Keep the purchase price in mind, NOT on the monthly payments.</a:t>
            </a:r>
          </a:p>
          <a:p>
            <a:pPr marL="685800" indent="-457200">
              <a:buFont typeface="+mj-lt"/>
              <a:buAutoNum type="arabicPeriod"/>
            </a:pPr>
            <a:r>
              <a:rPr lang="en-US" dirty="0"/>
              <a:t>Use the internet.</a:t>
            </a:r>
          </a:p>
        </p:txBody>
      </p:sp>
    </p:spTree>
    <p:extLst>
      <p:ext uri="{BB962C8B-B14F-4D97-AF65-F5344CB8AC3E}">
        <p14:creationId xmlns:p14="http://schemas.microsoft.com/office/powerpoint/2010/main" val="2571223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779D82E2-EDAB-4C0B-A05E-F7ACEAF0EEEE}"/>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2" b="11606"/>
          <a:stretch/>
        </p:blipFill>
        <p:spPr>
          <a:xfrm>
            <a:off x="20" y="10"/>
            <a:ext cx="4635571" cy="6857990"/>
          </a:xfrm>
          <a:prstGeom prst="rect">
            <a:avLst/>
          </a:prstGeom>
          <a:effectLst/>
        </p:spPr>
      </p:pic>
      <p:cxnSp>
        <p:nvCxnSpPr>
          <p:cNvPr id="18" name="Straight Connector 17">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54201767-9F29-4A5C-8EA8-E3DD4538C6C3}"/>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sz="4100" dirty="0"/>
              <a:t>Lessons from Barney’s First Car</a:t>
            </a:r>
          </a:p>
        </p:txBody>
      </p:sp>
      <p:sp>
        <p:nvSpPr>
          <p:cNvPr id="6" name="Content Placeholder 5">
            <a:extLst>
              <a:ext uri="{FF2B5EF4-FFF2-40B4-BE49-F238E27FC236}">
                <a16:creationId xmlns:a16="http://schemas.microsoft.com/office/drawing/2014/main" id="{BF6003E7-C5C6-4EB3-AD74-C87E92D0FA81}"/>
              </a:ext>
            </a:extLst>
          </p:cNvPr>
          <p:cNvSpPr>
            <a:spLocks noGrp="1"/>
          </p:cNvSpPr>
          <p:nvPr>
            <p:ph sz="half" idx="2"/>
          </p:nvPr>
        </p:nvSpPr>
        <p:spPr>
          <a:xfrm>
            <a:off x="4965430" y="2176914"/>
            <a:ext cx="6959092" cy="4370187"/>
          </a:xfrm>
        </p:spPr>
        <p:txBody>
          <a:bodyPr vert="horz" lIns="91440" tIns="45720" rIns="91440" bIns="45720" rtlCol="0">
            <a:noAutofit/>
          </a:bodyPr>
          <a:lstStyle/>
          <a:p>
            <a:pPr marL="742950" indent="-514350">
              <a:buFont typeface="+mj-lt"/>
              <a:buAutoNum type="arabicPeriod" startAt="8"/>
            </a:pPr>
            <a:r>
              <a:rPr lang="en-US" dirty="0"/>
              <a:t>Don’t mention trading in your car, until the end.</a:t>
            </a:r>
          </a:p>
          <a:p>
            <a:pPr marL="685800" indent="-457200">
              <a:buFont typeface="+mj-lt"/>
              <a:buAutoNum type="arabicPeriod" startAt="8"/>
            </a:pPr>
            <a:r>
              <a:rPr lang="en-US" dirty="0"/>
              <a:t> Factor in the insurance costs.</a:t>
            </a:r>
          </a:p>
          <a:p>
            <a:pPr marL="685800" indent="-457200">
              <a:buFont typeface="+mj-lt"/>
              <a:buAutoNum type="arabicPeriod" startAt="8"/>
            </a:pPr>
            <a:r>
              <a:rPr lang="en-US" dirty="0"/>
              <a:t> Avoid impulse buying.</a:t>
            </a:r>
          </a:p>
          <a:p>
            <a:pPr marL="685800" indent="-457200">
              <a:buFont typeface="+mj-lt"/>
              <a:buAutoNum type="arabicPeriod" startAt="8"/>
            </a:pPr>
            <a:r>
              <a:rPr lang="en-US" dirty="0"/>
              <a:t> Don’t purchase any add-ons.</a:t>
            </a:r>
          </a:p>
          <a:p>
            <a:pPr marL="685800" indent="-457200">
              <a:buFont typeface="+mj-lt"/>
              <a:buAutoNum type="arabicPeriod" startAt="8"/>
            </a:pPr>
            <a:r>
              <a:rPr lang="en-US" dirty="0"/>
              <a:t> Don’t buy extended warranties.</a:t>
            </a:r>
          </a:p>
          <a:p>
            <a:pPr marL="685800" indent="-457200">
              <a:buFont typeface="+mj-lt"/>
              <a:buAutoNum type="arabicPeriod" startAt="8"/>
            </a:pPr>
            <a:r>
              <a:rPr lang="en-US" dirty="0"/>
              <a:t> Always test drive the car.</a:t>
            </a:r>
          </a:p>
          <a:p>
            <a:pPr marL="685800" indent="-457200">
              <a:buFont typeface="+mj-lt"/>
              <a:buAutoNum type="arabicPeriod" startAt="8"/>
            </a:pPr>
            <a:r>
              <a:rPr lang="en-US" dirty="0"/>
              <a:t> Visit a mechanic when buying a used car.</a:t>
            </a:r>
          </a:p>
          <a:p>
            <a:pPr marL="685800" indent="-457200">
              <a:buFont typeface="+mj-lt"/>
              <a:buAutoNum type="arabicPeriod" startAt="8"/>
            </a:pPr>
            <a:r>
              <a:rPr lang="en-US" dirty="0"/>
              <a:t> Buy a car you can afford.</a:t>
            </a:r>
          </a:p>
          <a:p>
            <a:pPr marL="457200"/>
            <a:endParaRPr lang="en-US" dirty="0"/>
          </a:p>
        </p:txBody>
      </p:sp>
    </p:spTree>
    <p:extLst>
      <p:ext uri="{BB962C8B-B14F-4D97-AF65-F5344CB8AC3E}">
        <p14:creationId xmlns:p14="http://schemas.microsoft.com/office/powerpoint/2010/main" val="35262258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fade">
                                      <p:cBhvr>
                                        <p:cTn id="32" dur="500"/>
                                        <p:tgtEl>
                                          <p:spTgt spid="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fade">
                                      <p:cBhvr>
                                        <p:cTn id="37"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E442549-290E-4B7E-892E-F2DB911DD20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7" y="-2"/>
            <a:ext cx="7537704" cy="68580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46E60EF-3729-4B33-9349-F84DB4A84240}"/>
              </a:ext>
            </a:extLst>
          </p:cNvPr>
          <p:cNvSpPr>
            <a:spLocks noGrp="1"/>
          </p:cNvSpPr>
          <p:nvPr>
            <p:ph type="title"/>
          </p:nvPr>
        </p:nvSpPr>
        <p:spPr>
          <a:xfrm>
            <a:off x="475488" y="2745736"/>
            <a:ext cx="3703320" cy="1366528"/>
          </a:xfrm>
          <a:solidFill>
            <a:schemeClr val="bg1">
              <a:alpha val="50000"/>
            </a:schemeClr>
          </a:solidFill>
          <a:ln w="25400" cap="sq" cmpd="sng">
            <a:solidFill>
              <a:schemeClr val="tx1"/>
            </a:solidFill>
            <a:miter lim="800000"/>
          </a:ln>
        </p:spPr>
        <p:txBody>
          <a:bodyPr>
            <a:normAutofit/>
          </a:bodyPr>
          <a:lstStyle/>
          <a:p>
            <a:pPr algn="ctr"/>
            <a:r>
              <a:rPr lang="en-US" sz="3200" b="1" dirty="0"/>
              <a:t>OPTIONS TO AVOID</a:t>
            </a:r>
          </a:p>
        </p:txBody>
      </p:sp>
      <p:pic>
        <p:nvPicPr>
          <p:cNvPr id="5" name="Online Media 4">
            <a:hlinkClick r:id="" action="ppaction://media"/>
            <a:extLst>
              <a:ext uri="{FF2B5EF4-FFF2-40B4-BE49-F238E27FC236}">
                <a16:creationId xmlns:a16="http://schemas.microsoft.com/office/drawing/2014/main" id="{75970E8D-1264-47CC-8A04-F1E156D767F8}"/>
              </a:ext>
            </a:extLst>
          </p:cNvPr>
          <p:cNvPicPr>
            <a:picLocks noGrp="1" noRot="1" noChangeAspect="1"/>
          </p:cNvPicPr>
          <p:nvPr>
            <p:ph sz="half" idx="1"/>
            <a:videoFile r:link="rId1"/>
          </p:nvPr>
        </p:nvPicPr>
        <p:blipFill>
          <a:blip r:embed="rId4"/>
          <a:stretch>
            <a:fillRect/>
          </a:stretch>
        </p:blipFill>
        <p:spPr>
          <a:xfrm>
            <a:off x="6077527" y="221095"/>
            <a:ext cx="4470400" cy="3352800"/>
          </a:xfrm>
          <a:prstGeom prst="rect">
            <a:avLst/>
          </a:prstGeom>
        </p:spPr>
      </p:pic>
      <p:pic>
        <p:nvPicPr>
          <p:cNvPr id="7" name="Content Placeholder 6" descr="A close up of a sign&#10;&#10;Description generated with high confidence">
            <a:extLst>
              <a:ext uri="{FF2B5EF4-FFF2-40B4-BE49-F238E27FC236}">
                <a16:creationId xmlns:a16="http://schemas.microsoft.com/office/drawing/2014/main" id="{7E268136-5EA2-4B09-AC6E-DF130DC5B1EF}"/>
              </a:ext>
            </a:extLst>
          </p:cNvPr>
          <p:cNvPicPr>
            <a:picLocks noGrp="1" noChangeAspect="1"/>
          </p:cNvPicPr>
          <p:nvPr>
            <p:ph sz="half" idx="2"/>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384419" y="4112264"/>
            <a:ext cx="3950603" cy="2493818"/>
          </a:xfrm>
        </p:spPr>
      </p:pic>
      <p:pic>
        <p:nvPicPr>
          <p:cNvPr id="11" name="Picture 10">
            <a:extLst>
              <a:ext uri="{FF2B5EF4-FFF2-40B4-BE49-F238E27FC236}">
                <a16:creationId xmlns:a16="http://schemas.microsoft.com/office/drawing/2014/main" id="{CE86DCD6-9FB6-4955-AD53-EC2E27751520}"/>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090856" y="520801"/>
            <a:ext cx="2472584" cy="1670309"/>
          </a:xfrm>
          <a:prstGeom prst="rect">
            <a:avLst/>
          </a:prstGeom>
        </p:spPr>
      </p:pic>
      <p:pic>
        <p:nvPicPr>
          <p:cNvPr id="14" name="Picture 13" descr="A drawing of a stop sign&#10;&#10;Description generated with high confidence">
            <a:extLst>
              <a:ext uri="{FF2B5EF4-FFF2-40B4-BE49-F238E27FC236}">
                <a16:creationId xmlns:a16="http://schemas.microsoft.com/office/drawing/2014/main" id="{B4B855DE-0A44-4032-A470-D4F9DC6C91CA}"/>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2457974" y="4885248"/>
            <a:ext cx="1720834" cy="1720834"/>
          </a:xfrm>
          <a:prstGeom prst="rect">
            <a:avLst/>
          </a:prstGeom>
        </p:spPr>
      </p:pic>
      <p:pic>
        <p:nvPicPr>
          <p:cNvPr id="17" name="Picture 16">
            <a:extLst>
              <a:ext uri="{FF2B5EF4-FFF2-40B4-BE49-F238E27FC236}">
                <a16:creationId xmlns:a16="http://schemas.microsoft.com/office/drawing/2014/main" id="{ECE46584-FAF3-477C-9E25-6B238ED42AF4}"/>
              </a:ext>
            </a:extLst>
          </p:cNvPr>
          <p:cNvPicPr>
            <a:picLocks noChangeAspect="1"/>
          </p:cNvPicPr>
          <p:nvPr/>
        </p:nvPicPr>
        <p:blipFill>
          <a:blip r:embed="rId11">
            <a:clrChange>
              <a:clrFrom>
                <a:srgbClr val="FEFEFE"/>
              </a:clrFrom>
              <a:clrTo>
                <a:srgbClr val="FEFEFE">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439242" y="4471333"/>
            <a:ext cx="1887906" cy="1114942"/>
          </a:xfrm>
          <a:prstGeom prst="rect">
            <a:avLst/>
          </a:prstGeom>
        </p:spPr>
      </p:pic>
    </p:spTree>
    <p:extLst>
      <p:ext uri="{BB962C8B-B14F-4D97-AF65-F5344CB8AC3E}">
        <p14:creationId xmlns:p14="http://schemas.microsoft.com/office/powerpoint/2010/main" val="4019966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2" name="Straight Arrow Connector 21">
            <a:extLst>
              <a:ext uri="{FF2B5EF4-FFF2-40B4-BE49-F238E27FC236}">
                <a16:creationId xmlns:a16="http://schemas.microsoft.com/office/drawing/2014/main" id="{E4A809D5-3600-46D4-A466-67F2349A54F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6" name="Content Placeholder 5">
            <a:extLst>
              <a:ext uri="{FF2B5EF4-FFF2-40B4-BE49-F238E27FC236}">
                <a16:creationId xmlns:a16="http://schemas.microsoft.com/office/drawing/2014/main" id="{80FD55A2-FCAE-4767-B12D-DA8C7F4B84DD}"/>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9635" r="18917" b="-1"/>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a:extLst>
              <a:ext uri="{FF2B5EF4-FFF2-40B4-BE49-F238E27FC236}">
                <a16:creationId xmlns:a16="http://schemas.microsoft.com/office/drawing/2014/main" id="{8CAF727A-F50A-4E9A-9D7B-B8B008862F19}"/>
              </a:ext>
            </a:extLst>
          </p:cNvPr>
          <p:cNvSpPr>
            <a:spLocks noGrp="1"/>
          </p:cNvSpPr>
          <p:nvPr>
            <p:ph type="title"/>
          </p:nvPr>
        </p:nvSpPr>
        <p:spPr>
          <a:xfrm>
            <a:off x="655320" y="365125"/>
            <a:ext cx="5120114" cy="1692794"/>
          </a:xfrm>
        </p:spPr>
        <p:txBody>
          <a:bodyPr vert="horz" lIns="91440" tIns="45720" rIns="91440" bIns="45720" rtlCol="0" anchor="ctr">
            <a:normAutofit/>
          </a:bodyPr>
          <a:lstStyle/>
          <a:p>
            <a:r>
              <a:rPr lang="en-US" b="1" dirty="0"/>
              <a:t>Types of Credit</a:t>
            </a:r>
          </a:p>
        </p:txBody>
      </p:sp>
      <p:sp>
        <p:nvSpPr>
          <p:cNvPr id="4" name="Content Placeholder 3">
            <a:extLst>
              <a:ext uri="{FF2B5EF4-FFF2-40B4-BE49-F238E27FC236}">
                <a16:creationId xmlns:a16="http://schemas.microsoft.com/office/drawing/2014/main" id="{3B767472-5CF9-4AD6-97D3-969B6EC752CC}"/>
              </a:ext>
            </a:extLst>
          </p:cNvPr>
          <p:cNvSpPr>
            <a:spLocks noGrp="1"/>
          </p:cNvSpPr>
          <p:nvPr>
            <p:ph sz="half" idx="2"/>
          </p:nvPr>
        </p:nvSpPr>
        <p:spPr>
          <a:xfrm>
            <a:off x="655321" y="2575034"/>
            <a:ext cx="5120113" cy="3462228"/>
          </a:xfrm>
        </p:spPr>
        <p:txBody>
          <a:bodyPr vert="horz" lIns="91440" tIns="45720" rIns="91440" bIns="45720" rtlCol="0">
            <a:normAutofit/>
          </a:bodyPr>
          <a:lstStyle/>
          <a:p>
            <a:pPr marL="0" indent="0">
              <a:buNone/>
            </a:pPr>
            <a:r>
              <a:rPr lang="en-US" sz="2400" b="1" dirty="0">
                <a:solidFill>
                  <a:srgbClr val="FF0000"/>
                </a:solidFill>
              </a:rPr>
              <a:t>Service</a:t>
            </a:r>
          </a:p>
          <a:p>
            <a:r>
              <a:rPr lang="en-US" sz="2400" dirty="0"/>
              <a:t>Requires payment for a service that is in use to be paid in full on time</a:t>
            </a:r>
          </a:p>
          <a:p>
            <a:r>
              <a:rPr lang="en-US" sz="2400" dirty="0"/>
              <a:t>No interest, but service and late fees can be charged</a:t>
            </a:r>
          </a:p>
          <a:p>
            <a:r>
              <a:rPr lang="en-US" sz="2400" dirty="0"/>
              <a:t>Unsecured</a:t>
            </a:r>
          </a:p>
          <a:p>
            <a:r>
              <a:rPr lang="en-US" sz="2400" dirty="0"/>
              <a:t>Examples: utility bills, cell phone plan</a:t>
            </a:r>
          </a:p>
        </p:txBody>
      </p:sp>
    </p:spTree>
    <p:extLst>
      <p:ext uri="{BB962C8B-B14F-4D97-AF65-F5344CB8AC3E}">
        <p14:creationId xmlns:p14="http://schemas.microsoft.com/office/powerpoint/2010/main" val="19460185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0BF962F-4C6F-461E-86F2-C43F56CC939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0797" y="1690688"/>
            <a:ext cx="8711202" cy="5167312"/>
          </a:xfrm>
          <a:custGeom>
            <a:avLst/>
            <a:gdLst>
              <a:gd name="connsiteX0" fmla="*/ 0 w 8711202"/>
              <a:gd name="connsiteY0" fmla="*/ 0 h 5167312"/>
              <a:gd name="connsiteX1" fmla="*/ 7243482 w 8711202"/>
              <a:gd name="connsiteY1" fmla="*/ 0 h 5167312"/>
              <a:gd name="connsiteX2" fmla="*/ 8711202 w 8711202"/>
              <a:gd name="connsiteY2" fmla="*/ 0 h 5167312"/>
              <a:gd name="connsiteX3" fmla="*/ 8711202 w 8711202"/>
              <a:gd name="connsiteY3" fmla="*/ 5167312 h 5167312"/>
              <a:gd name="connsiteX4" fmla="*/ 7243482 w 8711202"/>
              <a:gd name="connsiteY4" fmla="*/ 5167312 h 5167312"/>
              <a:gd name="connsiteX5" fmla="*/ 221324 w 8711202"/>
              <a:gd name="connsiteY5" fmla="*/ 5167312 h 5167312"/>
              <a:gd name="connsiteX6" fmla="*/ 2615203 w 8711202"/>
              <a:gd name="connsiteY6" fmla="*/ 952 h 5167312"/>
              <a:gd name="connsiteX7" fmla="*/ 0 w 8711202"/>
              <a:gd name="connsiteY7"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1202" h="5167312">
                <a:moveTo>
                  <a:pt x="0" y="0"/>
                </a:moveTo>
                <a:lnTo>
                  <a:pt x="7243482" y="0"/>
                </a:lnTo>
                <a:lnTo>
                  <a:pt x="8711202" y="0"/>
                </a:lnTo>
                <a:lnTo>
                  <a:pt x="8711202" y="5167312"/>
                </a:lnTo>
                <a:lnTo>
                  <a:pt x="7243482" y="5167312"/>
                </a:lnTo>
                <a:lnTo>
                  <a:pt x="221324" y="5167312"/>
                </a:lnTo>
                <a:lnTo>
                  <a:pt x="2615203" y="952"/>
                </a:lnTo>
                <a:lnTo>
                  <a:pt x="0" y="95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2E94A4F7-38E4-45EA-8E2E-CE1B5766B4F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5931454" cy="5166360"/>
          </a:xfrm>
          <a:custGeom>
            <a:avLst/>
            <a:gdLst>
              <a:gd name="connsiteX0" fmla="*/ 0 w 5931454"/>
              <a:gd name="connsiteY0" fmla="*/ 0 h 5166360"/>
              <a:gd name="connsiteX1" fmla="*/ 5931454 w 5931454"/>
              <a:gd name="connsiteY1" fmla="*/ 0 h 5166360"/>
              <a:gd name="connsiteX2" fmla="*/ 3537575 w 5931454"/>
              <a:gd name="connsiteY2" fmla="*/ 5166360 h 5166360"/>
              <a:gd name="connsiteX3" fmla="*/ 0 w 5931454"/>
              <a:gd name="connsiteY3" fmla="*/ 5166360 h 5166360"/>
            </a:gdLst>
            <a:ahLst/>
            <a:cxnLst>
              <a:cxn ang="0">
                <a:pos x="connsiteX0" y="connsiteY0"/>
              </a:cxn>
              <a:cxn ang="0">
                <a:pos x="connsiteX1" y="connsiteY1"/>
              </a:cxn>
              <a:cxn ang="0">
                <a:pos x="connsiteX2" y="connsiteY2"/>
              </a:cxn>
              <a:cxn ang="0">
                <a:pos x="connsiteX3" y="connsiteY3"/>
              </a:cxn>
            </a:cxnLst>
            <a:rect l="l" t="t" r="r" b="b"/>
            <a:pathLst>
              <a:path w="5931454" h="5166360">
                <a:moveTo>
                  <a:pt x="0" y="0"/>
                </a:moveTo>
                <a:lnTo>
                  <a:pt x="5931454" y="0"/>
                </a:lnTo>
                <a:lnTo>
                  <a:pt x="3537575" y="5166360"/>
                </a:lnTo>
                <a:lnTo>
                  <a:pt x="0" y="5166360"/>
                </a:lnTo>
                <a:close/>
              </a:path>
            </a:pathLst>
          </a:cu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6" name="Content Placeholder 5">
            <a:extLst>
              <a:ext uri="{FF2B5EF4-FFF2-40B4-BE49-F238E27FC236}">
                <a16:creationId xmlns:a16="http://schemas.microsoft.com/office/drawing/2014/main" id="{778B3852-4350-43A4-AA7D-FD265D2DAD0E}"/>
              </a:ext>
            </a:extLst>
          </p:cNvPr>
          <p:cNvPicPr>
            <a:picLocks noGrp="1" noChangeAspect="1"/>
          </p:cNvPicPr>
          <p:nvPr>
            <p:ph sz="half"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183088" y="2462326"/>
            <a:ext cx="5170711" cy="3425596"/>
          </a:xfrm>
          <a:custGeom>
            <a:avLst/>
            <a:gdLst>
              <a:gd name="connsiteX0" fmla="*/ 0 w 4636009"/>
              <a:gd name="connsiteY0" fmla="*/ 0 h 5032375"/>
              <a:gd name="connsiteX1" fmla="*/ 4636009 w 4636009"/>
              <a:gd name="connsiteY1" fmla="*/ 0 h 5032375"/>
              <a:gd name="connsiteX2" fmla="*/ 4636009 w 4636009"/>
              <a:gd name="connsiteY2" fmla="*/ 5032375 h 5032375"/>
              <a:gd name="connsiteX3" fmla="*/ 0 w 4636009"/>
              <a:gd name="connsiteY3" fmla="*/ 5032375 h 5032375"/>
            </a:gdLst>
            <a:ahLst/>
            <a:cxnLst>
              <a:cxn ang="0">
                <a:pos x="connsiteX0" y="connsiteY0"/>
              </a:cxn>
              <a:cxn ang="0">
                <a:pos x="connsiteX1" y="connsiteY1"/>
              </a:cxn>
              <a:cxn ang="0">
                <a:pos x="connsiteX2" y="connsiteY2"/>
              </a:cxn>
              <a:cxn ang="0">
                <a:pos x="connsiteX3" y="connsiteY3"/>
              </a:cxn>
            </a:cxnLst>
            <a:rect l="l" t="t" r="r" b="b"/>
            <a:pathLst>
              <a:path w="4636009" h="5032375">
                <a:moveTo>
                  <a:pt x="0" y="0"/>
                </a:moveTo>
                <a:lnTo>
                  <a:pt x="4636009" y="0"/>
                </a:lnTo>
                <a:lnTo>
                  <a:pt x="4636009" y="5032375"/>
                </a:lnTo>
                <a:lnTo>
                  <a:pt x="0" y="5032375"/>
                </a:lnTo>
                <a:close/>
              </a:path>
            </a:pathLst>
          </a:custGeom>
        </p:spPr>
      </p:pic>
      <p:sp>
        <p:nvSpPr>
          <p:cNvPr id="15" name="Freeform: Shape 14">
            <a:extLst>
              <a:ext uri="{FF2B5EF4-FFF2-40B4-BE49-F238E27FC236}">
                <a16:creationId xmlns:a16="http://schemas.microsoft.com/office/drawing/2014/main" id="{05C7EBC3-4672-4DAB-81C2-58661FAFAED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8805" y="-2"/>
            <a:ext cx="6013194" cy="1511304"/>
          </a:xfrm>
          <a:custGeom>
            <a:avLst/>
            <a:gdLst>
              <a:gd name="connsiteX0" fmla="*/ 4545473 w 6013194"/>
              <a:gd name="connsiteY0" fmla="*/ 0 h 1511304"/>
              <a:gd name="connsiteX1" fmla="*/ 6013194 w 6013194"/>
              <a:gd name="connsiteY1" fmla="*/ 0 h 1511304"/>
              <a:gd name="connsiteX2" fmla="*/ 6013194 w 6013194"/>
              <a:gd name="connsiteY2" fmla="*/ 1508760 h 1511304"/>
              <a:gd name="connsiteX3" fmla="*/ 4545474 w 6013194"/>
              <a:gd name="connsiteY3" fmla="*/ 1508760 h 1511304"/>
              <a:gd name="connsiteX4" fmla="*/ 4545474 w 6013194"/>
              <a:gd name="connsiteY4" fmla="*/ 1511304 h 1511304"/>
              <a:gd name="connsiteX5" fmla="*/ 0 w 6013194"/>
              <a:gd name="connsiteY5" fmla="*/ 1511304 h 1511304"/>
              <a:gd name="connsiteX6" fmla="*/ 697617 w 6013194"/>
              <a:gd name="connsiteY6" fmla="*/ 3 h 1511304"/>
              <a:gd name="connsiteX7" fmla="*/ 4545473 w 6013194"/>
              <a:gd name="connsiteY7"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3194" h="1511304">
                <a:moveTo>
                  <a:pt x="4545473" y="0"/>
                </a:moveTo>
                <a:lnTo>
                  <a:pt x="6013194" y="0"/>
                </a:lnTo>
                <a:lnTo>
                  <a:pt x="6013194" y="1508760"/>
                </a:lnTo>
                <a:lnTo>
                  <a:pt x="4545474" y="1508760"/>
                </a:lnTo>
                <a:lnTo>
                  <a:pt x="4545474" y="1511304"/>
                </a:lnTo>
                <a:lnTo>
                  <a:pt x="0" y="1511304"/>
                </a:lnTo>
                <a:lnTo>
                  <a:pt x="697617" y="3"/>
                </a:lnTo>
                <a:lnTo>
                  <a:pt x="4545473" y="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122F878-A721-4AE7-A269-303D24263E9B}"/>
              </a:ext>
            </a:extLst>
          </p:cNvPr>
          <p:cNvSpPr>
            <a:spLocks noGrp="1"/>
          </p:cNvSpPr>
          <p:nvPr>
            <p:ph type="title"/>
          </p:nvPr>
        </p:nvSpPr>
        <p:spPr>
          <a:xfrm>
            <a:off x="838200" y="365126"/>
            <a:ext cx="5340605" cy="1146176"/>
          </a:xfrm>
        </p:spPr>
        <p:txBody>
          <a:bodyPr vert="horz" lIns="91440" tIns="45720" rIns="91440" bIns="45720" rtlCol="0" anchor="ctr">
            <a:normAutofit/>
          </a:bodyPr>
          <a:lstStyle/>
          <a:p>
            <a:r>
              <a:rPr lang="en-US" sz="3700" b="1" kern="1200" dirty="0">
                <a:solidFill>
                  <a:schemeClr val="tx1"/>
                </a:solidFill>
                <a:latin typeface="+mj-lt"/>
                <a:ea typeface="+mj-ea"/>
                <a:cs typeface="+mj-cs"/>
              </a:rPr>
              <a:t>Protecting Your Possessions</a:t>
            </a:r>
          </a:p>
        </p:txBody>
      </p:sp>
      <p:sp>
        <p:nvSpPr>
          <p:cNvPr id="4" name="Content Placeholder 3">
            <a:extLst>
              <a:ext uri="{FF2B5EF4-FFF2-40B4-BE49-F238E27FC236}">
                <a16:creationId xmlns:a16="http://schemas.microsoft.com/office/drawing/2014/main" id="{4F519723-1D80-4D27-9EAA-6FC82E209305}"/>
              </a:ext>
            </a:extLst>
          </p:cNvPr>
          <p:cNvSpPr>
            <a:spLocks noGrp="1"/>
          </p:cNvSpPr>
          <p:nvPr>
            <p:ph sz="half" idx="2"/>
          </p:nvPr>
        </p:nvSpPr>
        <p:spPr>
          <a:xfrm>
            <a:off x="652515" y="2454502"/>
            <a:ext cx="3603171" cy="3639684"/>
          </a:xfrm>
        </p:spPr>
        <p:txBody>
          <a:bodyPr vert="horz" lIns="91440" tIns="45720" rIns="91440" bIns="45720" rtlCol="0" anchor="ctr">
            <a:noAutofit/>
          </a:bodyPr>
          <a:lstStyle/>
          <a:p>
            <a:pPr marL="0" indent="0">
              <a:buNone/>
            </a:pPr>
            <a:r>
              <a:rPr lang="en-US" sz="3200" b="1" dirty="0">
                <a:solidFill>
                  <a:schemeClr val="bg1"/>
                </a:solidFill>
              </a:rPr>
              <a:t>Home or Renters’</a:t>
            </a:r>
          </a:p>
          <a:p>
            <a:pPr marL="0" indent="0">
              <a:buNone/>
            </a:pPr>
            <a:r>
              <a:rPr lang="en-US" sz="3200" b="1" dirty="0">
                <a:solidFill>
                  <a:schemeClr val="bg1"/>
                </a:solidFill>
              </a:rPr>
              <a:t>Auto</a:t>
            </a:r>
          </a:p>
          <a:p>
            <a:pPr marL="0" indent="0">
              <a:buNone/>
            </a:pPr>
            <a:r>
              <a:rPr lang="en-US" sz="3200" b="1" dirty="0">
                <a:solidFill>
                  <a:schemeClr val="bg1"/>
                </a:solidFill>
              </a:rPr>
              <a:t>Health</a:t>
            </a:r>
          </a:p>
          <a:p>
            <a:pPr marL="0" indent="0">
              <a:buNone/>
            </a:pPr>
            <a:r>
              <a:rPr lang="en-US" sz="3200" b="1" dirty="0">
                <a:solidFill>
                  <a:schemeClr val="bg1"/>
                </a:solidFill>
              </a:rPr>
              <a:t>Life</a:t>
            </a:r>
          </a:p>
          <a:p>
            <a:pPr marL="0" indent="0">
              <a:buNone/>
            </a:pPr>
            <a:r>
              <a:rPr lang="en-US" sz="3200" b="1" dirty="0">
                <a:solidFill>
                  <a:schemeClr val="bg1"/>
                </a:solidFill>
              </a:rPr>
              <a:t>Disability</a:t>
            </a:r>
            <a:endParaRPr lang="en-US" sz="3200" dirty="0">
              <a:solidFill>
                <a:schemeClr val="bg1"/>
              </a:solidFill>
            </a:endParaRPr>
          </a:p>
          <a:p>
            <a:pPr marL="457200" lvl="1" indent="0">
              <a:buNone/>
            </a:pPr>
            <a:endParaRPr lang="en-US" dirty="0">
              <a:solidFill>
                <a:schemeClr val="bg1"/>
              </a:solidFill>
            </a:endParaRPr>
          </a:p>
        </p:txBody>
      </p:sp>
    </p:spTree>
    <p:extLst>
      <p:ext uri="{BB962C8B-B14F-4D97-AF65-F5344CB8AC3E}">
        <p14:creationId xmlns:p14="http://schemas.microsoft.com/office/powerpoint/2010/main" val="32471772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0BF962F-4C6F-461E-86F2-C43F56CC939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0797" y="1690688"/>
            <a:ext cx="8711202" cy="5167312"/>
          </a:xfrm>
          <a:custGeom>
            <a:avLst/>
            <a:gdLst>
              <a:gd name="connsiteX0" fmla="*/ 0 w 8711202"/>
              <a:gd name="connsiteY0" fmla="*/ 0 h 5167312"/>
              <a:gd name="connsiteX1" fmla="*/ 7243482 w 8711202"/>
              <a:gd name="connsiteY1" fmla="*/ 0 h 5167312"/>
              <a:gd name="connsiteX2" fmla="*/ 8711202 w 8711202"/>
              <a:gd name="connsiteY2" fmla="*/ 0 h 5167312"/>
              <a:gd name="connsiteX3" fmla="*/ 8711202 w 8711202"/>
              <a:gd name="connsiteY3" fmla="*/ 5167312 h 5167312"/>
              <a:gd name="connsiteX4" fmla="*/ 7243482 w 8711202"/>
              <a:gd name="connsiteY4" fmla="*/ 5167312 h 5167312"/>
              <a:gd name="connsiteX5" fmla="*/ 221324 w 8711202"/>
              <a:gd name="connsiteY5" fmla="*/ 5167312 h 5167312"/>
              <a:gd name="connsiteX6" fmla="*/ 2615203 w 8711202"/>
              <a:gd name="connsiteY6" fmla="*/ 952 h 5167312"/>
              <a:gd name="connsiteX7" fmla="*/ 0 w 8711202"/>
              <a:gd name="connsiteY7"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1202" h="5167312">
                <a:moveTo>
                  <a:pt x="0" y="0"/>
                </a:moveTo>
                <a:lnTo>
                  <a:pt x="7243482" y="0"/>
                </a:lnTo>
                <a:lnTo>
                  <a:pt x="8711202" y="0"/>
                </a:lnTo>
                <a:lnTo>
                  <a:pt x="8711202" y="5167312"/>
                </a:lnTo>
                <a:lnTo>
                  <a:pt x="7243482" y="5167312"/>
                </a:lnTo>
                <a:lnTo>
                  <a:pt x="221324" y="5167312"/>
                </a:lnTo>
                <a:lnTo>
                  <a:pt x="2615203" y="952"/>
                </a:lnTo>
                <a:lnTo>
                  <a:pt x="0" y="95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2E94A4F7-38E4-45EA-8E2E-CE1B5766B4F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5931454" cy="5166360"/>
          </a:xfrm>
          <a:custGeom>
            <a:avLst/>
            <a:gdLst>
              <a:gd name="connsiteX0" fmla="*/ 0 w 5931454"/>
              <a:gd name="connsiteY0" fmla="*/ 0 h 5166360"/>
              <a:gd name="connsiteX1" fmla="*/ 5931454 w 5931454"/>
              <a:gd name="connsiteY1" fmla="*/ 0 h 5166360"/>
              <a:gd name="connsiteX2" fmla="*/ 3537575 w 5931454"/>
              <a:gd name="connsiteY2" fmla="*/ 5166360 h 5166360"/>
              <a:gd name="connsiteX3" fmla="*/ 0 w 5931454"/>
              <a:gd name="connsiteY3" fmla="*/ 5166360 h 5166360"/>
            </a:gdLst>
            <a:ahLst/>
            <a:cxnLst>
              <a:cxn ang="0">
                <a:pos x="connsiteX0" y="connsiteY0"/>
              </a:cxn>
              <a:cxn ang="0">
                <a:pos x="connsiteX1" y="connsiteY1"/>
              </a:cxn>
              <a:cxn ang="0">
                <a:pos x="connsiteX2" y="connsiteY2"/>
              </a:cxn>
              <a:cxn ang="0">
                <a:pos x="connsiteX3" y="connsiteY3"/>
              </a:cxn>
            </a:cxnLst>
            <a:rect l="l" t="t" r="r" b="b"/>
            <a:pathLst>
              <a:path w="5931454" h="5166360">
                <a:moveTo>
                  <a:pt x="0" y="0"/>
                </a:moveTo>
                <a:lnTo>
                  <a:pt x="5931454" y="0"/>
                </a:lnTo>
                <a:lnTo>
                  <a:pt x="3537575" y="5166360"/>
                </a:lnTo>
                <a:lnTo>
                  <a:pt x="0" y="5166360"/>
                </a:lnTo>
                <a:close/>
              </a:path>
            </a:pathLst>
          </a:cu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6" name="Content Placeholder 5">
            <a:extLst>
              <a:ext uri="{FF2B5EF4-FFF2-40B4-BE49-F238E27FC236}">
                <a16:creationId xmlns:a16="http://schemas.microsoft.com/office/drawing/2014/main" id="{778B3852-4350-43A4-AA7D-FD265D2DAD0E}"/>
              </a:ext>
            </a:extLst>
          </p:cNvPr>
          <p:cNvPicPr>
            <a:picLocks noGrp="1" noChangeAspect="1"/>
          </p:cNvPicPr>
          <p:nvPr>
            <p:ph sz="half"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183088" y="2462326"/>
            <a:ext cx="5170711" cy="3425596"/>
          </a:xfrm>
          <a:custGeom>
            <a:avLst/>
            <a:gdLst>
              <a:gd name="connsiteX0" fmla="*/ 0 w 4636009"/>
              <a:gd name="connsiteY0" fmla="*/ 0 h 5032375"/>
              <a:gd name="connsiteX1" fmla="*/ 4636009 w 4636009"/>
              <a:gd name="connsiteY1" fmla="*/ 0 h 5032375"/>
              <a:gd name="connsiteX2" fmla="*/ 4636009 w 4636009"/>
              <a:gd name="connsiteY2" fmla="*/ 5032375 h 5032375"/>
              <a:gd name="connsiteX3" fmla="*/ 0 w 4636009"/>
              <a:gd name="connsiteY3" fmla="*/ 5032375 h 5032375"/>
            </a:gdLst>
            <a:ahLst/>
            <a:cxnLst>
              <a:cxn ang="0">
                <a:pos x="connsiteX0" y="connsiteY0"/>
              </a:cxn>
              <a:cxn ang="0">
                <a:pos x="connsiteX1" y="connsiteY1"/>
              </a:cxn>
              <a:cxn ang="0">
                <a:pos x="connsiteX2" y="connsiteY2"/>
              </a:cxn>
              <a:cxn ang="0">
                <a:pos x="connsiteX3" y="connsiteY3"/>
              </a:cxn>
            </a:cxnLst>
            <a:rect l="l" t="t" r="r" b="b"/>
            <a:pathLst>
              <a:path w="4636009" h="5032375">
                <a:moveTo>
                  <a:pt x="0" y="0"/>
                </a:moveTo>
                <a:lnTo>
                  <a:pt x="4636009" y="0"/>
                </a:lnTo>
                <a:lnTo>
                  <a:pt x="4636009" y="5032375"/>
                </a:lnTo>
                <a:lnTo>
                  <a:pt x="0" y="5032375"/>
                </a:lnTo>
                <a:close/>
              </a:path>
            </a:pathLst>
          </a:custGeom>
        </p:spPr>
      </p:pic>
      <p:sp>
        <p:nvSpPr>
          <p:cNvPr id="15" name="Freeform: Shape 14">
            <a:extLst>
              <a:ext uri="{FF2B5EF4-FFF2-40B4-BE49-F238E27FC236}">
                <a16:creationId xmlns:a16="http://schemas.microsoft.com/office/drawing/2014/main" id="{05C7EBC3-4672-4DAB-81C2-58661FAFAED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8805" y="-2"/>
            <a:ext cx="6013194" cy="1511304"/>
          </a:xfrm>
          <a:custGeom>
            <a:avLst/>
            <a:gdLst>
              <a:gd name="connsiteX0" fmla="*/ 4545473 w 6013194"/>
              <a:gd name="connsiteY0" fmla="*/ 0 h 1511304"/>
              <a:gd name="connsiteX1" fmla="*/ 6013194 w 6013194"/>
              <a:gd name="connsiteY1" fmla="*/ 0 h 1511304"/>
              <a:gd name="connsiteX2" fmla="*/ 6013194 w 6013194"/>
              <a:gd name="connsiteY2" fmla="*/ 1508760 h 1511304"/>
              <a:gd name="connsiteX3" fmla="*/ 4545474 w 6013194"/>
              <a:gd name="connsiteY3" fmla="*/ 1508760 h 1511304"/>
              <a:gd name="connsiteX4" fmla="*/ 4545474 w 6013194"/>
              <a:gd name="connsiteY4" fmla="*/ 1511304 h 1511304"/>
              <a:gd name="connsiteX5" fmla="*/ 0 w 6013194"/>
              <a:gd name="connsiteY5" fmla="*/ 1511304 h 1511304"/>
              <a:gd name="connsiteX6" fmla="*/ 697617 w 6013194"/>
              <a:gd name="connsiteY6" fmla="*/ 3 h 1511304"/>
              <a:gd name="connsiteX7" fmla="*/ 4545473 w 6013194"/>
              <a:gd name="connsiteY7"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3194" h="1511304">
                <a:moveTo>
                  <a:pt x="4545473" y="0"/>
                </a:moveTo>
                <a:lnTo>
                  <a:pt x="6013194" y="0"/>
                </a:lnTo>
                <a:lnTo>
                  <a:pt x="6013194" y="1508760"/>
                </a:lnTo>
                <a:lnTo>
                  <a:pt x="4545474" y="1508760"/>
                </a:lnTo>
                <a:lnTo>
                  <a:pt x="4545474" y="1511304"/>
                </a:lnTo>
                <a:lnTo>
                  <a:pt x="0" y="1511304"/>
                </a:lnTo>
                <a:lnTo>
                  <a:pt x="697617" y="3"/>
                </a:lnTo>
                <a:lnTo>
                  <a:pt x="4545473" y="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122F878-A721-4AE7-A269-303D24263E9B}"/>
              </a:ext>
            </a:extLst>
          </p:cNvPr>
          <p:cNvSpPr>
            <a:spLocks noGrp="1"/>
          </p:cNvSpPr>
          <p:nvPr>
            <p:ph type="title"/>
          </p:nvPr>
        </p:nvSpPr>
        <p:spPr>
          <a:xfrm>
            <a:off x="838200" y="365126"/>
            <a:ext cx="5340605" cy="1146176"/>
          </a:xfrm>
        </p:spPr>
        <p:txBody>
          <a:bodyPr vert="horz" lIns="91440" tIns="45720" rIns="91440" bIns="45720" rtlCol="0" anchor="ctr">
            <a:normAutofit/>
          </a:bodyPr>
          <a:lstStyle/>
          <a:p>
            <a:r>
              <a:rPr lang="en-US" sz="3700" b="1" kern="1200" dirty="0">
                <a:solidFill>
                  <a:schemeClr val="tx1"/>
                </a:solidFill>
                <a:latin typeface="+mj-lt"/>
                <a:ea typeface="+mj-ea"/>
                <a:cs typeface="+mj-cs"/>
              </a:rPr>
              <a:t>Protecting Your Possessions</a:t>
            </a:r>
          </a:p>
        </p:txBody>
      </p:sp>
      <p:sp>
        <p:nvSpPr>
          <p:cNvPr id="4" name="Content Placeholder 3">
            <a:extLst>
              <a:ext uri="{FF2B5EF4-FFF2-40B4-BE49-F238E27FC236}">
                <a16:creationId xmlns:a16="http://schemas.microsoft.com/office/drawing/2014/main" id="{4F519723-1D80-4D27-9EAA-6FC82E209305}"/>
              </a:ext>
            </a:extLst>
          </p:cNvPr>
          <p:cNvSpPr>
            <a:spLocks noGrp="1"/>
          </p:cNvSpPr>
          <p:nvPr>
            <p:ph sz="half" idx="2"/>
          </p:nvPr>
        </p:nvSpPr>
        <p:spPr>
          <a:xfrm>
            <a:off x="109057" y="1753299"/>
            <a:ext cx="3865783" cy="5016617"/>
          </a:xfrm>
        </p:spPr>
        <p:txBody>
          <a:bodyPr vert="horz" lIns="91440" tIns="45720" rIns="91440" bIns="45720" rtlCol="0" anchor="ctr">
            <a:noAutofit/>
          </a:bodyPr>
          <a:lstStyle/>
          <a:p>
            <a:r>
              <a:rPr lang="en-US" sz="2400" b="1" dirty="0">
                <a:solidFill>
                  <a:schemeClr val="bg1"/>
                </a:solidFill>
              </a:rPr>
              <a:t>policy- </a:t>
            </a:r>
            <a:r>
              <a:rPr lang="en-US" sz="2400" dirty="0">
                <a:solidFill>
                  <a:schemeClr val="bg1"/>
                </a:solidFill>
              </a:rPr>
              <a:t>a written contract for insurance </a:t>
            </a:r>
          </a:p>
          <a:p>
            <a:r>
              <a:rPr lang="en-US" sz="2400" b="1" dirty="0">
                <a:solidFill>
                  <a:schemeClr val="bg1"/>
                </a:solidFill>
              </a:rPr>
              <a:t>premium- </a:t>
            </a:r>
            <a:r>
              <a:rPr lang="en-US" sz="2400" dirty="0">
                <a:solidFill>
                  <a:schemeClr val="bg1"/>
                </a:solidFill>
              </a:rPr>
              <a:t>the price you pay for an insurance policy</a:t>
            </a:r>
          </a:p>
          <a:p>
            <a:r>
              <a:rPr lang="en-US" sz="2400" b="1" dirty="0">
                <a:solidFill>
                  <a:schemeClr val="bg1"/>
                </a:solidFill>
              </a:rPr>
              <a:t>deductible- </a:t>
            </a:r>
            <a:r>
              <a:rPr lang="en-US" sz="2400" dirty="0">
                <a:solidFill>
                  <a:schemeClr val="bg1"/>
                </a:solidFill>
              </a:rPr>
              <a:t>the amount of money that you pay out of pocket for an insurance claim</a:t>
            </a:r>
          </a:p>
          <a:p>
            <a:r>
              <a:rPr lang="en-US" sz="2400" b="1" dirty="0">
                <a:solidFill>
                  <a:schemeClr val="bg1"/>
                </a:solidFill>
              </a:rPr>
              <a:t>co-pay- </a:t>
            </a:r>
            <a:r>
              <a:rPr lang="en-US" sz="2400" dirty="0">
                <a:solidFill>
                  <a:schemeClr val="bg1"/>
                </a:solidFill>
              </a:rPr>
              <a:t>the amount of money that you pay for a covered health care service, usually at the time of the service</a:t>
            </a:r>
            <a:endParaRPr lang="en-US" sz="2400" b="1" dirty="0">
              <a:solidFill>
                <a:schemeClr val="bg1"/>
              </a:solidFill>
            </a:endParaRPr>
          </a:p>
        </p:txBody>
      </p:sp>
    </p:spTree>
    <p:extLst>
      <p:ext uri="{BB962C8B-B14F-4D97-AF65-F5344CB8AC3E}">
        <p14:creationId xmlns:p14="http://schemas.microsoft.com/office/powerpoint/2010/main" val="32145728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2" name="Straight Arrow Connector 21">
            <a:extLst>
              <a:ext uri="{FF2B5EF4-FFF2-40B4-BE49-F238E27FC236}">
                <a16:creationId xmlns:a16="http://schemas.microsoft.com/office/drawing/2014/main" id="{E4A809D5-3600-46D4-A466-67F2349A54F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6" name="Content Placeholder 5" descr="A close up of a street sign on a pole&#10;&#10;Description generated with very high confidence">
            <a:extLst>
              <a:ext uri="{FF2B5EF4-FFF2-40B4-BE49-F238E27FC236}">
                <a16:creationId xmlns:a16="http://schemas.microsoft.com/office/drawing/2014/main" id="{7FFC4256-86B1-4226-8C72-168A53B43C43}"/>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7945"/>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a:extLst>
              <a:ext uri="{FF2B5EF4-FFF2-40B4-BE49-F238E27FC236}">
                <a16:creationId xmlns:a16="http://schemas.microsoft.com/office/drawing/2014/main" id="{3BB79DF9-3F44-4EE4-A3B4-2C9D3B44914A}"/>
              </a:ext>
            </a:extLst>
          </p:cNvPr>
          <p:cNvSpPr>
            <a:spLocks noGrp="1"/>
          </p:cNvSpPr>
          <p:nvPr>
            <p:ph type="title"/>
          </p:nvPr>
        </p:nvSpPr>
        <p:spPr>
          <a:xfrm>
            <a:off x="655320" y="1219403"/>
            <a:ext cx="5120114" cy="838524"/>
          </a:xfrm>
        </p:spPr>
        <p:txBody>
          <a:bodyPr vert="horz" lIns="91440" tIns="45720" rIns="91440" bIns="45720" rtlCol="0" anchor="ctr">
            <a:normAutofit/>
          </a:bodyPr>
          <a:lstStyle/>
          <a:p>
            <a:r>
              <a:rPr lang="en-US" b="1" dirty="0"/>
              <a:t>Credit Score Basics</a:t>
            </a:r>
          </a:p>
        </p:txBody>
      </p:sp>
      <p:sp>
        <p:nvSpPr>
          <p:cNvPr id="3" name="Content Placeholder 2">
            <a:extLst>
              <a:ext uri="{FF2B5EF4-FFF2-40B4-BE49-F238E27FC236}">
                <a16:creationId xmlns:a16="http://schemas.microsoft.com/office/drawing/2014/main" id="{7A81B64E-7232-46CC-9AEF-5FD1858D847B}"/>
              </a:ext>
            </a:extLst>
          </p:cNvPr>
          <p:cNvSpPr>
            <a:spLocks noGrp="1"/>
          </p:cNvSpPr>
          <p:nvPr>
            <p:ph sz="half" idx="1"/>
          </p:nvPr>
        </p:nvSpPr>
        <p:spPr>
          <a:xfrm>
            <a:off x="326571" y="2575034"/>
            <a:ext cx="6559421" cy="3835097"/>
          </a:xfrm>
        </p:spPr>
        <p:txBody>
          <a:bodyPr vert="horz" lIns="91440" tIns="45720" rIns="91440" bIns="45720" rtlCol="0">
            <a:noAutofit/>
          </a:bodyPr>
          <a:lstStyle/>
          <a:p>
            <a:r>
              <a:rPr lang="en-US" b="1" dirty="0">
                <a:solidFill>
                  <a:srgbClr val="00B050"/>
                </a:solidFill>
              </a:rPr>
              <a:t>credit history- </a:t>
            </a:r>
            <a:r>
              <a:rPr lang="en-US" dirty="0"/>
              <a:t>your financial history that tells a lot about your ability to pay your bills on time</a:t>
            </a:r>
          </a:p>
          <a:p>
            <a:r>
              <a:rPr lang="en-US" b="1" dirty="0">
                <a:solidFill>
                  <a:srgbClr val="00B050"/>
                </a:solidFill>
              </a:rPr>
              <a:t>credit report- </a:t>
            </a:r>
            <a:r>
              <a:rPr lang="en-US" dirty="0"/>
              <a:t>your financial transcript that shows lenders how you manage your financial responsibilities</a:t>
            </a:r>
          </a:p>
          <a:p>
            <a:r>
              <a:rPr lang="en-US" b="1" dirty="0">
                <a:solidFill>
                  <a:srgbClr val="00B050"/>
                </a:solidFill>
              </a:rPr>
              <a:t>credit score- </a:t>
            </a:r>
            <a:r>
              <a:rPr lang="en-US" dirty="0"/>
              <a:t>your financial GPA that a lender calculates  from entries in your credit report</a:t>
            </a:r>
            <a:endParaRPr lang="en-US" b="1" dirty="0"/>
          </a:p>
        </p:txBody>
      </p:sp>
    </p:spTree>
    <p:extLst>
      <p:ext uri="{BB962C8B-B14F-4D97-AF65-F5344CB8AC3E}">
        <p14:creationId xmlns:p14="http://schemas.microsoft.com/office/powerpoint/2010/main" val="9009671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Content Placeholder 15">
            <a:extLst>
              <a:ext uri="{FF2B5EF4-FFF2-40B4-BE49-F238E27FC236}">
                <a16:creationId xmlns:a16="http://schemas.microsoft.com/office/drawing/2014/main" id="{D2ADB212-12CC-4C6D-B9AF-6DAA64D66423}"/>
              </a:ext>
            </a:extLst>
          </p:cNvPr>
          <p:cNvPicPr>
            <a:picLocks noGrp="1" noChangeAspect="1"/>
          </p:cNvPicPr>
          <p:nvPr>
            <p:ph sz="half"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96923" y="2021523"/>
            <a:ext cx="6233160" cy="4155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a:extLst>
              <a:ext uri="{FF2B5EF4-FFF2-40B4-BE49-F238E27FC236}">
                <a16:creationId xmlns:a16="http://schemas.microsoft.com/office/drawing/2014/main" id="{4F0C2CA2-DC90-4A01-98A9-DA2E4BEB339A}"/>
              </a:ext>
            </a:extLst>
          </p:cNvPr>
          <p:cNvSpPr>
            <a:spLocks noGrp="1"/>
          </p:cNvSpPr>
          <p:nvPr>
            <p:ph type="title"/>
          </p:nvPr>
        </p:nvSpPr>
        <p:spPr>
          <a:xfrm>
            <a:off x="838200" y="365125"/>
            <a:ext cx="10515600" cy="1325563"/>
          </a:xfrm>
          <a:gradFill flip="none" rotWithShape="1">
            <a:gsLst>
              <a:gs pos="0">
                <a:schemeClr val="accent4">
                  <a:lumMod val="60000"/>
                  <a:lumOff val="40000"/>
                  <a:shade val="30000"/>
                  <a:satMod val="115000"/>
                </a:schemeClr>
              </a:gs>
              <a:gs pos="50000">
                <a:schemeClr val="accent4">
                  <a:lumMod val="60000"/>
                  <a:lumOff val="40000"/>
                  <a:shade val="67500"/>
                  <a:satMod val="115000"/>
                </a:schemeClr>
              </a:gs>
              <a:gs pos="100000">
                <a:schemeClr val="accent4">
                  <a:lumMod val="60000"/>
                  <a:lumOff val="40000"/>
                  <a:shade val="100000"/>
                  <a:satMod val="115000"/>
                </a:schemeClr>
              </a:gs>
            </a:gsLst>
            <a:lin ang="5400000" scaled="1"/>
            <a:tileRect/>
          </a:gradFill>
        </p:spPr>
        <p:txBody>
          <a:bodyPr vert="horz" lIns="91440" tIns="45720" rIns="91440" bIns="45720" rtlCol="0" anchor="ctr">
            <a:normAutofit/>
          </a:bodyPr>
          <a:lstStyle/>
          <a:p>
            <a:r>
              <a:rPr lang="en-US" b="1" dirty="0">
                <a:solidFill>
                  <a:schemeClr val="bg2">
                    <a:lumMod val="10000"/>
                  </a:schemeClr>
                </a:solidFill>
              </a:rPr>
              <a:t>Maintaining a Good Credit History</a:t>
            </a:r>
          </a:p>
        </p:txBody>
      </p:sp>
      <p:sp>
        <p:nvSpPr>
          <p:cNvPr id="14" name="Content Placeholder 13">
            <a:extLst>
              <a:ext uri="{FF2B5EF4-FFF2-40B4-BE49-F238E27FC236}">
                <a16:creationId xmlns:a16="http://schemas.microsoft.com/office/drawing/2014/main" id="{D7C076D7-1675-477B-B09C-2464255C3273}"/>
              </a:ext>
            </a:extLst>
          </p:cNvPr>
          <p:cNvSpPr>
            <a:spLocks noGrp="1"/>
          </p:cNvSpPr>
          <p:nvPr>
            <p:ph sz="half" idx="2"/>
          </p:nvPr>
        </p:nvSpPr>
        <p:spPr>
          <a:xfrm>
            <a:off x="7348756" y="1825625"/>
            <a:ext cx="4706223" cy="4351338"/>
          </a:xfrm>
        </p:spPr>
        <p:txBody>
          <a:bodyPr vert="horz" lIns="91440" tIns="45720" rIns="91440" bIns="45720" rtlCol="0">
            <a:normAutofit/>
          </a:bodyPr>
          <a:lstStyle/>
          <a:p>
            <a:r>
              <a:rPr lang="en-US" dirty="0"/>
              <a:t>Pay all of your bills on time.</a:t>
            </a:r>
          </a:p>
          <a:p>
            <a:r>
              <a:rPr lang="en-US" dirty="0"/>
              <a:t>Get a free credit report each year at </a:t>
            </a:r>
            <a:r>
              <a:rPr lang="en-US" dirty="0">
                <a:solidFill>
                  <a:srgbClr val="FF0000"/>
                </a:solidFill>
                <a:hlinkClick r:id="rId5"/>
              </a:rPr>
              <a:t>www.annualcreditreport.com </a:t>
            </a:r>
            <a:r>
              <a:rPr lang="en-US" dirty="0"/>
              <a:t>from each of the three major credit bureaus:</a:t>
            </a:r>
          </a:p>
        </p:txBody>
      </p:sp>
      <p:pic>
        <p:nvPicPr>
          <p:cNvPr id="19" name="Picture 18" descr="A picture containing object&#10;&#10;Description generated with very high confidence">
            <a:hlinkClick r:id="rId6"/>
            <a:extLst>
              <a:ext uri="{FF2B5EF4-FFF2-40B4-BE49-F238E27FC236}">
                <a16:creationId xmlns:a16="http://schemas.microsoft.com/office/drawing/2014/main" id="{B759178E-21E5-4701-9E02-FFD61142B78F}"/>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7506926" y="4484922"/>
            <a:ext cx="2208245" cy="633145"/>
          </a:xfrm>
          <a:prstGeom prst="rect">
            <a:avLst/>
          </a:prstGeom>
        </p:spPr>
      </p:pic>
      <p:pic>
        <p:nvPicPr>
          <p:cNvPr id="22" name="Picture 21">
            <a:hlinkClick r:id="rId9"/>
            <a:extLst>
              <a:ext uri="{FF2B5EF4-FFF2-40B4-BE49-F238E27FC236}">
                <a16:creationId xmlns:a16="http://schemas.microsoft.com/office/drawing/2014/main" id="{90EAA390-FFDA-46DB-9EC5-B0FBAACAA49F}"/>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8320658" y="5432944"/>
            <a:ext cx="2208245" cy="429141"/>
          </a:xfrm>
          <a:prstGeom prst="rect">
            <a:avLst/>
          </a:prstGeom>
        </p:spPr>
      </p:pic>
      <p:pic>
        <p:nvPicPr>
          <p:cNvPr id="25" name="Picture 24">
            <a:hlinkClick r:id="rId12"/>
            <a:extLst>
              <a:ext uri="{FF2B5EF4-FFF2-40B4-BE49-F238E27FC236}">
                <a16:creationId xmlns:a16="http://schemas.microsoft.com/office/drawing/2014/main" id="{6234B74F-BE89-4517-8C88-22395D4ABF3D}"/>
              </a:ext>
            </a:extLst>
          </p:cNvPr>
          <p:cNvPicPr>
            <a:picLocks noChangeAspect="1"/>
          </p:cNvPicPr>
          <p:nvPr/>
        </p:nvPicPr>
        <p:blipFill rotWithShape="1">
          <a:blip r:embed="rId13">
            <a:clrChange>
              <a:clrFrom>
                <a:srgbClr val="FFFFFB"/>
              </a:clrFrom>
              <a:clrTo>
                <a:srgbClr val="FFFFFB">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14"/>
              </a:ext>
            </a:extLst>
          </a:blip>
          <a:srcRect r="30959"/>
          <a:stretch/>
        </p:blipFill>
        <p:spPr>
          <a:xfrm>
            <a:off x="9145555" y="6002575"/>
            <a:ext cx="2208245" cy="618649"/>
          </a:xfrm>
          <a:prstGeom prst="rect">
            <a:avLst/>
          </a:prstGeom>
          <a:solidFill>
            <a:schemeClr val="bg1">
              <a:lumMod val="85000"/>
              <a:alpha val="0"/>
            </a:schemeClr>
          </a:solidFill>
        </p:spPr>
      </p:pic>
    </p:spTree>
    <p:extLst>
      <p:ext uri="{BB962C8B-B14F-4D97-AF65-F5344CB8AC3E}">
        <p14:creationId xmlns:p14="http://schemas.microsoft.com/office/powerpoint/2010/main" val="21826328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FEF085B8-A2C0-4A6F-B663-CCC56F3CD37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3">
            <a:extLst>
              <a:ext uri="{FF2B5EF4-FFF2-40B4-BE49-F238E27FC236}">
                <a16:creationId xmlns:a16="http://schemas.microsoft.com/office/drawing/2014/main" id="{2658F6D6-96E0-421A-96D6-3DF40400854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11">
            <a:extLst>
              <a:ext uri="{FF2B5EF4-FFF2-40B4-BE49-F238E27FC236}">
                <a16:creationId xmlns:a16="http://schemas.microsoft.com/office/drawing/2014/main" id="{3CF62545-93A0-4FD5-9B48-48DCA794CBA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Title 14">
            <a:extLst>
              <a:ext uri="{FF2B5EF4-FFF2-40B4-BE49-F238E27FC236}">
                <a16:creationId xmlns:a16="http://schemas.microsoft.com/office/drawing/2014/main" id="{D71D4450-0ABC-4375-8D8F-6E65F52EFCC7}"/>
              </a:ext>
            </a:extLst>
          </p:cNvPr>
          <p:cNvSpPr>
            <a:spLocks noGrp="1"/>
          </p:cNvSpPr>
          <p:nvPr>
            <p:ph type="title"/>
          </p:nvPr>
        </p:nvSpPr>
        <p:spPr>
          <a:xfrm>
            <a:off x="838200" y="365125"/>
            <a:ext cx="10515600" cy="1325563"/>
          </a:xfrm>
          <a:noFill/>
        </p:spPr>
        <p:txBody>
          <a:bodyPr>
            <a:normAutofit/>
          </a:bodyPr>
          <a:lstStyle/>
          <a:p>
            <a:r>
              <a:rPr lang="en-US" b="1" dirty="0"/>
              <a:t>Identity Theft</a:t>
            </a:r>
          </a:p>
        </p:txBody>
      </p:sp>
      <p:pic>
        <p:nvPicPr>
          <p:cNvPr id="26" name="Content Placeholder 25">
            <a:hlinkClick r:id="rId4"/>
            <a:extLst>
              <a:ext uri="{FF2B5EF4-FFF2-40B4-BE49-F238E27FC236}">
                <a16:creationId xmlns:a16="http://schemas.microsoft.com/office/drawing/2014/main" id="{E5D2485E-B501-4DB4-929C-38EE62EB9968}"/>
              </a:ext>
            </a:extLst>
          </p:cNvPr>
          <p:cNvPicPr>
            <a:picLocks noGrp="1" noChangeAspect="1"/>
          </p:cNvPicPr>
          <p:nvPr>
            <p:ph sz="half" idx="2"/>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843008" y="5275897"/>
            <a:ext cx="1401048" cy="1401048"/>
          </a:xfrm>
        </p:spPr>
      </p:pic>
      <p:pic>
        <p:nvPicPr>
          <p:cNvPr id="23" name="Online Media 22">
            <a:hlinkClick r:id="" action="ppaction://media"/>
            <a:extLst>
              <a:ext uri="{FF2B5EF4-FFF2-40B4-BE49-F238E27FC236}">
                <a16:creationId xmlns:a16="http://schemas.microsoft.com/office/drawing/2014/main" id="{34E98BD8-AE24-47F4-AE46-22262A58DB83}"/>
              </a:ext>
            </a:extLst>
          </p:cNvPr>
          <p:cNvPicPr>
            <a:picLocks noGrp="1" noRot="1" noChangeAspect="1"/>
          </p:cNvPicPr>
          <p:nvPr>
            <p:ph sz="half" idx="1"/>
            <a:videoFile r:link="rId1"/>
          </p:nvPr>
        </p:nvPicPr>
        <p:blipFill>
          <a:blip r:embed="rId7"/>
          <a:stretch>
            <a:fillRect/>
          </a:stretch>
        </p:blipFill>
        <p:spPr>
          <a:xfrm>
            <a:off x="838200" y="1611567"/>
            <a:ext cx="6753837" cy="5065378"/>
          </a:xfrm>
          <a:prstGeom prst="rect">
            <a:avLst/>
          </a:prstGeom>
        </p:spPr>
      </p:pic>
    </p:spTree>
    <p:extLst>
      <p:ext uri="{BB962C8B-B14F-4D97-AF65-F5344CB8AC3E}">
        <p14:creationId xmlns:p14="http://schemas.microsoft.com/office/powerpoint/2010/main" val="11273816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close up of a logo&#10;&#10;Description generated with high confidence">
            <a:hlinkClick r:id="rId3"/>
            <a:extLst>
              <a:ext uri="{FF2B5EF4-FFF2-40B4-BE49-F238E27FC236}">
                <a16:creationId xmlns:a16="http://schemas.microsoft.com/office/drawing/2014/main" id="{70952B44-9768-4A8B-9579-D5EF26417706}"/>
              </a:ext>
            </a:extLst>
          </p:cNvPr>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l="1675" r="5726" b="-2"/>
          <a:stretch/>
        </p:blipFill>
        <p:spPr>
          <a:xfrm>
            <a:off x="4636008" y="640082"/>
            <a:ext cx="6916329" cy="5577837"/>
          </a:xfrm>
          <a:prstGeom prst="rect">
            <a:avLst/>
          </a:prstGeom>
          <a:effectLst/>
        </p:spPr>
      </p:pic>
      <p:sp>
        <p:nvSpPr>
          <p:cNvPr id="3" name="Content Placeholder 2">
            <a:extLst>
              <a:ext uri="{FF2B5EF4-FFF2-40B4-BE49-F238E27FC236}">
                <a16:creationId xmlns:a16="http://schemas.microsoft.com/office/drawing/2014/main" id="{03AE7F88-C0FE-4B9C-A449-E3831CA6F376}"/>
              </a:ext>
            </a:extLst>
          </p:cNvPr>
          <p:cNvSpPr>
            <a:spLocks noGrp="1"/>
          </p:cNvSpPr>
          <p:nvPr>
            <p:ph sz="half" idx="1"/>
          </p:nvPr>
        </p:nvSpPr>
        <p:spPr>
          <a:xfrm>
            <a:off x="360727" y="640082"/>
            <a:ext cx="4275281" cy="6020777"/>
          </a:xfrm>
          <a:ln w="28575">
            <a:noFill/>
          </a:ln>
        </p:spPr>
        <p:txBody>
          <a:bodyPr vert="horz" lIns="91440" tIns="45720" rIns="91440" bIns="45720" rtlCol="0">
            <a:noAutofit/>
          </a:bodyPr>
          <a:lstStyle/>
          <a:p>
            <a:pPr marL="0" indent="0">
              <a:buNone/>
            </a:pPr>
            <a:r>
              <a:rPr lang="en-US" sz="2400" b="1" dirty="0">
                <a:solidFill>
                  <a:schemeClr val="accent1">
                    <a:lumMod val="50000"/>
                  </a:schemeClr>
                </a:solidFill>
              </a:rPr>
              <a:t>Payment History (35%)</a:t>
            </a:r>
          </a:p>
          <a:p>
            <a:pPr marL="0" indent="0">
              <a:buNone/>
            </a:pPr>
            <a:r>
              <a:rPr lang="en-US" sz="2000" dirty="0"/>
              <a:t>The first thing any lender wants to know is whether you've paid past credit accounts on time. This is one of the most important factors in a FICO</a:t>
            </a:r>
            <a:r>
              <a:rPr lang="en-US" sz="2000" baseline="30000" dirty="0"/>
              <a:t>®</a:t>
            </a:r>
            <a:r>
              <a:rPr lang="en-US" sz="2000" dirty="0"/>
              <a:t> Score.</a:t>
            </a:r>
          </a:p>
          <a:p>
            <a:pPr marL="0" indent="0">
              <a:buNone/>
            </a:pPr>
            <a:endParaRPr lang="en-US" sz="2400" b="1" dirty="0">
              <a:solidFill>
                <a:srgbClr val="009999"/>
              </a:solidFill>
            </a:endParaRPr>
          </a:p>
          <a:p>
            <a:pPr marL="0" indent="0">
              <a:buNone/>
            </a:pPr>
            <a:r>
              <a:rPr lang="en-US" sz="2400" b="1" dirty="0">
                <a:solidFill>
                  <a:srgbClr val="009999"/>
                </a:solidFill>
              </a:rPr>
              <a:t>Amounts Owed (30%)</a:t>
            </a:r>
          </a:p>
          <a:p>
            <a:pPr marL="0" indent="0">
              <a:buNone/>
            </a:pPr>
            <a:r>
              <a:rPr lang="en-US" sz="2000" dirty="0"/>
              <a:t>Owing money on credit accounts doesn't necessarily mean you're a high-risk borrower with a low credit Score. However, when a high percentage of a person's available credit is been used, this can indicate that a person is overextended, and is more likely to make late or missed payments.</a:t>
            </a:r>
          </a:p>
        </p:txBody>
      </p:sp>
    </p:spTree>
    <p:extLst>
      <p:ext uri="{BB962C8B-B14F-4D97-AF65-F5344CB8AC3E}">
        <p14:creationId xmlns:p14="http://schemas.microsoft.com/office/powerpoint/2010/main" val="38672848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AE7F88-C0FE-4B9C-A449-E3831CA6F376}"/>
              </a:ext>
            </a:extLst>
          </p:cNvPr>
          <p:cNvSpPr>
            <a:spLocks noGrp="1"/>
          </p:cNvSpPr>
          <p:nvPr>
            <p:ph sz="half" idx="1"/>
          </p:nvPr>
        </p:nvSpPr>
        <p:spPr>
          <a:xfrm>
            <a:off x="360727" y="655778"/>
            <a:ext cx="4275281" cy="6005081"/>
          </a:xfrm>
          <a:ln w="28575">
            <a:noFill/>
          </a:ln>
        </p:spPr>
        <p:txBody>
          <a:bodyPr vert="horz" lIns="91440" tIns="45720" rIns="91440" bIns="45720" rtlCol="0">
            <a:noAutofit/>
          </a:bodyPr>
          <a:lstStyle/>
          <a:p>
            <a:pPr marL="0" indent="0">
              <a:buNone/>
            </a:pPr>
            <a:r>
              <a:rPr lang="en-US" sz="2400" b="1" dirty="0">
                <a:solidFill>
                  <a:schemeClr val="accent1">
                    <a:lumMod val="60000"/>
                    <a:lumOff val="40000"/>
                  </a:schemeClr>
                </a:solidFill>
              </a:rPr>
              <a:t>Length of Credit History (15%)</a:t>
            </a:r>
          </a:p>
          <a:p>
            <a:pPr marL="0" indent="0">
              <a:buNone/>
            </a:pPr>
            <a:r>
              <a:rPr lang="en-US" sz="2000" dirty="0"/>
              <a:t>In general, a longer credit history will increase your FICO</a:t>
            </a:r>
            <a:r>
              <a:rPr lang="en-US" sz="2000" baseline="30000" dirty="0"/>
              <a:t>®</a:t>
            </a:r>
            <a:r>
              <a:rPr lang="en-US" sz="2000" dirty="0"/>
              <a:t> Scores. However, even people who haven't been using credit long may have high FICO Scores, depending on how. the rest of the credit report looks</a:t>
            </a:r>
          </a:p>
          <a:p>
            <a:pPr marL="0" indent="0">
              <a:buNone/>
            </a:pPr>
            <a:r>
              <a:rPr lang="en-US" sz="2400" b="1" dirty="0">
                <a:solidFill>
                  <a:srgbClr val="7030A0"/>
                </a:solidFill>
              </a:rPr>
              <a:t>New Credit (10%)</a:t>
            </a:r>
          </a:p>
          <a:p>
            <a:pPr marL="0" indent="0">
              <a:buNone/>
            </a:pPr>
            <a:r>
              <a:rPr lang="en-US" sz="2000" dirty="0"/>
              <a:t>Research shows that opening several credit accounts in a short period of time represents a greater risk - especially for people who don't have a long credit history.</a:t>
            </a:r>
          </a:p>
          <a:p>
            <a:pPr marL="0" indent="0">
              <a:buNone/>
            </a:pPr>
            <a:r>
              <a:rPr lang="en-US" sz="2400" b="1" dirty="0">
                <a:solidFill>
                  <a:schemeClr val="accent6">
                    <a:lumMod val="75000"/>
                  </a:schemeClr>
                </a:solidFill>
              </a:rPr>
              <a:t>Credit Mix (10%)</a:t>
            </a:r>
          </a:p>
          <a:p>
            <a:pPr marL="0" indent="0">
              <a:buNone/>
            </a:pPr>
            <a:r>
              <a:rPr lang="en-US" sz="2000" dirty="0"/>
              <a:t>FICO Scores will consider your mix of credit cards, retail accounts, installment loans, finance company accounts and mortgage loans.</a:t>
            </a:r>
          </a:p>
        </p:txBody>
      </p:sp>
      <p:pic>
        <p:nvPicPr>
          <p:cNvPr id="4" name="Content Placeholder 5" descr="A close up of a logo&#10;&#10;Description generated with high confidence">
            <a:hlinkClick r:id="rId3"/>
            <a:extLst>
              <a:ext uri="{FF2B5EF4-FFF2-40B4-BE49-F238E27FC236}">
                <a16:creationId xmlns:a16="http://schemas.microsoft.com/office/drawing/2014/main" id="{FFF0042C-4D41-4D6A-AD0F-9D95D270FA7A}"/>
              </a:ext>
            </a:extLst>
          </p:cNvPr>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l="1675" r="5726" b="-2"/>
          <a:stretch/>
        </p:blipFill>
        <p:spPr>
          <a:xfrm>
            <a:off x="4636008" y="640082"/>
            <a:ext cx="6916329" cy="5577837"/>
          </a:xfrm>
          <a:prstGeom prst="rect">
            <a:avLst/>
          </a:prstGeom>
          <a:effectLst/>
        </p:spPr>
      </p:pic>
    </p:spTree>
    <p:extLst>
      <p:ext uri="{BB962C8B-B14F-4D97-AF65-F5344CB8AC3E}">
        <p14:creationId xmlns:p14="http://schemas.microsoft.com/office/powerpoint/2010/main" val="27279398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763AB-5A33-4ACA-B841-08F430E81C6F}"/>
              </a:ext>
            </a:extLst>
          </p:cNvPr>
          <p:cNvSpPr>
            <a:spLocks noGrp="1"/>
          </p:cNvSpPr>
          <p:nvPr>
            <p:ph type="title"/>
          </p:nvPr>
        </p:nvSpPr>
        <p:spPr>
          <a:xfrm>
            <a:off x="838200" y="860075"/>
            <a:ext cx="10515600" cy="1325563"/>
          </a:xfrm>
          <a:solidFill>
            <a:schemeClr val="accent1">
              <a:lumMod val="50000"/>
            </a:schemeClr>
          </a:solidFill>
        </p:spPr>
        <p:txBody>
          <a:bodyPr>
            <a:normAutofit/>
          </a:bodyPr>
          <a:lstStyle/>
          <a:p>
            <a:pPr algn="ctr"/>
            <a:r>
              <a:rPr lang="en-US" b="1" dirty="0">
                <a:solidFill>
                  <a:schemeClr val="bg1"/>
                </a:solidFill>
              </a:rPr>
              <a:t>Is a Higher FICO Score Really Better?</a:t>
            </a:r>
            <a:br>
              <a:rPr lang="en-US" b="1" dirty="0">
                <a:solidFill>
                  <a:schemeClr val="bg1"/>
                </a:solidFill>
              </a:rPr>
            </a:br>
            <a:r>
              <a:rPr lang="en-US" b="1" dirty="0">
                <a:solidFill>
                  <a:schemeClr val="bg1"/>
                </a:solidFill>
              </a:rPr>
              <a:t>If you are borrowing, YES!!!</a:t>
            </a:r>
          </a:p>
        </p:txBody>
      </p:sp>
      <p:graphicFrame>
        <p:nvGraphicFramePr>
          <p:cNvPr id="4" name="Content Placeholder 3">
            <a:extLst>
              <a:ext uri="{FF2B5EF4-FFF2-40B4-BE49-F238E27FC236}">
                <a16:creationId xmlns:a16="http://schemas.microsoft.com/office/drawing/2014/main" id="{BE58BD7A-AF09-479D-8682-228532CB87F7}"/>
              </a:ext>
            </a:extLst>
          </p:cNvPr>
          <p:cNvGraphicFramePr>
            <a:graphicFrameLocks noGrp="1"/>
          </p:cNvGraphicFramePr>
          <p:nvPr>
            <p:ph idx="1"/>
            <p:extLst>
              <p:ext uri="{D42A27DB-BD31-4B8C-83A1-F6EECF244321}">
                <p14:modId xmlns:p14="http://schemas.microsoft.com/office/powerpoint/2010/main" val="809004530"/>
              </p:ext>
            </p:extLst>
          </p:nvPr>
        </p:nvGraphicFramePr>
        <p:xfrm>
          <a:off x="838200" y="2722533"/>
          <a:ext cx="10515600" cy="3383940"/>
        </p:xfrm>
        <a:graphic>
          <a:graphicData uri="http://schemas.openxmlformats.org/drawingml/2006/table">
            <a:tbl>
              <a:tblPr firstRow="1" bandRow="1">
                <a:tableStyleId>{46F890A9-2807-4EBB-B81D-B2AA78EC7F39}</a:tableStyleId>
              </a:tblPr>
              <a:tblGrid>
                <a:gridCol w="2103120">
                  <a:extLst>
                    <a:ext uri="{9D8B030D-6E8A-4147-A177-3AD203B41FA5}">
                      <a16:colId xmlns:a16="http://schemas.microsoft.com/office/drawing/2014/main" val="2265238819"/>
                    </a:ext>
                  </a:extLst>
                </a:gridCol>
                <a:gridCol w="2103120">
                  <a:extLst>
                    <a:ext uri="{9D8B030D-6E8A-4147-A177-3AD203B41FA5}">
                      <a16:colId xmlns:a16="http://schemas.microsoft.com/office/drawing/2014/main" val="175059734"/>
                    </a:ext>
                  </a:extLst>
                </a:gridCol>
                <a:gridCol w="2103120">
                  <a:extLst>
                    <a:ext uri="{9D8B030D-6E8A-4147-A177-3AD203B41FA5}">
                      <a16:colId xmlns:a16="http://schemas.microsoft.com/office/drawing/2014/main" val="423296354"/>
                    </a:ext>
                  </a:extLst>
                </a:gridCol>
                <a:gridCol w="2103120">
                  <a:extLst>
                    <a:ext uri="{9D8B030D-6E8A-4147-A177-3AD203B41FA5}">
                      <a16:colId xmlns:a16="http://schemas.microsoft.com/office/drawing/2014/main" val="1944844596"/>
                    </a:ext>
                  </a:extLst>
                </a:gridCol>
                <a:gridCol w="2103120">
                  <a:extLst>
                    <a:ext uri="{9D8B030D-6E8A-4147-A177-3AD203B41FA5}">
                      <a16:colId xmlns:a16="http://schemas.microsoft.com/office/drawing/2014/main" val="2022595792"/>
                    </a:ext>
                  </a:extLst>
                </a:gridCol>
              </a:tblGrid>
              <a:tr h="845985">
                <a:tc>
                  <a:txBody>
                    <a:bodyPr/>
                    <a:lstStyle/>
                    <a:p>
                      <a:pPr algn="ctr"/>
                      <a:r>
                        <a:rPr lang="en-US" dirty="0"/>
                        <a:t>Score</a:t>
                      </a:r>
                      <a:endParaRPr lang="en-US" dirty="0">
                        <a:solidFill>
                          <a:schemeClr val="accent1">
                            <a:lumMod val="50000"/>
                          </a:schemeClr>
                        </a:solidFill>
                      </a:endParaRPr>
                    </a:p>
                  </a:txBody>
                  <a:tcPr anchor="ctr"/>
                </a:tc>
                <a:tc>
                  <a:txBody>
                    <a:bodyPr/>
                    <a:lstStyle/>
                    <a:p>
                      <a:pPr algn="ctr"/>
                      <a:r>
                        <a:rPr lang="en-US" dirty="0"/>
                        <a:t>Interest Rate</a:t>
                      </a:r>
                      <a:endParaRPr lang="en-US" dirty="0">
                        <a:solidFill>
                          <a:schemeClr val="accent1">
                            <a:lumMod val="50000"/>
                          </a:schemeClr>
                        </a:solidFill>
                      </a:endParaRPr>
                    </a:p>
                  </a:txBody>
                  <a:tcPr anchor="ctr"/>
                </a:tc>
                <a:tc>
                  <a:txBody>
                    <a:bodyPr/>
                    <a:lstStyle/>
                    <a:p>
                      <a:pPr algn="ctr"/>
                      <a:r>
                        <a:rPr lang="en-US" dirty="0"/>
                        <a:t>Monthly Payment</a:t>
                      </a:r>
                      <a:endParaRPr lang="en-US" dirty="0">
                        <a:solidFill>
                          <a:schemeClr val="accent1">
                            <a:lumMod val="50000"/>
                          </a:schemeClr>
                        </a:solidFill>
                      </a:endParaRPr>
                    </a:p>
                  </a:txBody>
                  <a:tcPr anchor="ctr"/>
                </a:tc>
                <a:tc>
                  <a:txBody>
                    <a:bodyPr/>
                    <a:lstStyle/>
                    <a:p>
                      <a:pPr algn="ctr"/>
                      <a:r>
                        <a:rPr lang="en-US" dirty="0"/>
                        <a:t>Total Interest Paid</a:t>
                      </a:r>
                      <a:endParaRPr lang="en-US" dirty="0">
                        <a:solidFill>
                          <a:schemeClr val="accent1">
                            <a:lumMod val="50000"/>
                          </a:schemeClr>
                        </a:solidFill>
                      </a:endParaRPr>
                    </a:p>
                  </a:txBody>
                  <a:tcPr anchor="ctr"/>
                </a:tc>
                <a:tc>
                  <a:txBody>
                    <a:bodyPr/>
                    <a:lstStyle/>
                    <a:p>
                      <a:pPr algn="ctr"/>
                      <a:r>
                        <a:rPr lang="en-US" dirty="0"/>
                        <a:t>Difference</a:t>
                      </a:r>
                      <a:endParaRPr lang="en-US" dirty="0">
                        <a:solidFill>
                          <a:schemeClr val="accent1">
                            <a:lumMod val="50000"/>
                          </a:schemeClr>
                        </a:solidFill>
                      </a:endParaRPr>
                    </a:p>
                  </a:txBody>
                  <a:tcPr anchor="ctr"/>
                </a:tc>
                <a:extLst>
                  <a:ext uri="{0D108BD9-81ED-4DB2-BD59-A6C34878D82A}">
                    <a16:rowId xmlns:a16="http://schemas.microsoft.com/office/drawing/2014/main" val="12554268"/>
                  </a:ext>
                </a:extLst>
              </a:tr>
              <a:tr h="845985">
                <a:tc>
                  <a:txBody>
                    <a:bodyPr/>
                    <a:lstStyle/>
                    <a:p>
                      <a:pPr algn="ctr"/>
                      <a:r>
                        <a:rPr lang="en-US" dirty="0"/>
                        <a:t>720-850</a:t>
                      </a:r>
                      <a:endParaRPr lang="en-US" dirty="0">
                        <a:solidFill>
                          <a:schemeClr val="accent1">
                            <a:lumMod val="50000"/>
                          </a:schemeClr>
                        </a:solidFill>
                      </a:endParaRPr>
                    </a:p>
                  </a:txBody>
                  <a:tcPr anchor="ctr"/>
                </a:tc>
                <a:tc>
                  <a:txBody>
                    <a:bodyPr/>
                    <a:lstStyle/>
                    <a:p>
                      <a:pPr algn="ctr"/>
                      <a:r>
                        <a:rPr lang="en-US" dirty="0"/>
                        <a:t>3.26%</a:t>
                      </a:r>
                      <a:endParaRPr lang="en-US" dirty="0">
                        <a:solidFill>
                          <a:schemeClr val="accent1">
                            <a:lumMod val="50000"/>
                          </a:schemeClr>
                        </a:solidFill>
                      </a:endParaRPr>
                    </a:p>
                  </a:txBody>
                  <a:tcPr anchor="ctr"/>
                </a:tc>
                <a:tc>
                  <a:txBody>
                    <a:bodyPr/>
                    <a:lstStyle/>
                    <a:p>
                      <a:pPr algn="ctr"/>
                      <a:r>
                        <a:rPr lang="en-US" dirty="0"/>
                        <a:t>$362</a:t>
                      </a:r>
                      <a:endParaRPr lang="en-US" dirty="0">
                        <a:solidFill>
                          <a:schemeClr val="accent1">
                            <a:lumMod val="50000"/>
                          </a:schemeClr>
                        </a:solidFill>
                      </a:endParaRPr>
                    </a:p>
                  </a:txBody>
                  <a:tcPr anchor="ctr"/>
                </a:tc>
                <a:tc>
                  <a:txBody>
                    <a:bodyPr/>
                    <a:lstStyle/>
                    <a:p>
                      <a:pPr algn="ctr"/>
                      <a:r>
                        <a:rPr lang="en-US" dirty="0"/>
                        <a:t>$1,699</a:t>
                      </a:r>
                      <a:endParaRPr lang="en-US" dirty="0">
                        <a:solidFill>
                          <a:schemeClr val="accent1">
                            <a:lumMod val="50000"/>
                          </a:schemeClr>
                        </a:solidFill>
                      </a:endParaRPr>
                    </a:p>
                  </a:txBody>
                  <a:tcPr anchor="ctr"/>
                </a:tc>
                <a:tc>
                  <a:txBody>
                    <a:bodyPr/>
                    <a:lstStyle/>
                    <a:p>
                      <a:pPr algn="ctr"/>
                      <a:endParaRPr lang="en-US" dirty="0">
                        <a:solidFill>
                          <a:schemeClr val="accent1">
                            <a:lumMod val="50000"/>
                          </a:schemeClr>
                        </a:solidFill>
                      </a:endParaRPr>
                    </a:p>
                  </a:txBody>
                  <a:tcPr anchor="ctr"/>
                </a:tc>
                <a:extLst>
                  <a:ext uri="{0D108BD9-81ED-4DB2-BD59-A6C34878D82A}">
                    <a16:rowId xmlns:a16="http://schemas.microsoft.com/office/drawing/2014/main" val="319196379"/>
                  </a:ext>
                </a:extLst>
              </a:tr>
              <a:tr h="845985">
                <a:tc>
                  <a:txBody>
                    <a:bodyPr/>
                    <a:lstStyle/>
                    <a:p>
                      <a:pPr algn="ctr"/>
                      <a:r>
                        <a:rPr lang="en-US" dirty="0"/>
                        <a:t>660-689</a:t>
                      </a:r>
                      <a:endParaRPr lang="en-US" dirty="0">
                        <a:solidFill>
                          <a:schemeClr val="accent1">
                            <a:lumMod val="50000"/>
                          </a:schemeClr>
                        </a:solidFill>
                      </a:endParaRPr>
                    </a:p>
                  </a:txBody>
                  <a:tcPr anchor="ctr"/>
                </a:tc>
                <a:tc>
                  <a:txBody>
                    <a:bodyPr/>
                    <a:lstStyle/>
                    <a:p>
                      <a:pPr algn="ctr"/>
                      <a:r>
                        <a:rPr lang="en-US" dirty="0"/>
                        <a:t>6.75%</a:t>
                      </a:r>
                      <a:endParaRPr lang="en-US" dirty="0">
                        <a:solidFill>
                          <a:schemeClr val="accent1">
                            <a:lumMod val="50000"/>
                          </a:schemeClr>
                        </a:solidFill>
                      </a:endParaRPr>
                    </a:p>
                  </a:txBody>
                  <a:tcPr anchor="ctr"/>
                </a:tc>
                <a:tc>
                  <a:txBody>
                    <a:bodyPr/>
                    <a:lstStyle/>
                    <a:p>
                      <a:pPr algn="ctr"/>
                      <a:r>
                        <a:rPr lang="en-US" dirty="0"/>
                        <a:t>$394</a:t>
                      </a:r>
                      <a:endParaRPr lang="en-US" dirty="0">
                        <a:solidFill>
                          <a:schemeClr val="accent1">
                            <a:lumMod val="50000"/>
                          </a:schemeClr>
                        </a:solidFill>
                      </a:endParaRPr>
                    </a:p>
                  </a:txBody>
                  <a:tcPr anchor="ctr"/>
                </a:tc>
                <a:tc>
                  <a:txBody>
                    <a:bodyPr/>
                    <a:lstStyle/>
                    <a:p>
                      <a:pPr algn="ctr"/>
                      <a:r>
                        <a:rPr lang="en-US" dirty="0"/>
                        <a:t>$3,618</a:t>
                      </a:r>
                      <a:endParaRPr lang="en-US" dirty="0">
                        <a:solidFill>
                          <a:schemeClr val="accent1">
                            <a:lumMod val="50000"/>
                          </a:schemeClr>
                        </a:solidFill>
                      </a:endParaRPr>
                    </a:p>
                  </a:txBody>
                  <a:tcPr anchor="ctr"/>
                </a:tc>
                <a:tc>
                  <a:txBody>
                    <a:bodyPr/>
                    <a:lstStyle/>
                    <a:p>
                      <a:pPr algn="ctr"/>
                      <a:r>
                        <a:rPr lang="en-US" dirty="0"/>
                        <a:t>$1919</a:t>
                      </a:r>
                      <a:endParaRPr lang="en-US" dirty="0">
                        <a:solidFill>
                          <a:schemeClr val="accent1">
                            <a:lumMod val="50000"/>
                          </a:schemeClr>
                        </a:solidFill>
                      </a:endParaRPr>
                    </a:p>
                  </a:txBody>
                  <a:tcPr anchor="ctr"/>
                </a:tc>
                <a:extLst>
                  <a:ext uri="{0D108BD9-81ED-4DB2-BD59-A6C34878D82A}">
                    <a16:rowId xmlns:a16="http://schemas.microsoft.com/office/drawing/2014/main" val="587995092"/>
                  </a:ext>
                </a:extLst>
              </a:tr>
              <a:tr h="845985">
                <a:tc>
                  <a:txBody>
                    <a:bodyPr/>
                    <a:lstStyle/>
                    <a:p>
                      <a:pPr algn="ctr"/>
                      <a:r>
                        <a:rPr lang="en-US" dirty="0"/>
                        <a:t>500-589</a:t>
                      </a:r>
                      <a:endParaRPr lang="en-US" dirty="0">
                        <a:solidFill>
                          <a:schemeClr val="accent1">
                            <a:lumMod val="50000"/>
                          </a:schemeClr>
                        </a:solidFill>
                      </a:endParaRPr>
                    </a:p>
                  </a:txBody>
                  <a:tcPr anchor="ctr"/>
                </a:tc>
                <a:tc>
                  <a:txBody>
                    <a:bodyPr/>
                    <a:lstStyle/>
                    <a:p>
                      <a:pPr algn="ctr"/>
                      <a:r>
                        <a:rPr lang="en-US" dirty="0"/>
                        <a:t>16.70%</a:t>
                      </a:r>
                      <a:endParaRPr lang="en-US" dirty="0">
                        <a:solidFill>
                          <a:schemeClr val="accent1">
                            <a:lumMod val="50000"/>
                          </a:schemeClr>
                        </a:solidFill>
                      </a:endParaRPr>
                    </a:p>
                  </a:txBody>
                  <a:tcPr anchor="ctr"/>
                </a:tc>
                <a:tc>
                  <a:txBody>
                    <a:bodyPr/>
                    <a:lstStyle/>
                    <a:p>
                      <a:pPr algn="ctr"/>
                      <a:r>
                        <a:rPr lang="en-US" dirty="0"/>
                        <a:t>$494</a:t>
                      </a:r>
                      <a:endParaRPr lang="en-US" dirty="0">
                        <a:solidFill>
                          <a:schemeClr val="accent1">
                            <a:lumMod val="50000"/>
                          </a:schemeClr>
                        </a:solidFill>
                      </a:endParaRPr>
                    </a:p>
                  </a:txBody>
                  <a:tcPr anchor="ctr"/>
                </a:tc>
                <a:tc>
                  <a:txBody>
                    <a:bodyPr/>
                    <a:lstStyle/>
                    <a:p>
                      <a:pPr algn="ctr"/>
                      <a:r>
                        <a:rPr lang="en-US" dirty="0"/>
                        <a:t>$9,632</a:t>
                      </a:r>
                      <a:endParaRPr lang="en-US" dirty="0">
                        <a:solidFill>
                          <a:schemeClr val="accent1">
                            <a:lumMod val="50000"/>
                          </a:schemeClr>
                        </a:solidFill>
                      </a:endParaRPr>
                    </a:p>
                  </a:txBody>
                  <a:tcPr anchor="ctr"/>
                </a:tc>
                <a:tc>
                  <a:txBody>
                    <a:bodyPr/>
                    <a:lstStyle/>
                    <a:p>
                      <a:pPr algn="ctr"/>
                      <a:r>
                        <a:rPr lang="en-US" dirty="0"/>
                        <a:t>$7933</a:t>
                      </a:r>
                      <a:endParaRPr lang="en-US" dirty="0">
                        <a:solidFill>
                          <a:schemeClr val="accent1">
                            <a:lumMod val="50000"/>
                          </a:schemeClr>
                        </a:solidFill>
                      </a:endParaRPr>
                    </a:p>
                  </a:txBody>
                  <a:tcPr anchor="ctr"/>
                </a:tc>
                <a:extLst>
                  <a:ext uri="{0D108BD9-81ED-4DB2-BD59-A6C34878D82A}">
                    <a16:rowId xmlns:a16="http://schemas.microsoft.com/office/drawing/2014/main" val="3554429016"/>
                  </a:ext>
                </a:extLst>
              </a:tr>
            </a:tbl>
          </a:graphicData>
        </a:graphic>
      </p:graphicFrame>
      <p:sp>
        <p:nvSpPr>
          <p:cNvPr id="5" name="TextBox 4">
            <a:extLst>
              <a:ext uri="{FF2B5EF4-FFF2-40B4-BE49-F238E27FC236}">
                <a16:creationId xmlns:a16="http://schemas.microsoft.com/office/drawing/2014/main" id="{C80A9F4C-9329-4D62-9A0B-1B1A1514F770}"/>
              </a:ext>
            </a:extLst>
          </p:cNvPr>
          <p:cNvSpPr txBox="1"/>
          <p:nvPr/>
        </p:nvSpPr>
        <p:spPr>
          <a:xfrm>
            <a:off x="838200" y="2254030"/>
            <a:ext cx="10515600" cy="400110"/>
          </a:xfrm>
          <a:prstGeom prst="rect">
            <a:avLst/>
          </a:prstGeom>
          <a:solidFill>
            <a:schemeClr val="bg1"/>
          </a:solidFill>
        </p:spPr>
        <p:txBody>
          <a:bodyPr wrap="square" rtlCol="0">
            <a:spAutoFit/>
          </a:bodyPr>
          <a:lstStyle/>
          <a:p>
            <a:pPr algn="ctr"/>
            <a:r>
              <a:rPr lang="en-US" sz="2000" b="1" dirty="0">
                <a:solidFill>
                  <a:schemeClr val="accent6">
                    <a:lumMod val="50000"/>
                  </a:schemeClr>
                </a:solidFill>
              </a:rPr>
              <a:t>Sample interest and payment for a $20,000 car loan paid over 60 months</a:t>
            </a:r>
            <a:endParaRPr lang="en-US" sz="2000" dirty="0">
              <a:solidFill>
                <a:schemeClr val="accent6">
                  <a:lumMod val="50000"/>
                </a:schemeClr>
              </a:solidFill>
            </a:endParaRPr>
          </a:p>
        </p:txBody>
      </p:sp>
      <p:pic>
        <p:nvPicPr>
          <p:cNvPr id="6" name="Picture 5" descr="A picture containing person, text, newspaper&#10;&#10;Description generated with high confidence">
            <a:extLst>
              <a:ext uri="{FF2B5EF4-FFF2-40B4-BE49-F238E27FC236}">
                <a16:creationId xmlns:a16="http://schemas.microsoft.com/office/drawing/2014/main" id="{89FA6CA5-132F-4258-895B-37499224D7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9037" y="1098958"/>
            <a:ext cx="1372911" cy="1835442"/>
          </a:xfrm>
          <a:prstGeom prst="rect">
            <a:avLst/>
          </a:prstGeom>
          <a:ln>
            <a:solidFill>
              <a:schemeClr val="tx1"/>
            </a:solidFill>
          </a:ln>
        </p:spPr>
      </p:pic>
      <p:pic>
        <p:nvPicPr>
          <p:cNvPr id="8" name="Picture 7" descr="A person in a newspaper&#10;&#10;Description generated with high confidence">
            <a:extLst>
              <a:ext uri="{FF2B5EF4-FFF2-40B4-BE49-F238E27FC236}">
                <a16:creationId xmlns:a16="http://schemas.microsoft.com/office/drawing/2014/main" id="{5CA7E5CE-74F6-409E-BBC4-C40DCB6919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004" y="1098958"/>
            <a:ext cx="1437795" cy="1847014"/>
          </a:xfrm>
          <a:prstGeom prst="rect">
            <a:avLst/>
          </a:prstGeom>
        </p:spPr>
      </p:pic>
    </p:spTree>
    <p:extLst>
      <p:ext uri="{BB962C8B-B14F-4D97-AF65-F5344CB8AC3E}">
        <p14:creationId xmlns:p14="http://schemas.microsoft.com/office/powerpoint/2010/main" val="3157880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F60FCA6E-0894-46CD-BD49-5955A51E008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1955" y="5346696"/>
            <a:ext cx="5360045"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32">
            <a:extLst>
              <a:ext uri="{FF2B5EF4-FFF2-40B4-BE49-F238E27FC236}">
                <a16:creationId xmlns:a16="http://schemas.microsoft.com/office/drawing/2014/main" id="{E78C6E4B-A1F1-4B6C-97EC-BE997495D6A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46694"/>
            <a:ext cx="7346605"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A close up of a logo&#10;&#10;Description generated with very high confidence">
            <a:extLst>
              <a:ext uri="{FF2B5EF4-FFF2-40B4-BE49-F238E27FC236}">
                <a16:creationId xmlns:a16="http://schemas.microsoft.com/office/drawing/2014/main" id="{6702BEAD-8BE2-4E5A-ACBF-21991A682F76}"/>
              </a:ext>
            </a:extLst>
          </p:cNvPr>
          <p:cNvPicPr>
            <a:picLocks noGrp="1" noChangeAspect="1"/>
          </p:cNvPicPr>
          <p:nvPr>
            <p:ph sz="half" idx="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50121" y="1339442"/>
            <a:ext cx="5941068" cy="3240582"/>
          </a:xfrm>
          <a:prstGeom prst="rect">
            <a:avLst/>
          </a:prstGeom>
        </p:spPr>
      </p:pic>
      <p:sp>
        <p:nvSpPr>
          <p:cNvPr id="2" name="Title 1">
            <a:extLst>
              <a:ext uri="{FF2B5EF4-FFF2-40B4-BE49-F238E27FC236}">
                <a16:creationId xmlns:a16="http://schemas.microsoft.com/office/drawing/2014/main" id="{BB2FA625-AEBE-4F06-8929-B38778DA2CD2}"/>
              </a:ext>
            </a:extLst>
          </p:cNvPr>
          <p:cNvSpPr>
            <a:spLocks noGrp="1"/>
          </p:cNvSpPr>
          <p:nvPr>
            <p:ph type="title"/>
          </p:nvPr>
        </p:nvSpPr>
        <p:spPr>
          <a:xfrm>
            <a:off x="950121" y="5529884"/>
            <a:ext cx="5693783" cy="1096331"/>
          </a:xfrm>
        </p:spPr>
        <p:txBody>
          <a:bodyPr vert="horz" lIns="91440" tIns="45720" rIns="91440" bIns="45720" rtlCol="0" anchor="ctr">
            <a:normAutofit/>
          </a:bodyPr>
          <a:lstStyle/>
          <a:p>
            <a:r>
              <a:rPr lang="en-US" sz="4000" b="1" kern="1200" dirty="0">
                <a:solidFill>
                  <a:schemeClr val="tx1"/>
                </a:solidFill>
                <a:latin typeface="+mj-lt"/>
                <a:ea typeface="+mj-ea"/>
                <a:cs typeface="+mj-cs"/>
              </a:rPr>
              <a:t>Truth in Lending Act (1968)</a:t>
            </a:r>
          </a:p>
        </p:txBody>
      </p:sp>
      <p:sp>
        <p:nvSpPr>
          <p:cNvPr id="3" name="Content Placeholder 2">
            <a:extLst>
              <a:ext uri="{FF2B5EF4-FFF2-40B4-BE49-F238E27FC236}">
                <a16:creationId xmlns:a16="http://schemas.microsoft.com/office/drawing/2014/main" id="{BBED793E-B82B-44FB-BBAC-72D2285FA800}"/>
              </a:ext>
            </a:extLst>
          </p:cNvPr>
          <p:cNvSpPr>
            <a:spLocks noGrp="1"/>
          </p:cNvSpPr>
          <p:nvPr>
            <p:ph sz="half" idx="1"/>
          </p:nvPr>
        </p:nvSpPr>
        <p:spPr>
          <a:xfrm>
            <a:off x="7534655" y="965199"/>
            <a:ext cx="4008101" cy="4020458"/>
          </a:xfrm>
        </p:spPr>
        <p:txBody>
          <a:bodyPr vert="horz" lIns="91440" tIns="45720" rIns="91440" bIns="45720" rtlCol="0" anchor="ctr">
            <a:normAutofit/>
          </a:bodyPr>
          <a:lstStyle/>
          <a:p>
            <a:r>
              <a:rPr lang="en-US" sz="2400" dirty="0"/>
              <a:t>Covers disclosures about terms and costs.</a:t>
            </a:r>
          </a:p>
          <a:p>
            <a:r>
              <a:rPr lang="en-US" sz="2400" dirty="0"/>
              <a:t>Uniformity in how creditors calculate finance charges.</a:t>
            </a:r>
          </a:p>
          <a:p>
            <a:r>
              <a:rPr lang="en-US" sz="2400" dirty="0"/>
              <a:t>Introduced Annual Percentage rate (APR) calculations</a:t>
            </a:r>
          </a:p>
          <a:p>
            <a:endParaRPr lang="en-US" sz="2400" dirty="0"/>
          </a:p>
        </p:txBody>
      </p:sp>
    </p:spTree>
    <p:extLst>
      <p:ext uri="{BB962C8B-B14F-4D97-AF65-F5344CB8AC3E}">
        <p14:creationId xmlns:p14="http://schemas.microsoft.com/office/powerpoint/2010/main" val="34621398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F60FCA6E-0894-46CD-BD49-5955A51E008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1955" y="5346696"/>
            <a:ext cx="5360045"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 name="Freeform: Shape 39">
            <a:extLst>
              <a:ext uri="{FF2B5EF4-FFF2-40B4-BE49-F238E27FC236}">
                <a16:creationId xmlns:a16="http://schemas.microsoft.com/office/drawing/2014/main" id="{E78C6E4B-A1F1-4B6C-97EC-BE997495D6A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46694"/>
            <a:ext cx="7346605"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A close up of a logo&#10;&#10;Description generated with very high confidence">
            <a:extLst>
              <a:ext uri="{FF2B5EF4-FFF2-40B4-BE49-F238E27FC236}">
                <a16:creationId xmlns:a16="http://schemas.microsoft.com/office/drawing/2014/main" id="{6702BEAD-8BE2-4E5A-ACBF-21991A682F76}"/>
              </a:ext>
            </a:extLst>
          </p:cNvPr>
          <p:cNvPicPr>
            <a:picLocks noGrp="1" noChangeAspect="1"/>
          </p:cNvPicPr>
          <p:nvPr>
            <p:ph sz="half" idx="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50121" y="1339442"/>
            <a:ext cx="5941068" cy="3240582"/>
          </a:xfrm>
          <a:prstGeom prst="rect">
            <a:avLst/>
          </a:prstGeom>
        </p:spPr>
      </p:pic>
      <p:sp>
        <p:nvSpPr>
          <p:cNvPr id="2" name="Title 1">
            <a:extLst>
              <a:ext uri="{FF2B5EF4-FFF2-40B4-BE49-F238E27FC236}">
                <a16:creationId xmlns:a16="http://schemas.microsoft.com/office/drawing/2014/main" id="{BB2FA625-AEBE-4F06-8929-B38778DA2CD2}"/>
              </a:ext>
            </a:extLst>
          </p:cNvPr>
          <p:cNvSpPr>
            <a:spLocks noGrp="1"/>
          </p:cNvSpPr>
          <p:nvPr>
            <p:ph type="title"/>
          </p:nvPr>
        </p:nvSpPr>
        <p:spPr>
          <a:xfrm>
            <a:off x="494951" y="5529884"/>
            <a:ext cx="6148954" cy="1096331"/>
          </a:xfrm>
        </p:spPr>
        <p:txBody>
          <a:bodyPr vert="horz" lIns="91440" tIns="45720" rIns="91440" bIns="45720" rtlCol="0" anchor="ctr">
            <a:normAutofit fontScale="90000"/>
          </a:bodyPr>
          <a:lstStyle/>
          <a:p>
            <a:r>
              <a:rPr lang="en-US" sz="4000" b="1" kern="1200" dirty="0">
                <a:solidFill>
                  <a:schemeClr val="tx1"/>
                </a:solidFill>
                <a:latin typeface="+mj-lt"/>
                <a:ea typeface="+mj-ea"/>
                <a:cs typeface="+mj-cs"/>
              </a:rPr>
              <a:t>Fair Credit Reporting Act (1970)</a:t>
            </a:r>
          </a:p>
        </p:txBody>
      </p:sp>
      <p:sp>
        <p:nvSpPr>
          <p:cNvPr id="3" name="Content Placeholder 2">
            <a:extLst>
              <a:ext uri="{FF2B5EF4-FFF2-40B4-BE49-F238E27FC236}">
                <a16:creationId xmlns:a16="http://schemas.microsoft.com/office/drawing/2014/main" id="{BBED793E-B82B-44FB-BBAC-72D2285FA800}"/>
              </a:ext>
            </a:extLst>
          </p:cNvPr>
          <p:cNvSpPr>
            <a:spLocks noGrp="1"/>
          </p:cNvSpPr>
          <p:nvPr>
            <p:ph sz="half" idx="1"/>
          </p:nvPr>
        </p:nvSpPr>
        <p:spPr>
          <a:xfrm>
            <a:off x="7534655" y="965199"/>
            <a:ext cx="4008101" cy="4020458"/>
          </a:xfrm>
        </p:spPr>
        <p:txBody>
          <a:bodyPr vert="horz" lIns="91440" tIns="45720" rIns="91440" bIns="45720" rtlCol="0" anchor="ctr">
            <a:normAutofit/>
          </a:bodyPr>
          <a:lstStyle/>
          <a:p>
            <a:r>
              <a:rPr lang="en-US" sz="2400" dirty="0"/>
              <a:t>One free report from each of the three credit bureaus.</a:t>
            </a:r>
          </a:p>
          <a:p>
            <a:r>
              <a:rPr lang="en-US" sz="2400" dirty="0"/>
              <a:t>Any dispute must be investigated.</a:t>
            </a:r>
          </a:p>
          <a:p>
            <a:r>
              <a:rPr lang="en-US" sz="2400" dirty="0"/>
              <a:t>Inaccuracies must fixed and removed within 30 days.</a:t>
            </a:r>
          </a:p>
          <a:p>
            <a:r>
              <a:rPr lang="en-US" sz="2400" dirty="0"/>
              <a:t>Mandates how long negative items remain on your report (typically 7 years).</a:t>
            </a:r>
          </a:p>
          <a:p>
            <a:endParaRPr lang="en-US" sz="2400" dirty="0"/>
          </a:p>
        </p:txBody>
      </p:sp>
    </p:spTree>
    <p:extLst>
      <p:ext uri="{BB962C8B-B14F-4D97-AF65-F5344CB8AC3E}">
        <p14:creationId xmlns:p14="http://schemas.microsoft.com/office/powerpoint/2010/main" val="3457864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reeform: Shape 25">
            <a:extLst>
              <a:ext uri="{FF2B5EF4-FFF2-40B4-BE49-F238E27FC236}">
                <a16:creationId xmlns:a16="http://schemas.microsoft.com/office/drawing/2014/main" id="{F60FCA6E-0894-46CD-BD49-5955A51E008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1955" y="5346696"/>
            <a:ext cx="5360045"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E78C6E4B-A1F1-4B6C-97EC-BE997495D6A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46694"/>
            <a:ext cx="7346605"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A close up of a logo&#10;&#10;Description generated with very high confidence">
            <a:extLst>
              <a:ext uri="{FF2B5EF4-FFF2-40B4-BE49-F238E27FC236}">
                <a16:creationId xmlns:a16="http://schemas.microsoft.com/office/drawing/2014/main" id="{6702BEAD-8BE2-4E5A-ACBF-21991A682F76}"/>
              </a:ext>
            </a:extLst>
          </p:cNvPr>
          <p:cNvPicPr>
            <a:picLocks noGrp="1" noChangeAspect="1"/>
          </p:cNvPicPr>
          <p:nvPr>
            <p:ph sz="half" idx="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50121" y="1339442"/>
            <a:ext cx="5941068" cy="3240582"/>
          </a:xfrm>
          <a:prstGeom prst="rect">
            <a:avLst/>
          </a:prstGeom>
        </p:spPr>
      </p:pic>
      <p:sp>
        <p:nvSpPr>
          <p:cNvPr id="2" name="Title 1">
            <a:extLst>
              <a:ext uri="{FF2B5EF4-FFF2-40B4-BE49-F238E27FC236}">
                <a16:creationId xmlns:a16="http://schemas.microsoft.com/office/drawing/2014/main" id="{BB2FA625-AEBE-4F06-8929-B38778DA2CD2}"/>
              </a:ext>
            </a:extLst>
          </p:cNvPr>
          <p:cNvSpPr>
            <a:spLocks noGrp="1"/>
          </p:cNvSpPr>
          <p:nvPr>
            <p:ph type="title"/>
          </p:nvPr>
        </p:nvSpPr>
        <p:spPr>
          <a:xfrm>
            <a:off x="486561" y="5529884"/>
            <a:ext cx="6157343" cy="1096331"/>
          </a:xfrm>
        </p:spPr>
        <p:txBody>
          <a:bodyPr vert="horz" lIns="91440" tIns="45720" rIns="91440" bIns="45720" rtlCol="0" anchor="ctr">
            <a:normAutofit/>
          </a:bodyPr>
          <a:lstStyle/>
          <a:p>
            <a:r>
              <a:rPr lang="en-US" sz="4000" b="1" kern="1200" dirty="0">
                <a:solidFill>
                  <a:schemeClr val="tx1"/>
                </a:solidFill>
                <a:latin typeface="+mj-lt"/>
                <a:ea typeface="+mj-ea"/>
                <a:cs typeface="+mj-cs"/>
              </a:rPr>
              <a:t>Fair Credit Billing Act (1974)</a:t>
            </a:r>
          </a:p>
        </p:txBody>
      </p:sp>
      <p:sp>
        <p:nvSpPr>
          <p:cNvPr id="3" name="Content Placeholder 2">
            <a:extLst>
              <a:ext uri="{FF2B5EF4-FFF2-40B4-BE49-F238E27FC236}">
                <a16:creationId xmlns:a16="http://schemas.microsoft.com/office/drawing/2014/main" id="{BBED793E-B82B-44FB-BBAC-72D2285FA800}"/>
              </a:ext>
            </a:extLst>
          </p:cNvPr>
          <p:cNvSpPr>
            <a:spLocks noGrp="1"/>
          </p:cNvSpPr>
          <p:nvPr>
            <p:ph sz="half" idx="1"/>
          </p:nvPr>
        </p:nvSpPr>
        <p:spPr>
          <a:xfrm>
            <a:off x="7534655" y="318782"/>
            <a:ext cx="4008101" cy="4666875"/>
          </a:xfrm>
        </p:spPr>
        <p:txBody>
          <a:bodyPr vert="horz" lIns="91440" tIns="45720" rIns="91440" bIns="45720" rtlCol="0" anchor="ctr">
            <a:noAutofit/>
          </a:bodyPr>
          <a:lstStyle/>
          <a:p>
            <a:pPr marL="0" indent="0">
              <a:buNone/>
            </a:pPr>
            <a:r>
              <a:rPr lang="en-US" sz="2000" dirty="0"/>
              <a:t>Safeguards against unfair billing practices, such as:</a:t>
            </a:r>
          </a:p>
          <a:p>
            <a:pPr lvl="1"/>
            <a:r>
              <a:rPr lang="en-US" sz="2000" dirty="0"/>
              <a:t>You are charged for something you did not buy</a:t>
            </a:r>
          </a:p>
          <a:p>
            <a:pPr lvl="1"/>
            <a:r>
              <a:rPr lang="en-US" sz="2000" dirty="0"/>
              <a:t>The amount you are charged is wrong</a:t>
            </a:r>
          </a:p>
          <a:p>
            <a:pPr lvl="1"/>
            <a:r>
              <a:rPr lang="en-US" sz="2000" dirty="0"/>
              <a:t>You never received the items, received the wrong items, they weren’t delivered as agreed, or items were delivered damaged</a:t>
            </a:r>
          </a:p>
          <a:p>
            <a:pPr lvl="1"/>
            <a:r>
              <a:rPr lang="en-US" sz="2000" dirty="0"/>
              <a:t>You don’t get credit for payments</a:t>
            </a:r>
          </a:p>
          <a:p>
            <a:pPr lvl="1"/>
            <a:r>
              <a:rPr lang="en-US" sz="2000" dirty="0"/>
              <a:t>Statements are sent to the wrong address</a:t>
            </a:r>
          </a:p>
        </p:txBody>
      </p:sp>
    </p:spTree>
    <p:extLst>
      <p:ext uri="{BB962C8B-B14F-4D97-AF65-F5344CB8AC3E}">
        <p14:creationId xmlns:p14="http://schemas.microsoft.com/office/powerpoint/2010/main" val="22140518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Freeform: Shape 25">
            <a:extLst>
              <a:ext uri="{FF2B5EF4-FFF2-40B4-BE49-F238E27FC236}">
                <a16:creationId xmlns:a16="http://schemas.microsoft.com/office/drawing/2014/main" id="{F60FCA6E-0894-46CD-BD49-5955A51E008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1955" y="5346696"/>
            <a:ext cx="5360045"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E78C6E4B-A1F1-4B6C-97EC-BE997495D6A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46694"/>
            <a:ext cx="7346605"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A close up of a logo&#10;&#10;Description generated with very high confidence">
            <a:extLst>
              <a:ext uri="{FF2B5EF4-FFF2-40B4-BE49-F238E27FC236}">
                <a16:creationId xmlns:a16="http://schemas.microsoft.com/office/drawing/2014/main" id="{6702BEAD-8BE2-4E5A-ACBF-21991A682F76}"/>
              </a:ext>
            </a:extLst>
          </p:cNvPr>
          <p:cNvPicPr>
            <a:picLocks noGrp="1" noChangeAspect="1"/>
          </p:cNvPicPr>
          <p:nvPr>
            <p:ph sz="half" idx="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50121" y="1339442"/>
            <a:ext cx="5941068" cy="3240582"/>
          </a:xfrm>
          <a:prstGeom prst="rect">
            <a:avLst/>
          </a:prstGeom>
        </p:spPr>
      </p:pic>
      <p:sp>
        <p:nvSpPr>
          <p:cNvPr id="2" name="Title 1">
            <a:extLst>
              <a:ext uri="{FF2B5EF4-FFF2-40B4-BE49-F238E27FC236}">
                <a16:creationId xmlns:a16="http://schemas.microsoft.com/office/drawing/2014/main" id="{BB2FA625-AEBE-4F06-8929-B38778DA2CD2}"/>
              </a:ext>
            </a:extLst>
          </p:cNvPr>
          <p:cNvSpPr>
            <a:spLocks noGrp="1"/>
          </p:cNvSpPr>
          <p:nvPr>
            <p:ph type="title"/>
          </p:nvPr>
        </p:nvSpPr>
        <p:spPr>
          <a:xfrm>
            <a:off x="679508" y="5529884"/>
            <a:ext cx="5972962" cy="1096331"/>
          </a:xfrm>
        </p:spPr>
        <p:txBody>
          <a:bodyPr vert="horz" lIns="91440" tIns="45720" rIns="91440" bIns="45720" rtlCol="0" anchor="ctr">
            <a:noAutofit/>
          </a:bodyPr>
          <a:lstStyle/>
          <a:p>
            <a:r>
              <a:rPr lang="en-US" sz="4000" b="1" kern="1200" dirty="0">
                <a:solidFill>
                  <a:schemeClr val="tx1"/>
                </a:solidFill>
                <a:latin typeface="+mj-lt"/>
                <a:ea typeface="+mj-ea"/>
                <a:cs typeface="+mj-cs"/>
              </a:rPr>
              <a:t>Fair Debt Collection Practices Act (1977)</a:t>
            </a:r>
          </a:p>
        </p:txBody>
      </p:sp>
      <p:sp>
        <p:nvSpPr>
          <p:cNvPr id="3" name="Content Placeholder 2">
            <a:extLst>
              <a:ext uri="{FF2B5EF4-FFF2-40B4-BE49-F238E27FC236}">
                <a16:creationId xmlns:a16="http://schemas.microsoft.com/office/drawing/2014/main" id="{BBED793E-B82B-44FB-BBAC-72D2285FA800}"/>
              </a:ext>
            </a:extLst>
          </p:cNvPr>
          <p:cNvSpPr>
            <a:spLocks noGrp="1"/>
          </p:cNvSpPr>
          <p:nvPr>
            <p:ph sz="half" idx="1"/>
          </p:nvPr>
        </p:nvSpPr>
        <p:spPr>
          <a:xfrm>
            <a:off x="7534655" y="251670"/>
            <a:ext cx="4008101" cy="4733987"/>
          </a:xfrm>
        </p:spPr>
        <p:txBody>
          <a:bodyPr vert="horz" lIns="91440" tIns="45720" rIns="91440" bIns="45720" rtlCol="0" anchor="ctr">
            <a:noAutofit/>
          </a:bodyPr>
          <a:lstStyle/>
          <a:p>
            <a:pPr marL="0" indent="0">
              <a:buNone/>
            </a:pPr>
            <a:r>
              <a:rPr lang="en-US" sz="2000" dirty="0"/>
              <a:t>Protects consumers from threatening or harassing behavior from debt collectors, such as:</a:t>
            </a:r>
          </a:p>
          <a:p>
            <a:pPr lvl="1"/>
            <a:r>
              <a:rPr lang="en-US" sz="2000" dirty="0"/>
              <a:t>Using abusive language</a:t>
            </a:r>
          </a:p>
          <a:p>
            <a:pPr lvl="1"/>
            <a:r>
              <a:rPr lang="en-US" sz="2000" dirty="0"/>
              <a:t>Non-stop calling </a:t>
            </a:r>
          </a:p>
          <a:p>
            <a:pPr lvl="1"/>
            <a:r>
              <a:rPr lang="en-US" sz="2000" dirty="0"/>
              <a:t>Calling after 9 pm or before 8 am local time</a:t>
            </a:r>
          </a:p>
          <a:p>
            <a:pPr lvl="1"/>
            <a:r>
              <a:rPr lang="en-US" sz="2000" dirty="0"/>
              <a:t>Talking with people other than your spouse or attorney</a:t>
            </a:r>
          </a:p>
          <a:p>
            <a:pPr lvl="1"/>
            <a:r>
              <a:rPr lang="en-US" sz="2000" dirty="0"/>
              <a:t>Misrepresenting themselves as police or attorneys</a:t>
            </a:r>
          </a:p>
          <a:p>
            <a:pPr lvl="1"/>
            <a:r>
              <a:rPr lang="en-US" sz="2000" dirty="0"/>
              <a:t>Contact after written notices demanding that they stop contacting you</a:t>
            </a:r>
          </a:p>
          <a:p>
            <a:pPr lvl="1"/>
            <a:endParaRPr lang="en-US" sz="2000" dirty="0"/>
          </a:p>
        </p:txBody>
      </p:sp>
    </p:spTree>
    <p:extLst>
      <p:ext uri="{BB962C8B-B14F-4D97-AF65-F5344CB8AC3E}">
        <p14:creationId xmlns:p14="http://schemas.microsoft.com/office/powerpoint/2010/main" val="20369962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33F6408-E1FB-40EE-933F-488D38CCC73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1" name="Freeform 23">
            <a:extLst>
              <a:ext uri="{FF2B5EF4-FFF2-40B4-BE49-F238E27FC236}">
                <a16:creationId xmlns:a16="http://schemas.microsoft.com/office/drawing/2014/main" id="{F055C0C5-567C-4C02-83F3-B427BC74069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Rounded Rectangle 17">
            <a:extLst>
              <a:ext uri="{FF2B5EF4-FFF2-40B4-BE49-F238E27FC236}">
                <a16:creationId xmlns:a16="http://schemas.microsoft.com/office/drawing/2014/main" id="{E48B6BD6-5DED-4B86-A4B3-D35037F68FC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8945" y="958640"/>
            <a:ext cx="6269591" cy="4945244"/>
          </a:xfrm>
          <a:prstGeom prst="roundRect">
            <a:avLst>
              <a:gd name="adj" fmla="val 3513"/>
            </a:avLst>
          </a:prstGeom>
          <a:solidFill>
            <a:srgbClr val="FFFFFF"/>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A picture containing tool&#10;&#10;Description generated with very high confidence">
            <a:extLst>
              <a:ext uri="{FF2B5EF4-FFF2-40B4-BE49-F238E27FC236}">
                <a16:creationId xmlns:a16="http://schemas.microsoft.com/office/drawing/2014/main" id="{23991A15-9C5D-4362-8B30-D2788DC6F82C}"/>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21869" b="3"/>
          <a:stretch/>
        </p:blipFill>
        <p:spPr>
          <a:xfrm>
            <a:off x="5603706" y="1258529"/>
            <a:ext cx="5638853" cy="4330205"/>
          </a:xfrm>
          <a:prstGeom prst="rect">
            <a:avLst/>
          </a:prstGeom>
        </p:spPr>
      </p:pic>
      <p:sp>
        <p:nvSpPr>
          <p:cNvPr id="2" name="Title 1">
            <a:extLst>
              <a:ext uri="{FF2B5EF4-FFF2-40B4-BE49-F238E27FC236}">
                <a16:creationId xmlns:a16="http://schemas.microsoft.com/office/drawing/2014/main" id="{273167EA-2948-4F76-881B-1C4314AF5699}"/>
              </a:ext>
            </a:extLst>
          </p:cNvPr>
          <p:cNvSpPr>
            <a:spLocks noGrp="1"/>
          </p:cNvSpPr>
          <p:nvPr>
            <p:ph type="title"/>
          </p:nvPr>
        </p:nvSpPr>
        <p:spPr>
          <a:xfrm>
            <a:off x="415635" y="365125"/>
            <a:ext cx="3622965" cy="1325563"/>
          </a:xfr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5400000" scaled="1"/>
            <a:tileRect/>
          </a:gradFill>
          <a:ln>
            <a:solidFill>
              <a:schemeClr val="tx1"/>
            </a:solidFill>
          </a:ln>
        </p:spPr>
        <p:txBody>
          <a:bodyPr vert="horz" lIns="91440" tIns="45720" rIns="91440" bIns="45720" rtlCol="0" anchor="ctr">
            <a:normAutofit/>
          </a:bodyPr>
          <a:lstStyle/>
          <a:p>
            <a:pPr algn="ctr"/>
            <a:r>
              <a:rPr lang="en-US" sz="3200" b="1" dirty="0"/>
              <a:t>Bankruptcy</a:t>
            </a:r>
          </a:p>
        </p:txBody>
      </p:sp>
      <p:sp>
        <p:nvSpPr>
          <p:cNvPr id="3" name="Content Placeholder 2">
            <a:extLst>
              <a:ext uri="{FF2B5EF4-FFF2-40B4-BE49-F238E27FC236}">
                <a16:creationId xmlns:a16="http://schemas.microsoft.com/office/drawing/2014/main" id="{4E2EF122-8290-40C0-A175-99D4AB7D8587}"/>
              </a:ext>
            </a:extLst>
          </p:cNvPr>
          <p:cNvSpPr>
            <a:spLocks noGrp="1"/>
          </p:cNvSpPr>
          <p:nvPr>
            <p:ph sz="half" idx="1"/>
          </p:nvPr>
        </p:nvSpPr>
        <p:spPr>
          <a:xfrm>
            <a:off x="415636" y="1825625"/>
            <a:ext cx="3622965" cy="4351338"/>
          </a:xfrm>
        </p:spPr>
        <p:txBody>
          <a:bodyPr vert="horz" lIns="91440" tIns="45720" rIns="91440" bIns="45720" rtlCol="0">
            <a:noAutofit/>
          </a:bodyPr>
          <a:lstStyle/>
          <a:p>
            <a:pPr marL="0" indent="0">
              <a:buNone/>
            </a:pPr>
            <a:r>
              <a:rPr lang="en-US" sz="2200" dirty="0"/>
              <a:t>What will not be eliminated:</a:t>
            </a:r>
          </a:p>
          <a:p>
            <a:pPr lvl="1"/>
            <a:r>
              <a:rPr lang="en-US" sz="2200" dirty="0"/>
              <a:t>Student loans</a:t>
            </a:r>
          </a:p>
          <a:p>
            <a:pPr lvl="1"/>
            <a:r>
              <a:rPr lang="en-US" sz="2200" dirty="0"/>
              <a:t>Child support</a:t>
            </a:r>
          </a:p>
          <a:p>
            <a:pPr lvl="1"/>
            <a:r>
              <a:rPr lang="en-US" sz="2200" dirty="0"/>
              <a:t>Taxes</a:t>
            </a:r>
          </a:p>
          <a:p>
            <a:pPr marL="0" indent="0">
              <a:buNone/>
            </a:pPr>
            <a:endParaRPr lang="en-US" sz="2200" dirty="0"/>
          </a:p>
          <a:p>
            <a:pPr marL="0" indent="0">
              <a:buNone/>
            </a:pPr>
            <a:r>
              <a:rPr lang="en-US" sz="2200" dirty="0"/>
              <a:t>Consequences:</a:t>
            </a:r>
          </a:p>
          <a:p>
            <a:pPr lvl="1"/>
            <a:r>
              <a:rPr lang="en-US" sz="2200" dirty="0"/>
              <a:t>Stays on credit report for 10 years</a:t>
            </a:r>
          </a:p>
          <a:p>
            <a:pPr lvl="1"/>
            <a:r>
              <a:rPr lang="en-US" sz="2200" dirty="0"/>
              <a:t>May be denied credit or given access to credit at inflated interest rates</a:t>
            </a:r>
          </a:p>
          <a:p>
            <a:pPr lvl="1"/>
            <a:r>
              <a:rPr lang="en-US" sz="2200" dirty="0"/>
              <a:t>May be denied a job</a:t>
            </a:r>
          </a:p>
        </p:txBody>
      </p:sp>
    </p:spTree>
    <p:extLst>
      <p:ext uri="{BB962C8B-B14F-4D97-AF65-F5344CB8AC3E}">
        <p14:creationId xmlns:p14="http://schemas.microsoft.com/office/powerpoint/2010/main" val="15411145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object&#10;&#10;Description generated with very high confidence">
            <a:extLst>
              <a:ext uri="{FF2B5EF4-FFF2-40B4-BE49-F238E27FC236}">
                <a16:creationId xmlns:a16="http://schemas.microsoft.com/office/drawing/2014/main" id="{897AEB7E-DF63-4F3D-A7B9-BEB67B9EEBA2}"/>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13" name="Freeform 5">
            <a:extLst>
              <a:ext uri="{FF2B5EF4-FFF2-40B4-BE49-F238E27FC236}">
                <a16:creationId xmlns:a16="http://schemas.microsoft.com/office/drawing/2014/main" id="{87CC2527-562A-4F69-B487-4371E5B243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5" name="Straight Connector 14">
            <a:extLst>
              <a:ext uri="{FF2B5EF4-FFF2-40B4-BE49-F238E27FC236}">
                <a16:creationId xmlns:a16="http://schemas.microsoft.com/office/drawing/2014/main" id="{BCDAEC91-5BCE-4B55-9CC0-43EF94CB73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FD945E0-A765-4C99-9F26-9B38C65A5A2C}"/>
              </a:ext>
            </a:extLst>
          </p:cNvPr>
          <p:cNvSpPr>
            <a:spLocks noGrp="1"/>
          </p:cNvSpPr>
          <p:nvPr>
            <p:ph type="ctrTitle"/>
          </p:nvPr>
        </p:nvSpPr>
        <p:spPr>
          <a:xfrm>
            <a:off x="8022021" y="3231931"/>
            <a:ext cx="3852041" cy="1834056"/>
          </a:xfrm>
        </p:spPr>
        <p:txBody>
          <a:bodyPr>
            <a:normAutofit/>
          </a:bodyPr>
          <a:lstStyle/>
          <a:p>
            <a:r>
              <a:rPr lang="en-US" sz="4000" dirty="0"/>
              <a:t>Saving </a:t>
            </a:r>
            <a:r>
              <a:rPr lang="en-US" sz="4000" b="1" dirty="0">
                <a:solidFill>
                  <a:schemeClr val="accent6">
                    <a:lumMod val="50000"/>
                  </a:schemeClr>
                </a:solidFill>
              </a:rPr>
              <a:t>10%</a:t>
            </a:r>
          </a:p>
        </p:txBody>
      </p:sp>
      <p:sp>
        <p:nvSpPr>
          <p:cNvPr id="3" name="Subtitle 2">
            <a:extLst>
              <a:ext uri="{FF2B5EF4-FFF2-40B4-BE49-F238E27FC236}">
                <a16:creationId xmlns:a16="http://schemas.microsoft.com/office/drawing/2014/main" id="{D8D37B52-2BEB-4662-8C93-63BF66C3828B}"/>
              </a:ext>
            </a:extLst>
          </p:cNvPr>
          <p:cNvSpPr>
            <a:spLocks noGrp="1"/>
          </p:cNvSpPr>
          <p:nvPr>
            <p:ph type="subTitle" idx="1"/>
          </p:nvPr>
        </p:nvSpPr>
        <p:spPr>
          <a:xfrm>
            <a:off x="7782910" y="5242675"/>
            <a:ext cx="4330262" cy="683284"/>
          </a:xfrm>
        </p:spPr>
        <p:txBody>
          <a:bodyPr>
            <a:normAutofit/>
          </a:bodyPr>
          <a:lstStyle/>
          <a:p>
            <a:r>
              <a:rPr lang="en-US" sz="2000" dirty="0"/>
              <a:t>Credit and Debt</a:t>
            </a:r>
          </a:p>
          <a:p>
            <a:pPr>
              <a:spcBef>
                <a:spcPts val="0"/>
              </a:spcBef>
            </a:pPr>
            <a:r>
              <a:rPr lang="en-US" sz="2000" dirty="0"/>
              <a:t>Risk Management</a:t>
            </a:r>
          </a:p>
        </p:txBody>
      </p:sp>
      <p:sp>
        <p:nvSpPr>
          <p:cNvPr id="4" name="Oval 3">
            <a:extLst>
              <a:ext uri="{FF2B5EF4-FFF2-40B4-BE49-F238E27FC236}">
                <a16:creationId xmlns:a16="http://schemas.microsoft.com/office/drawing/2014/main" id="{69CC681C-795E-4055-BA33-BC68439A61B4}"/>
              </a:ext>
            </a:extLst>
          </p:cNvPr>
          <p:cNvSpPr/>
          <p:nvPr/>
        </p:nvSpPr>
        <p:spPr>
          <a:xfrm>
            <a:off x="5459688" y="-33556"/>
            <a:ext cx="1222309" cy="1240971"/>
          </a:xfrm>
          <a:prstGeom prst="ellipse">
            <a:avLst/>
          </a:prstGeom>
          <a:solidFill>
            <a:srgbClr val="CC9900">
              <a:alpha val="4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32C6C673-0B5C-42B5-BD5B-DA970D13424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23100" y="2046296"/>
            <a:ext cx="2458544" cy="2458544"/>
          </a:xfrm>
          <a:prstGeom prst="rect">
            <a:avLst/>
          </a:prstGeom>
        </p:spPr>
      </p:pic>
      <p:sp>
        <p:nvSpPr>
          <p:cNvPr id="9" name="TextBox 8">
            <a:extLst>
              <a:ext uri="{FF2B5EF4-FFF2-40B4-BE49-F238E27FC236}">
                <a16:creationId xmlns:a16="http://schemas.microsoft.com/office/drawing/2014/main" id="{339A105F-130A-438D-9E12-44C990B12C53}"/>
              </a:ext>
            </a:extLst>
          </p:cNvPr>
          <p:cNvSpPr txBox="1"/>
          <p:nvPr/>
        </p:nvSpPr>
        <p:spPr>
          <a:xfrm rot="18880775">
            <a:off x="3325681" y="1441753"/>
            <a:ext cx="2692948" cy="369332"/>
          </a:xfrm>
          <a:prstGeom prst="rect">
            <a:avLst/>
          </a:prstGeom>
          <a:noFill/>
        </p:spPr>
        <p:txBody>
          <a:bodyPr wrap="square" rtlCol="0">
            <a:spAutoFit/>
          </a:bodyPr>
          <a:lstStyle/>
          <a:p>
            <a:pPr algn="ctr"/>
            <a:r>
              <a:rPr lang="en-US" b="1" dirty="0">
                <a:solidFill>
                  <a:schemeClr val="accent6">
                    <a:lumMod val="50000"/>
                  </a:schemeClr>
                </a:solidFill>
              </a:rPr>
              <a:t>SAVING 10%</a:t>
            </a:r>
          </a:p>
        </p:txBody>
      </p:sp>
      <p:cxnSp>
        <p:nvCxnSpPr>
          <p:cNvPr id="10" name="Straight Arrow Connector 9">
            <a:extLst>
              <a:ext uri="{FF2B5EF4-FFF2-40B4-BE49-F238E27FC236}">
                <a16:creationId xmlns:a16="http://schemas.microsoft.com/office/drawing/2014/main" id="{9AA4247E-8A75-49E1-9FD8-CCB94AAF8A8A}"/>
              </a:ext>
            </a:extLst>
          </p:cNvPr>
          <p:cNvCxnSpPr>
            <a:cxnSpLocks/>
          </p:cNvCxnSpPr>
          <p:nvPr/>
        </p:nvCxnSpPr>
        <p:spPr>
          <a:xfrm flipH="1">
            <a:off x="3808602" y="983734"/>
            <a:ext cx="1788144" cy="1751077"/>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69A191B-0E4F-4F8E-A11E-BE35A3DE737A}"/>
              </a:ext>
            </a:extLst>
          </p:cNvPr>
          <p:cNvSpPr txBox="1"/>
          <p:nvPr/>
        </p:nvSpPr>
        <p:spPr>
          <a:xfrm rot="2730639">
            <a:off x="6197317" y="1615529"/>
            <a:ext cx="2808921" cy="369332"/>
          </a:xfrm>
          <a:prstGeom prst="rect">
            <a:avLst/>
          </a:prstGeom>
          <a:noFill/>
        </p:spPr>
        <p:txBody>
          <a:bodyPr wrap="square" rtlCol="0">
            <a:spAutoFit/>
          </a:bodyPr>
          <a:lstStyle/>
          <a:p>
            <a:pPr algn="ctr"/>
            <a:r>
              <a:rPr lang="en-US" b="1" dirty="0">
                <a:solidFill>
                  <a:schemeClr val="accent6">
                    <a:lumMod val="50000"/>
                  </a:schemeClr>
                </a:solidFill>
              </a:rPr>
              <a:t>GIVING 10%</a:t>
            </a:r>
          </a:p>
        </p:txBody>
      </p:sp>
      <p:cxnSp>
        <p:nvCxnSpPr>
          <p:cNvPr id="16" name="Straight Arrow Connector 15">
            <a:extLst>
              <a:ext uri="{FF2B5EF4-FFF2-40B4-BE49-F238E27FC236}">
                <a16:creationId xmlns:a16="http://schemas.microsoft.com/office/drawing/2014/main" id="{AE2B424D-5BB8-4014-B8F8-938BB935DD00}"/>
              </a:ext>
            </a:extLst>
          </p:cNvPr>
          <p:cNvCxnSpPr>
            <a:cxnSpLocks/>
            <a:endCxn id="4" idx="5"/>
          </p:cNvCxnSpPr>
          <p:nvPr/>
        </p:nvCxnSpPr>
        <p:spPr>
          <a:xfrm flipH="1" flipV="1">
            <a:off x="6502994" y="1025679"/>
            <a:ext cx="1773532" cy="1767502"/>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90DB822-EC85-48A1-981E-68596C89A625}"/>
              </a:ext>
            </a:extLst>
          </p:cNvPr>
          <p:cNvCxnSpPr>
            <a:cxnSpLocks/>
          </p:cNvCxnSpPr>
          <p:nvPr/>
        </p:nvCxnSpPr>
        <p:spPr>
          <a:xfrm flipV="1">
            <a:off x="6608922" y="3825380"/>
            <a:ext cx="1749504" cy="1758937"/>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18" name="TextBox 17">
            <a:extLst>
              <a:ext uri="{FF2B5EF4-FFF2-40B4-BE49-F238E27FC236}">
                <a16:creationId xmlns:a16="http://schemas.microsoft.com/office/drawing/2014/main" id="{261C7EAE-52F5-41D3-949F-BCF761CAE2D1}"/>
              </a:ext>
            </a:extLst>
          </p:cNvPr>
          <p:cNvSpPr txBox="1"/>
          <p:nvPr/>
        </p:nvSpPr>
        <p:spPr>
          <a:xfrm rot="18888380">
            <a:off x="6205702" y="5128983"/>
            <a:ext cx="1960285" cy="369332"/>
          </a:xfrm>
          <a:prstGeom prst="rect">
            <a:avLst/>
          </a:prstGeom>
          <a:noFill/>
        </p:spPr>
        <p:txBody>
          <a:bodyPr wrap="square" rtlCol="0">
            <a:spAutoFit/>
          </a:bodyPr>
          <a:lstStyle/>
          <a:p>
            <a:pPr algn="ctr"/>
            <a:r>
              <a:rPr lang="en-US" b="1" dirty="0">
                <a:solidFill>
                  <a:schemeClr val="accent6">
                    <a:lumMod val="50000"/>
                  </a:schemeClr>
                </a:solidFill>
              </a:rPr>
              <a:t>EARNING</a:t>
            </a:r>
          </a:p>
        </p:txBody>
      </p:sp>
    </p:spTree>
    <p:extLst>
      <p:ext uri="{BB962C8B-B14F-4D97-AF65-F5344CB8AC3E}">
        <p14:creationId xmlns:p14="http://schemas.microsoft.com/office/powerpoint/2010/main" val="26685362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picture containing screenshot&#10;&#10;Description generated with very high confidence">
            <a:extLst>
              <a:ext uri="{FF2B5EF4-FFF2-40B4-BE49-F238E27FC236}">
                <a16:creationId xmlns:a16="http://schemas.microsoft.com/office/drawing/2014/main" id="{FE8BCDF5-FEA9-4B5D-A39A-70443E2BCE2B}"/>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86378" y="374340"/>
            <a:ext cx="11241218" cy="5843579"/>
          </a:xfrm>
        </p:spPr>
      </p:pic>
      <p:pic>
        <p:nvPicPr>
          <p:cNvPr id="11" name="Picture 10" descr="A picture containing pink, indoor, wall, plastic&#10;&#10;Description generated with very high confidence">
            <a:extLst>
              <a:ext uri="{FF2B5EF4-FFF2-40B4-BE49-F238E27FC236}">
                <a16:creationId xmlns:a16="http://schemas.microsoft.com/office/drawing/2014/main" id="{A43BB116-4793-4F2E-AF75-F87946C4A6C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9394035" y="2731196"/>
            <a:ext cx="2233561" cy="1871480"/>
          </a:xfrm>
          <a:prstGeom prst="rect">
            <a:avLst/>
          </a:prstGeom>
        </p:spPr>
      </p:pic>
    </p:spTree>
    <p:extLst>
      <p:ext uri="{BB962C8B-B14F-4D97-AF65-F5344CB8AC3E}">
        <p14:creationId xmlns:p14="http://schemas.microsoft.com/office/powerpoint/2010/main" val="13528613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B3689BE-5AA7-4EB3-B375-83F9E6F1040E}"/>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14105" r="-2" b="2306"/>
          <a:stretch/>
        </p:blipFill>
        <p:spPr>
          <a:xfrm>
            <a:off x="7556408" y="10"/>
            <a:ext cx="4635591" cy="6857990"/>
          </a:xfrm>
          <a:prstGeom prst="rect">
            <a:avLst/>
          </a:prstGeom>
          <a:effectLst/>
        </p:spPr>
      </p:pic>
      <p:sp>
        <p:nvSpPr>
          <p:cNvPr id="2" name="Title 1">
            <a:extLst>
              <a:ext uri="{FF2B5EF4-FFF2-40B4-BE49-F238E27FC236}">
                <a16:creationId xmlns:a16="http://schemas.microsoft.com/office/drawing/2014/main" id="{D6CD521B-29CB-490C-B934-391436F3FB89}"/>
              </a:ext>
            </a:extLst>
          </p:cNvPr>
          <p:cNvSpPr>
            <a:spLocks noGrp="1"/>
          </p:cNvSpPr>
          <p:nvPr>
            <p:ph type="title"/>
          </p:nvPr>
        </p:nvSpPr>
        <p:spPr>
          <a:xfrm>
            <a:off x="391886" y="629266"/>
            <a:ext cx="6988627" cy="1676603"/>
          </a:xfrm>
          <a:solidFill>
            <a:srgbClr val="C00000"/>
          </a:solidFill>
        </p:spPr>
        <p:txBody>
          <a:bodyPr vert="horz" lIns="91440" tIns="45720" rIns="91440" bIns="45720" rtlCol="0" anchor="ctr">
            <a:normAutofit/>
          </a:bodyPr>
          <a:lstStyle/>
          <a:p>
            <a:r>
              <a:rPr lang="en-US" sz="3600" dirty="0">
                <a:solidFill>
                  <a:schemeClr val="bg1"/>
                </a:solidFill>
                <a:latin typeface="Calisto MT" panose="02040603050505030304" pitchFamily="18" charset="0"/>
              </a:rPr>
              <a:t>The First Cure for a Lean Purse:</a:t>
            </a:r>
            <a:br>
              <a:rPr lang="en-US" sz="3600" dirty="0">
                <a:solidFill>
                  <a:schemeClr val="bg1"/>
                </a:solidFill>
                <a:latin typeface="Calisto MT" panose="02040603050505030304" pitchFamily="18" charset="0"/>
              </a:rPr>
            </a:br>
            <a:r>
              <a:rPr lang="en-US" sz="3600" dirty="0">
                <a:solidFill>
                  <a:schemeClr val="bg1"/>
                </a:solidFill>
                <a:latin typeface="Calisto MT" panose="02040603050505030304" pitchFamily="18" charset="0"/>
              </a:rPr>
              <a:t> Start thy purse to fattening</a:t>
            </a:r>
          </a:p>
        </p:txBody>
      </p:sp>
      <p:sp>
        <p:nvSpPr>
          <p:cNvPr id="3" name="Content Placeholder 2">
            <a:extLst>
              <a:ext uri="{FF2B5EF4-FFF2-40B4-BE49-F238E27FC236}">
                <a16:creationId xmlns:a16="http://schemas.microsoft.com/office/drawing/2014/main" id="{FEC84BBC-5323-456C-B600-3A6E051FFD9C}"/>
              </a:ext>
            </a:extLst>
          </p:cNvPr>
          <p:cNvSpPr>
            <a:spLocks noGrp="1"/>
          </p:cNvSpPr>
          <p:nvPr>
            <p:ph sz="half" idx="1"/>
          </p:nvPr>
        </p:nvSpPr>
        <p:spPr>
          <a:xfrm>
            <a:off x="648930" y="2438400"/>
            <a:ext cx="6586489" cy="3785419"/>
          </a:xfrm>
        </p:spPr>
        <p:txBody>
          <a:bodyPr vert="horz" lIns="91440" tIns="45720" rIns="91440" bIns="45720" rtlCol="0">
            <a:normAutofit/>
          </a:bodyPr>
          <a:lstStyle/>
          <a:p>
            <a:pPr marL="0" indent="0">
              <a:buNone/>
            </a:pPr>
            <a:endParaRPr lang="en-US" sz="2400" dirty="0"/>
          </a:p>
          <a:p>
            <a:pPr marL="0" indent="0">
              <a:buNone/>
            </a:pPr>
            <a:r>
              <a:rPr lang="en-US" sz="2400" i="1" dirty="0"/>
              <a:t>“Now I will tell a strange truth, the reason for which I know not. When I ceased to pay out more than </a:t>
            </a:r>
            <a:r>
              <a:rPr lang="en-US" sz="2400" i="1" dirty="0">
                <a:solidFill>
                  <a:srgbClr val="FF0000"/>
                </a:solidFill>
              </a:rPr>
              <a:t>nine-tenths</a:t>
            </a:r>
            <a:r>
              <a:rPr lang="en-US" sz="2400" i="1" dirty="0"/>
              <a:t> of my earnings, I managed to get along just as well. I was not shorter than before. Also, ere long, did coins come to me more easily than before. Surely it is a law of the Gods that unto him who keepeth and spreadeth not a certain part of all his earnings, shall gold come more easily. Likewise, him whose purse is empty, does gold avoid.”</a:t>
            </a:r>
          </a:p>
        </p:txBody>
      </p:sp>
    </p:spTree>
    <p:extLst>
      <p:ext uri="{BB962C8B-B14F-4D97-AF65-F5344CB8AC3E}">
        <p14:creationId xmlns:p14="http://schemas.microsoft.com/office/powerpoint/2010/main" val="5718753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376EFB1-01CF-419F-ABF1-2AF02BBFCBD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6141396"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F9DEA15-78BD-4750-AA18-B9F28A6D5A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9" name="Content Placeholder 4">
            <a:extLst>
              <a:ext uri="{FF2B5EF4-FFF2-40B4-BE49-F238E27FC236}">
                <a16:creationId xmlns:a16="http://schemas.microsoft.com/office/drawing/2014/main" id="{6130F7EF-CA21-4981-983F-664A161C184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26351" y="484632"/>
            <a:ext cx="4443297" cy="5733287"/>
          </a:xfrm>
          <a:prstGeom prst="rect">
            <a:avLst/>
          </a:prstGeom>
        </p:spPr>
      </p:pic>
      <p:sp>
        <p:nvSpPr>
          <p:cNvPr id="11" name="Content Placeholder 10"/>
          <p:cNvSpPr>
            <a:spLocks noGrp="1"/>
          </p:cNvSpPr>
          <p:nvPr>
            <p:ph idx="1"/>
          </p:nvPr>
        </p:nvSpPr>
        <p:spPr>
          <a:xfrm>
            <a:off x="6503557" y="1122522"/>
            <a:ext cx="5235490" cy="3773010"/>
          </a:xfrm>
        </p:spPr>
        <p:txBody>
          <a:bodyPr>
            <a:normAutofit/>
          </a:bodyPr>
          <a:lstStyle/>
          <a:p>
            <a:pPr marL="0" indent="0">
              <a:buNone/>
            </a:pPr>
            <a:endParaRPr lang="en-US" sz="2000" i="1" dirty="0">
              <a:solidFill>
                <a:schemeClr val="bg1"/>
              </a:solidFill>
            </a:endParaRPr>
          </a:p>
          <a:p>
            <a:pPr marL="0" indent="0">
              <a:buNone/>
            </a:pPr>
            <a:endParaRPr lang="en-US" sz="2000" i="1" dirty="0">
              <a:solidFill>
                <a:schemeClr val="bg1"/>
              </a:solidFill>
            </a:endParaRPr>
          </a:p>
          <a:p>
            <a:pPr marL="0" indent="0">
              <a:buNone/>
            </a:pPr>
            <a:r>
              <a:rPr lang="en-US" sz="3600" i="1" dirty="0">
                <a:solidFill>
                  <a:schemeClr val="bg1"/>
                </a:solidFill>
              </a:rPr>
              <a:t>“Try to save something while your salary is small; it’s impossible to save after you begin to earn more.”</a:t>
            </a:r>
          </a:p>
          <a:p>
            <a:pPr marL="0" indent="0" algn="r">
              <a:buNone/>
            </a:pPr>
            <a:r>
              <a:rPr lang="en-US" sz="3600" i="1" dirty="0">
                <a:solidFill>
                  <a:schemeClr val="bg1"/>
                </a:solidFill>
              </a:rPr>
              <a:t>Jack Benny</a:t>
            </a:r>
          </a:p>
        </p:txBody>
      </p:sp>
    </p:spTree>
    <p:extLst>
      <p:ext uri="{BB962C8B-B14F-4D97-AF65-F5344CB8AC3E}">
        <p14:creationId xmlns:p14="http://schemas.microsoft.com/office/powerpoint/2010/main" val="521632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652E049F-5A88-4A31-9866-D53AA86DD35B}"/>
              </a:ext>
            </a:extLst>
          </p:cNvPr>
          <p:cNvPicPr>
            <a:picLocks noGrp="1" noChangeAspect="1"/>
          </p:cNvPicPr>
          <p:nvPr>
            <p:ph sz="half"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368142" y="830911"/>
            <a:ext cx="5547050" cy="5547050"/>
          </a:xfrm>
          <a:prstGeom prst="rect">
            <a:avLst/>
          </a:prstGeom>
        </p:spPr>
      </p:pic>
      <p:sp>
        <p:nvSpPr>
          <p:cNvPr id="11" name="Freeform: Shape 10">
            <a:extLst>
              <a:ext uri="{FF2B5EF4-FFF2-40B4-BE49-F238E27FC236}">
                <a16:creationId xmlns:a16="http://schemas.microsoft.com/office/drawing/2014/main" id="{64965EAE-E41A-435F-B993-07E824B6C97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0"/>
            <a:ext cx="7539895" cy="6858000"/>
          </a:xfrm>
          <a:custGeom>
            <a:avLst/>
            <a:gdLst>
              <a:gd name="connsiteX0" fmla="*/ 7539895 w 7539895"/>
              <a:gd name="connsiteY0" fmla="*/ 6858000 h 6858000"/>
              <a:gd name="connsiteX1" fmla="*/ 0 w 7539895"/>
              <a:gd name="connsiteY1" fmla="*/ 6858000 h 6858000"/>
              <a:gd name="connsiteX2" fmla="*/ 0 w 7539895"/>
              <a:gd name="connsiteY2" fmla="*/ 0 h 6858000"/>
              <a:gd name="connsiteX3" fmla="*/ 4363741 w 7539895"/>
              <a:gd name="connsiteY3" fmla="*/ 0 h 6858000"/>
            </a:gdLst>
            <a:ahLst/>
            <a:cxnLst>
              <a:cxn ang="0">
                <a:pos x="connsiteX0" y="connsiteY0"/>
              </a:cxn>
              <a:cxn ang="0">
                <a:pos x="connsiteX1" y="connsiteY1"/>
              </a:cxn>
              <a:cxn ang="0">
                <a:pos x="connsiteX2" y="connsiteY2"/>
              </a:cxn>
              <a:cxn ang="0">
                <a:pos x="connsiteX3" y="connsiteY3"/>
              </a:cxn>
            </a:cxnLst>
            <a:rect l="l" t="t" r="r" b="b"/>
            <a:pathLst>
              <a:path w="7539895" h="6858000">
                <a:moveTo>
                  <a:pt x="7539895" y="6858000"/>
                </a:moveTo>
                <a:lnTo>
                  <a:pt x="0" y="6858000"/>
                </a:lnTo>
                <a:lnTo>
                  <a:pt x="0" y="0"/>
                </a:lnTo>
                <a:lnTo>
                  <a:pt x="4363741" y="0"/>
                </a:lnTo>
                <a:close/>
              </a:path>
            </a:pathLst>
          </a:cu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152F8994-E6D4-4311-9548-C3607BC4364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7092985" cy="6858000"/>
          </a:xfrm>
          <a:custGeom>
            <a:avLst/>
            <a:gdLst>
              <a:gd name="connsiteX0" fmla="*/ 7092985 w 7092985"/>
              <a:gd name="connsiteY0" fmla="*/ 6858000 h 6858000"/>
              <a:gd name="connsiteX1" fmla="*/ 0 w 7092985"/>
              <a:gd name="connsiteY1" fmla="*/ 6858000 h 6858000"/>
              <a:gd name="connsiteX2" fmla="*/ 0 w 7092985"/>
              <a:gd name="connsiteY2" fmla="*/ 0 h 6858000"/>
              <a:gd name="connsiteX3" fmla="*/ 3916831 w 7092985"/>
              <a:gd name="connsiteY3" fmla="*/ 0 h 6858000"/>
            </a:gdLst>
            <a:ahLst/>
            <a:cxnLst>
              <a:cxn ang="0">
                <a:pos x="connsiteX0" y="connsiteY0"/>
              </a:cxn>
              <a:cxn ang="0">
                <a:pos x="connsiteX1" y="connsiteY1"/>
              </a:cxn>
              <a:cxn ang="0">
                <a:pos x="connsiteX2" y="connsiteY2"/>
              </a:cxn>
              <a:cxn ang="0">
                <a:pos x="connsiteX3" y="connsiteY3"/>
              </a:cxn>
            </a:cxnLst>
            <a:rect l="l" t="t" r="r" b="b"/>
            <a:pathLst>
              <a:path w="7092985" h="6858000">
                <a:moveTo>
                  <a:pt x="7092985" y="6858000"/>
                </a:moveTo>
                <a:lnTo>
                  <a:pt x="0" y="6858000"/>
                </a:lnTo>
                <a:lnTo>
                  <a:pt x="0" y="0"/>
                </a:lnTo>
                <a:lnTo>
                  <a:pt x="391683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7B8751A-EF73-429C-86B6-B6F2D40C1965}"/>
              </a:ext>
            </a:extLst>
          </p:cNvPr>
          <p:cNvSpPr>
            <a:spLocks noGrp="1"/>
          </p:cNvSpPr>
          <p:nvPr>
            <p:ph type="title"/>
          </p:nvPr>
        </p:nvSpPr>
        <p:spPr>
          <a:xfrm>
            <a:off x="838199" y="365125"/>
            <a:ext cx="5529943" cy="1325563"/>
          </a:xfrm>
        </p:spPr>
        <p:txBody>
          <a:bodyPr vert="horz" lIns="91440" tIns="45720" rIns="91440" bIns="45720" rtlCol="0" anchor="ctr">
            <a:normAutofit/>
          </a:bodyPr>
          <a:lstStyle/>
          <a:p>
            <a:r>
              <a:rPr lang="en-US" b="1" kern="1200" dirty="0">
                <a:solidFill>
                  <a:schemeClr val="bg1"/>
                </a:solidFill>
                <a:latin typeface="+mj-lt"/>
                <a:ea typeface="+mj-ea"/>
                <a:cs typeface="+mj-cs"/>
              </a:rPr>
              <a:t>Reasons for Saving</a:t>
            </a:r>
          </a:p>
        </p:txBody>
      </p:sp>
      <p:sp>
        <p:nvSpPr>
          <p:cNvPr id="4" name="Content Placeholder 3">
            <a:extLst>
              <a:ext uri="{FF2B5EF4-FFF2-40B4-BE49-F238E27FC236}">
                <a16:creationId xmlns:a16="http://schemas.microsoft.com/office/drawing/2014/main" id="{B0280EE8-0FEA-4918-AEF0-A162CA4F7284}"/>
              </a:ext>
            </a:extLst>
          </p:cNvPr>
          <p:cNvSpPr>
            <a:spLocks noGrp="1"/>
          </p:cNvSpPr>
          <p:nvPr>
            <p:ph sz="half" idx="2"/>
          </p:nvPr>
        </p:nvSpPr>
        <p:spPr>
          <a:xfrm>
            <a:off x="373225" y="1825624"/>
            <a:ext cx="4226768" cy="3931363"/>
          </a:xfrm>
        </p:spPr>
        <p:txBody>
          <a:bodyPr vert="horz" lIns="91440" tIns="45720" rIns="91440" bIns="45720" rtlCol="0">
            <a:normAutofit/>
          </a:bodyPr>
          <a:lstStyle/>
          <a:p>
            <a:r>
              <a:rPr lang="en-US" dirty="0">
                <a:solidFill>
                  <a:schemeClr val="bg1"/>
                </a:solidFill>
              </a:rPr>
              <a:t>3-6 month emergency fund</a:t>
            </a:r>
          </a:p>
          <a:p>
            <a:r>
              <a:rPr lang="en-US" dirty="0">
                <a:solidFill>
                  <a:schemeClr val="bg1"/>
                </a:solidFill>
              </a:rPr>
              <a:t>Meet short-term goals</a:t>
            </a:r>
          </a:p>
          <a:p>
            <a:r>
              <a:rPr lang="en-US" dirty="0">
                <a:solidFill>
                  <a:schemeClr val="bg1"/>
                </a:solidFill>
              </a:rPr>
              <a:t>Keep funds secure while growing</a:t>
            </a:r>
          </a:p>
          <a:p>
            <a:r>
              <a:rPr lang="en-US" dirty="0">
                <a:solidFill>
                  <a:schemeClr val="bg1"/>
                </a:solidFill>
              </a:rPr>
              <a:t>Budget shortfalls</a:t>
            </a:r>
          </a:p>
        </p:txBody>
      </p:sp>
    </p:spTree>
    <p:extLst>
      <p:ext uri="{BB962C8B-B14F-4D97-AF65-F5344CB8AC3E}">
        <p14:creationId xmlns:p14="http://schemas.microsoft.com/office/powerpoint/2010/main" val="4762493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A picture containing indoor&#10;&#10;Description generated with high confidence">
            <a:extLst>
              <a:ext uri="{FF2B5EF4-FFF2-40B4-BE49-F238E27FC236}">
                <a16:creationId xmlns:a16="http://schemas.microsoft.com/office/drawing/2014/main" id="{F5E28E61-1B16-43B4-9333-E5E9FFE8164D}"/>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0826" r="26252"/>
          <a:stretch/>
        </p:blipFill>
        <p:spPr>
          <a:xfrm>
            <a:off x="20" y="10"/>
            <a:ext cx="4635571" cy="6857990"/>
          </a:xfrm>
          <a:prstGeom prst="rect">
            <a:avLst/>
          </a:prstGeom>
          <a:effectLst/>
        </p:spPr>
      </p:pic>
      <p:cxnSp>
        <p:nvCxnSpPr>
          <p:cNvPr id="13" name="Straight Connector 12">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7E4335"/>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113A8FE5-8146-4122-BDA2-3017C0E8E5A3}"/>
              </a:ext>
            </a:extLst>
          </p:cNvPr>
          <p:cNvSpPr>
            <a:spLocks noGrp="1"/>
          </p:cNvSpPr>
          <p:nvPr>
            <p:ph type="title"/>
          </p:nvPr>
        </p:nvSpPr>
        <p:spPr>
          <a:xfrm>
            <a:off x="4965430" y="629268"/>
            <a:ext cx="6586491" cy="1286160"/>
          </a:xfrm>
        </p:spPr>
        <p:txBody>
          <a:bodyPr vert="horz" lIns="91440" tIns="45720" rIns="91440" bIns="45720" rtlCol="0" anchor="b">
            <a:normAutofit fontScale="90000"/>
          </a:bodyPr>
          <a:lstStyle/>
          <a:p>
            <a:r>
              <a:rPr lang="en-US" b="1" dirty="0"/>
              <a:t>Common Savings Tools</a:t>
            </a:r>
            <a:br>
              <a:rPr lang="en-US" b="1" dirty="0"/>
            </a:br>
            <a:endParaRPr lang="en-US" b="1" dirty="0"/>
          </a:p>
        </p:txBody>
      </p:sp>
      <p:sp>
        <p:nvSpPr>
          <p:cNvPr id="6" name="Content Placeholder 5">
            <a:extLst>
              <a:ext uri="{FF2B5EF4-FFF2-40B4-BE49-F238E27FC236}">
                <a16:creationId xmlns:a16="http://schemas.microsoft.com/office/drawing/2014/main" id="{6519491D-73B9-439E-9C76-4D85F53422FE}"/>
              </a:ext>
            </a:extLst>
          </p:cNvPr>
          <p:cNvSpPr>
            <a:spLocks noGrp="1"/>
          </p:cNvSpPr>
          <p:nvPr>
            <p:ph sz="half" idx="2"/>
          </p:nvPr>
        </p:nvSpPr>
        <p:spPr>
          <a:xfrm>
            <a:off x="5080934" y="2438399"/>
            <a:ext cx="6309360" cy="4108701"/>
          </a:xfrm>
        </p:spPr>
        <p:txBody>
          <a:bodyPr vert="horz" lIns="91440" tIns="45720" rIns="91440" bIns="45720" rtlCol="0">
            <a:noAutofit/>
          </a:bodyPr>
          <a:lstStyle/>
          <a:p>
            <a:pPr marL="0" indent="0">
              <a:buNone/>
            </a:pPr>
            <a:r>
              <a:rPr lang="en-US" sz="2400" b="1" dirty="0">
                <a:solidFill>
                  <a:schemeClr val="accent6">
                    <a:lumMod val="50000"/>
                  </a:schemeClr>
                </a:solidFill>
              </a:rPr>
              <a:t>Savings Account</a:t>
            </a:r>
          </a:p>
          <a:p>
            <a:pPr marL="0" indent="0">
              <a:buNone/>
            </a:pPr>
            <a:r>
              <a:rPr lang="en-US" sz="2400" b="1" dirty="0">
                <a:solidFill>
                  <a:schemeClr val="accent6">
                    <a:lumMod val="50000"/>
                  </a:schemeClr>
                </a:solidFill>
              </a:rPr>
              <a:t>Money Market Account</a:t>
            </a:r>
          </a:p>
          <a:p>
            <a:pPr marL="0" indent="0">
              <a:buNone/>
            </a:pPr>
            <a:r>
              <a:rPr lang="en-US" sz="2400" b="1" dirty="0">
                <a:solidFill>
                  <a:schemeClr val="accent6">
                    <a:lumMod val="50000"/>
                  </a:schemeClr>
                </a:solidFill>
              </a:rPr>
              <a:t>Certificate of Deposit (CD)</a:t>
            </a:r>
          </a:p>
          <a:p>
            <a:pPr marL="0" indent="0">
              <a:buNone/>
            </a:pPr>
            <a:r>
              <a:rPr lang="en-US" sz="2400" b="1" dirty="0">
                <a:solidFill>
                  <a:schemeClr val="accent6">
                    <a:lumMod val="50000"/>
                  </a:schemeClr>
                </a:solidFill>
              </a:rPr>
              <a:t>Savings Bond</a:t>
            </a:r>
          </a:p>
          <a:p>
            <a:r>
              <a:rPr lang="en-US" sz="2400" dirty="0"/>
              <a:t>Can cash out of full value of bond at maturity </a:t>
            </a:r>
          </a:p>
          <a:p>
            <a:r>
              <a:rPr lang="en-US" sz="2400" dirty="0"/>
              <a:t>Low risk, low return</a:t>
            </a:r>
          </a:p>
          <a:p>
            <a:r>
              <a:rPr lang="en-US" sz="2400" dirty="0"/>
              <a:t>Government-issued and backed</a:t>
            </a:r>
          </a:p>
          <a:p>
            <a:pPr marL="0" indent="0">
              <a:buNone/>
            </a:pPr>
            <a:endParaRPr lang="en-US" sz="2400" b="1" dirty="0">
              <a:solidFill>
                <a:schemeClr val="accent6">
                  <a:lumMod val="50000"/>
                </a:schemeClr>
              </a:solidFill>
            </a:endParaRPr>
          </a:p>
        </p:txBody>
      </p:sp>
      <p:sp>
        <p:nvSpPr>
          <p:cNvPr id="11" name="Content Placeholder 5">
            <a:extLst>
              <a:ext uri="{FF2B5EF4-FFF2-40B4-BE49-F238E27FC236}">
                <a16:creationId xmlns:a16="http://schemas.microsoft.com/office/drawing/2014/main" id="{4E3C6F12-84AB-429A-A69D-DEA6BB128623}"/>
              </a:ext>
            </a:extLst>
          </p:cNvPr>
          <p:cNvSpPr txBox="1">
            <a:spLocks/>
          </p:cNvSpPr>
          <p:nvPr/>
        </p:nvSpPr>
        <p:spPr>
          <a:xfrm>
            <a:off x="8568866" y="2438400"/>
            <a:ext cx="3477725" cy="41087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dirty="0"/>
          </a:p>
        </p:txBody>
      </p:sp>
      <p:pic>
        <p:nvPicPr>
          <p:cNvPr id="12" name="Content Placeholder 7" descr="A close up of a sign&#10;&#10;Description generated with very high confidence">
            <a:extLst>
              <a:ext uri="{FF2B5EF4-FFF2-40B4-BE49-F238E27FC236}">
                <a16:creationId xmlns:a16="http://schemas.microsoft.com/office/drawing/2014/main" id="{B4697F05-4EF3-4152-8BF4-F57440A8AE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2087" y="1074713"/>
            <a:ext cx="1163997" cy="1163997"/>
          </a:xfrm>
          <a:prstGeom prst="rect">
            <a:avLst/>
          </a:prstGeom>
        </p:spPr>
      </p:pic>
      <p:pic>
        <p:nvPicPr>
          <p:cNvPr id="14" name="Picture 13">
            <a:extLst>
              <a:ext uri="{FF2B5EF4-FFF2-40B4-BE49-F238E27FC236}">
                <a16:creationId xmlns:a16="http://schemas.microsoft.com/office/drawing/2014/main" id="{966505F2-EF6E-4296-96A3-F54961A742E6}"/>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491588" y="1315053"/>
            <a:ext cx="1514828" cy="709215"/>
          </a:xfrm>
          <a:prstGeom prst="rect">
            <a:avLst/>
          </a:prstGeom>
        </p:spPr>
      </p:pic>
    </p:spTree>
    <p:extLst>
      <p:ext uri="{BB962C8B-B14F-4D97-AF65-F5344CB8AC3E}">
        <p14:creationId xmlns:p14="http://schemas.microsoft.com/office/powerpoint/2010/main" val="4219922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500"/>
                                        <p:tgtEl>
                                          <p:spTgt spid="6">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4" end="4"/>
                                            </p:txEl>
                                          </p:spTgt>
                                        </p:tgtEl>
                                        <p:attrNameLst>
                                          <p:attrName>style.visibility</p:attrName>
                                        </p:attrNameLst>
                                      </p:cBhvr>
                                      <p:to>
                                        <p:strVal val="visible"/>
                                      </p:to>
                                    </p:set>
                                    <p:animEffect transition="in" filter="fade">
                                      <p:cBhvr>
                                        <p:cTn id="10" dur="500"/>
                                        <p:tgtEl>
                                          <p:spTgt spid="6">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animEffect transition="in" filter="fade">
                                      <p:cBhvr>
                                        <p:cTn id="15" dur="500"/>
                                        <p:tgtEl>
                                          <p:spTgt spid="6">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6" end="6"/>
                                            </p:txEl>
                                          </p:spTgt>
                                        </p:tgtEl>
                                        <p:attrNameLst>
                                          <p:attrName>style.visibility</p:attrName>
                                        </p:attrNameLst>
                                      </p:cBhvr>
                                      <p:to>
                                        <p:strVal val="visible"/>
                                      </p:to>
                                    </p:set>
                                    <p:animEffect transition="in" filter="fade">
                                      <p:cBhvr>
                                        <p:cTn id="20"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6CF29CD-38B8-4924-BA11-6D60517487E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6"/>
            <a:ext cx="12192000" cy="261518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a:extLst>
              <a:ext uri="{FF2B5EF4-FFF2-40B4-BE49-F238E27FC236}">
                <a16:creationId xmlns:a16="http://schemas.microsoft.com/office/drawing/2014/main" id="{50CE3C15-2F9D-4D24-9105-08EDB6D0F445}"/>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187217" y="643464"/>
            <a:ext cx="9827934" cy="3275978"/>
          </a:xfrm>
          <a:prstGeom prst="rect">
            <a:avLst/>
          </a:prstGeom>
        </p:spPr>
      </p:pic>
      <p:sp>
        <p:nvSpPr>
          <p:cNvPr id="2" name="Title 1">
            <a:extLst>
              <a:ext uri="{FF2B5EF4-FFF2-40B4-BE49-F238E27FC236}">
                <a16:creationId xmlns:a16="http://schemas.microsoft.com/office/drawing/2014/main" id="{197F00D9-A9C7-4D8A-B22E-F9501BB11E59}"/>
              </a:ext>
            </a:extLst>
          </p:cNvPr>
          <p:cNvSpPr>
            <a:spLocks noGrp="1"/>
          </p:cNvSpPr>
          <p:nvPr>
            <p:ph type="title"/>
          </p:nvPr>
        </p:nvSpPr>
        <p:spPr>
          <a:xfrm>
            <a:off x="251670" y="4946773"/>
            <a:ext cx="11727809" cy="1207269"/>
          </a:xfrm>
        </p:spPr>
        <p:txBody>
          <a:bodyPr vert="horz" lIns="91440" tIns="45720" rIns="91440" bIns="45720" rtlCol="0" anchor="b">
            <a:normAutofit fontScale="90000"/>
          </a:bodyPr>
          <a:lstStyle/>
          <a:p>
            <a:pPr algn="ctr"/>
            <a:r>
              <a:rPr lang="en-US" sz="6000" kern="1200" dirty="0">
                <a:solidFill>
                  <a:schemeClr val="bg1"/>
                </a:solidFill>
                <a:latin typeface="+mj-lt"/>
                <a:ea typeface="+mj-ea"/>
                <a:cs typeface="+mj-cs"/>
              </a:rPr>
              <a:t>Check your bank and see if this option is available!</a:t>
            </a:r>
          </a:p>
        </p:txBody>
      </p:sp>
    </p:spTree>
    <p:extLst>
      <p:ext uri="{BB962C8B-B14F-4D97-AF65-F5344CB8AC3E}">
        <p14:creationId xmlns:p14="http://schemas.microsoft.com/office/powerpoint/2010/main" val="971083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object&#10;&#10;Description generated with very high confidence">
            <a:extLst>
              <a:ext uri="{FF2B5EF4-FFF2-40B4-BE49-F238E27FC236}">
                <a16:creationId xmlns:a16="http://schemas.microsoft.com/office/drawing/2014/main" id="{897AEB7E-DF63-4F3D-A7B9-BEB67B9EEBA2}"/>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13" name="Freeform 5">
            <a:extLst>
              <a:ext uri="{FF2B5EF4-FFF2-40B4-BE49-F238E27FC236}">
                <a16:creationId xmlns:a16="http://schemas.microsoft.com/office/drawing/2014/main" id="{87CC2527-562A-4F69-B487-4371E5B243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5" name="Straight Connector 14">
            <a:extLst>
              <a:ext uri="{FF2B5EF4-FFF2-40B4-BE49-F238E27FC236}">
                <a16:creationId xmlns:a16="http://schemas.microsoft.com/office/drawing/2014/main" id="{BCDAEC91-5BCE-4B55-9CC0-43EF94CB73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FD945E0-A765-4C99-9F26-9B38C65A5A2C}"/>
              </a:ext>
            </a:extLst>
          </p:cNvPr>
          <p:cNvSpPr>
            <a:spLocks noGrp="1"/>
          </p:cNvSpPr>
          <p:nvPr>
            <p:ph type="ctrTitle"/>
          </p:nvPr>
        </p:nvSpPr>
        <p:spPr>
          <a:xfrm>
            <a:off x="8022021" y="3231931"/>
            <a:ext cx="3852041" cy="1834056"/>
          </a:xfrm>
        </p:spPr>
        <p:txBody>
          <a:bodyPr>
            <a:normAutofit/>
          </a:bodyPr>
          <a:lstStyle/>
          <a:p>
            <a:r>
              <a:rPr lang="en-US" sz="4000" dirty="0"/>
              <a:t>Rounding Third</a:t>
            </a:r>
          </a:p>
        </p:txBody>
      </p:sp>
      <p:sp>
        <p:nvSpPr>
          <p:cNvPr id="3" name="Subtitle 2">
            <a:extLst>
              <a:ext uri="{FF2B5EF4-FFF2-40B4-BE49-F238E27FC236}">
                <a16:creationId xmlns:a16="http://schemas.microsoft.com/office/drawing/2014/main" id="{D8D37B52-2BEB-4662-8C93-63BF66C3828B}"/>
              </a:ext>
            </a:extLst>
          </p:cNvPr>
          <p:cNvSpPr>
            <a:spLocks noGrp="1"/>
          </p:cNvSpPr>
          <p:nvPr>
            <p:ph type="subTitle" idx="1"/>
          </p:nvPr>
        </p:nvSpPr>
        <p:spPr>
          <a:xfrm>
            <a:off x="7782910" y="5242675"/>
            <a:ext cx="4330262" cy="683284"/>
          </a:xfrm>
        </p:spPr>
        <p:txBody>
          <a:bodyPr>
            <a:normAutofit/>
          </a:bodyPr>
          <a:lstStyle/>
          <a:p>
            <a:r>
              <a:rPr lang="en-US" sz="2000" dirty="0"/>
              <a:t>Saving and Investing</a:t>
            </a:r>
          </a:p>
        </p:txBody>
      </p:sp>
      <p:sp>
        <p:nvSpPr>
          <p:cNvPr id="4" name="Oval 3">
            <a:extLst>
              <a:ext uri="{FF2B5EF4-FFF2-40B4-BE49-F238E27FC236}">
                <a16:creationId xmlns:a16="http://schemas.microsoft.com/office/drawing/2014/main" id="{69CC681C-795E-4055-BA33-BC68439A61B4}"/>
              </a:ext>
            </a:extLst>
          </p:cNvPr>
          <p:cNvSpPr/>
          <p:nvPr/>
        </p:nvSpPr>
        <p:spPr>
          <a:xfrm>
            <a:off x="2848231" y="2611445"/>
            <a:ext cx="1222309" cy="1240971"/>
          </a:xfrm>
          <a:prstGeom prst="ellipse">
            <a:avLst/>
          </a:prstGeom>
          <a:solidFill>
            <a:srgbClr val="CC9900">
              <a:alpha val="4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Arrow Connector 5">
            <a:extLst>
              <a:ext uri="{FF2B5EF4-FFF2-40B4-BE49-F238E27FC236}">
                <a16:creationId xmlns:a16="http://schemas.microsoft.com/office/drawing/2014/main" id="{FA8038C5-8C04-4D8B-9D9D-B2D48641B51C}"/>
              </a:ext>
            </a:extLst>
          </p:cNvPr>
          <p:cNvCxnSpPr>
            <a:cxnSpLocks/>
          </p:cNvCxnSpPr>
          <p:nvPr/>
        </p:nvCxnSpPr>
        <p:spPr>
          <a:xfrm>
            <a:off x="3657600" y="3852415"/>
            <a:ext cx="1784844" cy="1806121"/>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A6D29C92-4746-4F1F-8344-50746F837B5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23100" y="2046296"/>
            <a:ext cx="2458544" cy="2458544"/>
          </a:xfrm>
          <a:prstGeom prst="rect">
            <a:avLst/>
          </a:prstGeom>
        </p:spPr>
      </p:pic>
      <p:sp>
        <p:nvSpPr>
          <p:cNvPr id="10" name="TextBox 9">
            <a:extLst>
              <a:ext uri="{FF2B5EF4-FFF2-40B4-BE49-F238E27FC236}">
                <a16:creationId xmlns:a16="http://schemas.microsoft.com/office/drawing/2014/main" id="{B2573EB1-FFA4-4D93-B219-437D8A39810F}"/>
              </a:ext>
            </a:extLst>
          </p:cNvPr>
          <p:cNvSpPr txBox="1"/>
          <p:nvPr/>
        </p:nvSpPr>
        <p:spPr>
          <a:xfrm rot="2683590">
            <a:off x="3240315" y="4627386"/>
            <a:ext cx="2354436" cy="369332"/>
          </a:xfrm>
          <a:prstGeom prst="rect">
            <a:avLst/>
          </a:prstGeom>
          <a:noFill/>
        </p:spPr>
        <p:txBody>
          <a:bodyPr wrap="square" rtlCol="0">
            <a:spAutoFit/>
          </a:bodyPr>
          <a:lstStyle/>
          <a:p>
            <a:pPr algn="ctr"/>
            <a:r>
              <a:rPr lang="en-US" b="1" dirty="0">
                <a:solidFill>
                  <a:schemeClr val="accent6">
                    <a:lumMod val="50000"/>
                  </a:schemeClr>
                </a:solidFill>
              </a:rPr>
              <a:t>INVESTING 10%</a:t>
            </a:r>
          </a:p>
        </p:txBody>
      </p:sp>
      <p:sp>
        <p:nvSpPr>
          <p:cNvPr id="14" name="TextBox 13">
            <a:extLst>
              <a:ext uri="{FF2B5EF4-FFF2-40B4-BE49-F238E27FC236}">
                <a16:creationId xmlns:a16="http://schemas.microsoft.com/office/drawing/2014/main" id="{4709FCEE-7076-4C67-84CF-842960F173C9}"/>
              </a:ext>
            </a:extLst>
          </p:cNvPr>
          <p:cNvSpPr txBox="1"/>
          <p:nvPr/>
        </p:nvSpPr>
        <p:spPr>
          <a:xfrm rot="18880775">
            <a:off x="3325681" y="1441753"/>
            <a:ext cx="2692948" cy="369332"/>
          </a:xfrm>
          <a:prstGeom prst="rect">
            <a:avLst/>
          </a:prstGeom>
          <a:noFill/>
        </p:spPr>
        <p:txBody>
          <a:bodyPr wrap="square" rtlCol="0">
            <a:spAutoFit/>
          </a:bodyPr>
          <a:lstStyle/>
          <a:p>
            <a:pPr algn="ctr"/>
            <a:r>
              <a:rPr lang="en-US" b="1" dirty="0">
                <a:solidFill>
                  <a:schemeClr val="accent6">
                    <a:lumMod val="50000"/>
                  </a:schemeClr>
                </a:solidFill>
              </a:rPr>
              <a:t>SAVING 10%</a:t>
            </a:r>
          </a:p>
        </p:txBody>
      </p:sp>
      <p:cxnSp>
        <p:nvCxnSpPr>
          <p:cNvPr id="16" name="Straight Arrow Connector 15">
            <a:extLst>
              <a:ext uri="{FF2B5EF4-FFF2-40B4-BE49-F238E27FC236}">
                <a16:creationId xmlns:a16="http://schemas.microsoft.com/office/drawing/2014/main" id="{E1D160AB-E7D3-48E1-9F6A-9F4944C0814E}"/>
              </a:ext>
            </a:extLst>
          </p:cNvPr>
          <p:cNvCxnSpPr>
            <a:cxnSpLocks/>
          </p:cNvCxnSpPr>
          <p:nvPr/>
        </p:nvCxnSpPr>
        <p:spPr>
          <a:xfrm flipH="1">
            <a:off x="3808602" y="983734"/>
            <a:ext cx="1788144" cy="1751077"/>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3DEBE1C-7836-4AD9-99EC-D9F7AA0B5428}"/>
              </a:ext>
            </a:extLst>
          </p:cNvPr>
          <p:cNvSpPr txBox="1"/>
          <p:nvPr/>
        </p:nvSpPr>
        <p:spPr>
          <a:xfrm rot="2730639">
            <a:off x="6197317" y="1615529"/>
            <a:ext cx="2808921" cy="369332"/>
          </a:xfrm>
          <a:prstGeom prst="rect">
            <a:avLst/>
          </a:prstGeom>
          <a:noFill/>
        </p:spPr>
        <p:txBody>
          <a:bodyPr wrap="square" rtlCol="0">
            <a:spAutoFit/>
          </a:bodyPr>
          <a:lstStyle/>
          <a:p>
            <a:pPr algn="ctr"/>
            <a:r>
              <a:rPr lang="en-US" b="1" dirty="0">
                <a:solidFill>
                  <a:schemeClr val="accent6">
                    <a:lumMod val="50000"/>
                  </a:schemeClr>
                </a:solidFill>
              </a:rPr>
              <a:t>GIVING 10%</a:t>
            </a:r>
          </a:p>
        </p:txBody>
      </p:sp>
      <p:cxnSp>
        <p:nvCxnSpPr>
          <p:cNvPr id="18" name="Straight Arrow Connector 17">
            <a:extLst>
              <a:ext uri="{FF2B5EF4-FFF2-40B4-BE49-F238E27FC236}">
                <a16:creationId xmlns:a16="http://schemas.microsoft.com/office/drawing/2014/main" id="{A292CCB4-AE39-4261-BB19-55EF32216B84}"/>
              </a:ext>
            </a:extLst>
          </p:cNvPr>
          <p:cNvCxnSpPr>
            <a:cxnSpLocks/>
          </p:cNvCxnSpPr>
          <p:nvPr/>
        </p:nvCxnSpPr>
        <p:spPr>
          <a:xfrm flipH="1" flipV="1">
            <a:off x="6576969" y="1048625"/>
            <a:ext cx="1699556" cy="1744556"/>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1343C603-814B-446B-8539-EEF41A88F878}"/>
              </a:ext>
            </a:extLst>
          </p:cNvPr>
          <p:cNvCxnSpPr>
            <a:cxnSpLocks/>
          </p:cNvCxnSpPr>
          <p:nvPr/>
        </p:nvCxnSpPr>
        <p:spPr>
          <a:xfrm flipV="1">
            <a:off x="6608922" y="3825380"/>
            <a:ext cx="1749504" cy="1758937"/>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20" name="TextBox 19">
            <a:extLst>
              <a:ext uri="{FF2B5EF4-FFF2-40B4-BE49-F238E27FC236}">
                <a16:creationId xmlns:a16="http://schemas.microsoft.com/office/drawing/2014/main" id="{30DFD83B-D4D3-4A15-B417-9811DB2164EB}"/>
              </a:ext>
            </a:extLst>
          </p:cNvPr>
          <p:cNvSpPr txBox="1"/>
          <p:nvPr/>
        </p:nvSpPr>
        <p:spPr>
          <a:xfrm rot="18888380">
            <a:off x="6205702" y="5128983"/>
            <a:ext cx="1960285" cy="369332"/>
          </a:xfrm>
          <a:prstGeom prst="rect">
            <a:avLst/>
          </a:prstGeom>
          <a:noFill/>
        </p:spPr>
        <p:txBody>
          <a:bodyPr wrap="square" rtlCol="0">
            <a:spAutoFit/>
          </a:bodyPr>
          <a:lstStyle/>
          <a:p>
            <a:pPr algn="ctr"/>
            <a:r>
              <a:rPr lang="en-US" b="1" dirty="0">
                <a:solidFill>
                  <a:schemeClr val="accent6">
                    <a:lumMod val="50000"/>
                  </a:schemeClr>
                </a:solidFill>
              </a:rPr>
              <a:t>EARNING</a:t>
            </a:r>
          </a:p>
        </p:txBody>
      </p:sp>
    </p:spTree>
    <p:extLst>
      <p:ext uri="{BB962C8B-B14F-4D97-AF65-F5344CB8AC3E}">
        <p14:creationId xmlns:p14="http://schemas.microsoft.com/office/powerpoint/2010/main" val="17488507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EB181E26-89C4-4A14-92DE-0F4C4B0E948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37">
            <a:extLst>
              <a:ext uri="{FF2B5EF4-FFF2-40B4-BE49-F238E27FC236}">
                <a16:creationId xmlns:a16="http://schemas.microsoft.com/office/drawing/2014/main" id="{13958066-7CBD-4B89-8F46-614C4F28BCF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691641"/>
            <a:ext cx="7571262" cy="5166360"/>
          </a:xfrm>
          <a:custGeom>
            <a:avLst/>
            <a:gdLst>
              <a:gd name="connsiteX0" fmla="*/ 0 w 7571262"/>
              <a:gd name="connsiteY0" fmla="*/ 5166360 h 5166360"/>
              <a:gd name="connsiteX1" fmla="*/ 7571262 w 7571262"/>
              <a:gd name="connsiteY1" fmla="*/ 5166360 h 5166360"/>
              <a:gd name="connsiteX2" fmla="*/ 5177382 w 7571262"/>
              <a:gd name="connsiteY2" fmla="*/ 0 h 5166360"/>
              <a:gd name="connsiteX3" fmla="*/ 5171159 w 7571262"/>
              <a:gd name="connsiteY3" fmla="*/ 0 h 5166360"/>
              <a:gd name="connsiteX4" fmla="*/ 3981368 w 7571262"/>
              <a:gd name="connsiteY4" fmla="*/ 0 h 5166360"/>
              <a:gd name="connsiteX5" fmla="*/ 2331323 w 7571262"/>
              <a:gd name="connsiteY5" fmla="*/ 0 h 5166360"/>
              <a:gd name="connsiteX6" fmla="*/ 0 w 7571262"/>
              <a:gd name="connsiteY6" fmla="*/ 0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1262" h="5166360">
                <a:moveTo>
                  <a:pt x="0" y="5166360"/>
                </a:moveTo>
                <a:lnTo>
                  <a:pt x="7571262" y="5166360"/>
                </a:lnTo>
                <a:lnTo>
                  <a:pt x="5177382" y="0"/>
                </a:lnTo>
                <a:lnTo>
                  <a:pt x="5171159" y="0"/>
                </a:lnTo>
                <a:lnTo>
                  <a:pt x="3981368" y="0"/>
                </a:lnTo>
                <a:lnTo>
                  <a:pt x="2331323" y="0"/>
                </a:lnTo>
                <a:lnTo>
                  <a:pt x="0"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 name="Picture 2" descr="A person in a blue shirt&#10;&#10;Description generated with very high confidence">
            <a:extLst>
              <a:ext uri="{FF2B5EF4-FFF2-40B4-BE49-F238E27FC236}">
                <a16:creationId xmlns:a16="http://schemas.microsoft.com/office/drawing/2014/main" id="{A3E1FB61-3587-4AA8-BE78-6EBFD97DD4D3}"/>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4801" r="2" b="17822"/>
          <a:stretch/>
        </p:blipFill>
        <p:spPr>
          <a:xfrm>
            <a:off x="7043203" y="1687552"/>
            <a:ext cx="4310597" cy="1924183"/>
          </a:xfrm>
          <a:custGeom>
            <a:avLst/>
            <a:gdLst>
              <a:gd name="connsiteX0" fmla="*/ 1159248 w 5604670"/>
              <a:gd name="connsiteY0" fmla="*/ 0 h 2501837"/>
              <a:gd name="connsiteX1" fmla="*/ 5604670 w 5604670"/>
              <a:gd name="connsiteY1" fmla="*/ 0 h 2501837"/>
              <a:gd name="connsiteX2" fmla="*/ 5604670 w 5604670"/>
              <a:gd name="connsiteY2" fmla="*/ 2501837 h 2501837"/>
              <a:gd name="connsiteX3" fmla="*/ 0 w 5604670"/>
              <a:gd name="connsiteY3" fmla="*/ 2501837 h 2501837"/>
            </a:gdLst>
            <a:ahLst/>
            <a:cxnLst>
              <a:cxn ang="0">
                <a:pos x="connsiteX0" y="connsiteY0"/>
              </a:cxn>
              <a:cxn ang="0">
                <a:pos x="connsiteX1" y="connsiteY1"/>
              </a:cxn>
              <a:cxn ang="0">
                <a:pos x="connsiteX2" y="connsiteY2"/>
              </a:cxn>
              <a:cxn ang="0">
                <a:pos x="connsiteX3" y="connsiteY3"/>
              </a:cxn>
            </a:cxnLst>
            <a:rect l="l" t="t" r="r" b="b"/>
            <a:pathLst>
              <a:path w="5604670" h="2501837">
                <a:moveTo>
                  <a:pt x="1159248" y="0"/>
                </a:moveTo>
                <a:lnTo>
                  <a:pt x="5604670" y="0"/>
                </a:lnTo>
                <a:lnTo>
                  <a:pt x="5604670" y="2501837"/>
                </a:lnTo>
                <a:lnTo>
                  <a:pt x="0" y="2501837"/>
                </a:lnTo>
                <a:close/>
              </a:path>
            </a:pathLst>
          </a:custGeom>
        </p:spPr>
      </p:pic>
      <p:sp>
        <p:nvSpPr>
          <p:cNvPr id="6" name="Title 5">
            <a:extLst>
              <a:ext uri="{FF2B5EF4-FFF2-40B4-BE49-F238E27FC236}">
                <a16:creationId xmlns:a16="http://schemas.microsoft.com/office/drawing/2014/main" id="{3D10B324-0735-4403-8B5D-FBBA6C7E3895}"/>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4400" kern="1200" dirty="0">
                <a:solidFill>
                  <a:schemeClr val="tx1"/>
                </a:solidFill>
                <a:latin typeface="+mj-lt"/>
                <a:ea typeface="+mj-ea"/>
                <a:cs typeface="+mj-cs"/>
              </a:rPr>
              <a:t>Time is Money</a:t>
            </a:r>
          </a:p>
        </p:txBody>
      </p:sp>
      <p:pic>
        <p:nvPicPr>
          <p:cNvPr id="19" name="Content Placeholder 18" descr="A screenshot of a cell phone&#10;&#10;Description generated with high confidence">
            <a:extLst>
              <a:ext uri="{FF2B5EF4-FFF2-40B4-BE49-F238E27FC236}">
                <a16:creationId xmlns:a16="http://schemas.microsoft.com/office/drawing/2014/main" id="{FAC596FC-84E2-4F45-9906-793EEA53C599}"/>
              </a:ext>
            </a:extLst>
          </p:cNvPr>
          <p:cNvPicPr>
            <a:picLocks noGrp="1" noChangeAspect="1"/>
          </p:cNvPicPr>
          <p:nvPr>
            <p:ph sz="half" idx="1"/>
          </p:nvPr>
        </p:nvPicPr>
        <p:blipFill>
          <a:blip r:embed="rId5">
            <a:extLst>
              <a:ext uri="{28A0092B-C50C-407E-A947-70E740481C1C}">
                <a14:useLocalDpi xmlns:a14="http://schemas.microsoft.com/office/drawing/2010/main" val="0"/>
              </a:ext>
            </a:extLst>
          </a:blip>
          <a:stretch>
            <a:fillRect/>
          </a:stretch>
        </p:blipFill>
        <p:spPr>
          <a:xfrm>
            <a:off x="157026" y="1847463"/>
            <a:ext cx="5066521" cy="4823555"/>
          </a:xfrm>
        </p:spPr>
      </p:pic>
      <p:pic>
        <p:nvPicPr>
          <p:cNvPr id="27" name="Picture 26" descr="A close up of a sign&#10;&#10;Description generated with very high confidence">
            <a:extLst>
              <a:ext uri="{FF2B5EF4-FFF2-40B4-BE49-F238E27FC236}">
                <a16:creationId xmlns:a16="http://schemas.microsoft.com/office/drawing/2014/main" id="{9C637A67-DFE2-42E4-AA7C-C42329284D17}"/>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456268" y="3758237"/>
            <a:ext cx="4297938" cy="1991170"/>
          </a:xfrm>
          <a:prstGeom prst="rect">
            <a:avLst/>
          </a:prstGeom>
        </p:spPr>
      </p:pic>
      <p:pic>
        <p:nvPicPr>
          <p:cNvPr id="30" name="Picture 29">
            <a:extLst>
              <a:ext uri="{FF2B5EF4-FFF2-40B4-BE49-F238E27FC236}">
                <a16:creationId xmlns:a16="http://schemas.microsoft.com/office/drawing/2014/main" id="{21479181-F5D7-46AB-91C7-A01C00341E9D}"/>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9883680" y="5044751"/>
            <a:ext cx="2178845" cy="1443917"/>
          </a:xfrm>
          <a:prstGeom prst="rect">
            <a:avLst/>
          </a:prstGeom>
        </p:spPr>
      </p:pic>
    </p:spTree>
    <p:extLst>
      <p:ext uri="{BB962C8B-B14F-4D97-AF65-F5344CB8AC3E}">
        <p14:creationId xmlns:p14="http://schemas.microsoft.com/office/powerpoint/2010/main" val="3803892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Content Placeholder 11" descr="A picture containing table, sitting, indoor&#10;&#10;Description generated with high confidence">
            <a:extLst>
              <a:ext uri="{FF2B5EF4-FFF2-40B4-BE49-F238E27FC236}">
                <a16:creationId xmlns:a16="http://schemas.microsoft.com/office/drawing/2014/main" id="{0621F898-3019-4ED7-9FC6-F3A671110452}"/>
              </a:ext>
            </a:extLst>
          </p:cNvPr>
          <p:cNvPicPr>
            <a:picLocks noGrp="1" noChangeAspect="1"/>
          </p:cNvPicPr>
          <p:nvPr>
            <p:ph sz="half"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38200" y="1825625"/>
            <a:ext cx="5180328" cy="3457624"/>
          </a:xfrm>
        </p:spPr>
      </p:pic>
      <p:sp>
        <p:nvSpPr>
          <p:cNvPr id="4" name="Content Placeholder 3">
            <a:extLst>
              <a:ext uri="{FF2B5EF4-FFF2-40B4-BE49-F238E27FC236}">
                <a16:creationId xmlns:a16="http://schemas.microsoft.com/office/drawing/2014/main" id="{554AD978-4752-4625-A0C7-AA066AA8CFB5}"/>
              </a:ext>
            </a:extLst>
          </p:cNvPr>
          <p:cNvSpPr>
            <a:spLocks noGrp="1"/>
          </p:cNvSpPr>
          <p:nvPr>
            <p:ph sz="half" idx="2"/>
          </p:nvPr>
        </p:nvSpPr>
        <p:spPr>
          <a:xfrm>
            <a:off x="6172200" y="1825625"/>
            <a:ext cx="5181600" cy="4351338"/>
          </a:xfrm>
        </p:spPr>
        <p:txBody>
          <a:bodyPr>
            <a:normAutofit lnSpcReduction="10000"/>
          </a:bodyPr>
          <a:lstStyle/>
          <a:p>
            <a:pPr marL="0" indent="0">
              <a:buNone/>
            </a:pPr>
            <a:r>
              <a:rPr lang="en-US" dirty="0">
                <a:solidFill>
                  <a:srgbClr val="FF0000"/>
                </a:solidFill>
              </a:rPr>
              <a:t>401(k)- </a:t>
            </a:r>
            <a:r>
              <a:rPr lang="en-US" dirty="0"/>
              <a:t>a salary-deferral program set up by a private employer or sponsor</a:t>
            </a:r>
          </a:p>
          <a:p>
            <a:r>
              <a:rPr lang="en-US" dirty="0"/>
              <a:t>Named for the section of the tax code in which they are described</a:t>
            </a:r>
          </a:p>
          <a:p>
            <a:r>
              <a:rPr lang="en-US" dirty="0">
                <a:solidFill>
                  <a:srgbClr val="FF0000"/>
                </a:solidFill>
              </a:rPr>
              <a:t>tax-deferred-</a:t>
            </a:r>
            <a:r>
              <a:rPr lang="en-US" dirty="0"/>
              <a:t> income taxes on this money and the interest it earns is postponed until you withdraw from the account</a:t>
            </a:r>
          </a:p>
          <a:p>
            <a:r>
              <a:rPr lang="en-US" dirty="0"/>
              <a:t>If your employer matches your contributions, TAKE IT!!</a:t>
            </a:r>
          </a:p>
        </p:txBody>
      </p:sp>
      <p:sp>
        <p:nvSpPr>
          <p:cNvPr id="15" name="Title 14">
            <a:extLst>
              <a:ext uri="{FF2B5EF4-FFF2-40B4-BE49-F238E27FC236}">
                <a16:creationId xmlns:a16="http://schemas.microsoft.com/office/drawing/2014/main" id="{CA7F9793-42AF-4093-AD67-71A83C201AFA}"/>
              </a:ext>
            </a:extLst>
          </p:cNvPr>
          <p:cNvSpPr>
            <a:spLocks noGrp="1"/>
          </p:cNvSpPr>
          <p:nvPr>
            <p:ph type="title"/>
          </p:nvPr>
        </p:nvSpPr>
        <p:spPr>
          <a:xfrm>
            <a:off x="838200" y="365125"/>
            <a:ext cx="10515600" cy="1325563"/>
          </a:xfr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lin ang="5400000" scaled="1"/>
            <a:tileRect/>
          </a:gradFill>
        </p:spPr>
        <p:txBody>
          <a:bodyPr/>
          <a:lstStyle/>
          <a:p>
            <a:r>
              <a:rPr lang="en-US" dirty="0">
                <a:solidFill>
                  <a:schemeClr val="bg1"/>
                </a:solidFill>
              </a:rPr>
              <a:t>Retirement Options</a:t>
            </a:r>
          </a:p>
        </p:txBody>
      </p:sp>
      <p:pic>
        <p:nvPicPr>
          <p:cNvPr id="5" name="Picture 4">
            <a:extLst>
              <a:ext uri="{FF2B5EF4-FFF2-40B4-BE49-F238E27FC236}">
                <a16:creationId xmlns:a16="http://schemas.microsoft.com/office/drawing/2014/main" id="{CB3E360E-DAFD-45BA-888E-04F5F218AF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4180" y="5283249"/>
            <a:ext cx="1308368" cy="1308368"/>
          </a:xfrm>
          <a:prstGeom prst="rect">
            <a:avLst/>
          </a:prstGeom>
        </p:spPr>
      </p:pic>
    </p:spTree>
    <p:extLst>
      <p:ext uri="{BB962C8B-B14F-4D97-AF65-F5344CB8AC3E}">
        <p14:creationId xmlns:p14="http://schemas.microsoft.com/office/powerpoint/2010/main" val="16597359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Content Placeholder 11" descr="A picture containing table, sitting, indoor&#10;&#10;Description generated with high confidence">
            <a:extLst>
              <a:ext uri="{FF2B5EF4-FFF2-40B4-BE49-F238E27FC236}">
                <a16:creationId xmlns:a16="http://schemas.microsoft.com/office/drawing/2014/main" id="{0621F898-3019-4ED7-9FC6-F3A671110452}"/>
              </a:ext>
            </a:extLst>
          </p:cNvPr>
          <p:cNvPicPr>
            <a:picLocks noGrp="1" noChangeAspect="1"/>
          </p:cNvPicPr>
          <p:nvPr>
            <p:ph sz="half"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38200" y="1825624"/>
            <a:ext cx="5180328" cy="3457624"/>
          </a:xfrm>
        </p:spPr>
      </p:pic>
      <p:sp>
        <p:nvSpPr>
          <p:cNvPr id="4" name="Content Placeholder 3">
            <a:extLst>
              <a:ext uri="{FF2B5EF4-FFF2-40B4-BE49-F238E27FC236}">
                <a16:creationId xmlns:a16="http://schemas.microsoft.com/office/drawing/2014/main" id="{554AD978-4752-4625-A0C7-AA066AA8CFB5}"/>
              </a:ext>
            </a:extLst>
          </p:cNvPr>
          <p:cNvSpPr>
            <a:spLocks noGrp="1"/>
          </p:cNvSpPr>
          <p:nvPr>
            <p:ph sz="half" idx="2"/>
          </p:nvPr>
        </p:nvSpPr>
        <p:spPr>
          <a:xfrm>
            <a:off x="6172200" y="1825624"/>
            <a:ext cx="5181600" cy="5032375"/>
          </a:xfrm>
        </p:spPr>
        <p:txBody>
          <a:bodyPr>
            <a:normAutofit fontScale="92500" lnSpcReduction="10000"/>
          </a:bodyPr>
          <a:lstStyle/>
          <a:p>
            <a:pPr marL="0" indent="0">
              <a:buNone/>
            </a:pPr>
            <a:r>
              <a:rPr lang="en-US" dirty="0">
                <a:solidFill>
                  <a:srgbClr val="FF0000"/>
                </a:solidFill>
              </a:rPr>
              <a:t>ROTH IRA- </a:t>
            </a:r>
            <a:r>
              <a:rPr lang="en-US" dirty="0"/>
              <a:t>an individual retirement account (IRA) designed to save for retirement on your own</a:t>
            </a:r>
          </a:p>
          <a:p>
            <a:r>
              <a:rPr lang="en-US" dirty="0"/>
              <a:t>No income taxes on this money whatsoever as contributions to account are all post-tax</a:t>
            </a:r>
          </a:p>
          <a:p>
            <a:r>
              <a:rPr lang="en-US" dirty="0"/>
              <a:t>Max contributions per year</a:t>
            </a:r>
          </a:p>
          <a:p>
            <a:r>
              <a:rPr lang="en-US" dirty="0"/>
              <a:t>Can withdraw contributions after 5 years penalty-free (not recommended)</a:t>
            </a:r>
          </a:p>
          <a:p>
            <a:r>
              <a:rPr lang="en-US" dirty="0"/>
              <a:t>Can withdraw money penalty-free at age 59½</a:t>
            </a:r>
          </a:p>
          <a:p>
            <a:r>
              <a:rPr lang="en-US" dirty="0"/>
              <a:t>The sooner, the better!</a:t>
            </a:r>
          </a:p>
        </p:txBody>
      </p:sp>
      <p:sp>
        <p:nvSpPr>
          <p:cNvPr id="15" name="Title 14">
            <a:extLst>
              <a:ext uri="{FF2B5EF4-FFF2-40B4-BE49-F238E27FC236}">
                <a16:creationId xmlns:a16="http://schemas.microsoft.com/office/drawing/2014/main" id="{CA7F9793-42AF-4093-AD67-71A83C201AFA}"/>
              </a:ext>
            </a:extLst>
          </p:cNvPr>
          <p:cNvSpPr>
            <a:spLocks noGrp="1"/>
          </p:cNvSpPr>
          <p:nvPr>
            <p:ph type="title"/>
          </p:nvPr>
        </p:nvSpPr>
        <p:spPr>
          <a:xfrm>
            <a:off x="838200" y="365125"/>
            <a:ext cx="10515600" cy="1325563"/>
          </a:xfr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lin ang="5400000" scaled="1"/>
            <a:tileRect/>
          </a:gradFill>
        </p:spPr>
        <p:txBody>
          <a:bodyPr/>
          <a:lstStyle/>
          <a:p>
            <a:r>
              <a:rPr lang="en-US" dirty="0">
                <a:solidFill>
                  <a:schemeClr val="bg1"/>
                </a:solidFill>
              </a:rPr>
              <a:t>Retirement Options</a:t>
            </a:r>
          </a:p>
        </p:txBody>
      </p:sp>
      <p:pic>
        <p:nvPicPr>
          <p:cNvPr id="5" name="Picture 4">
            <a:extLst>
              <a:ext uri="{FF2B5EF4-FFF2-40B4-BE49-F238E27FC236}">
                <a16:creationId xmlns:a16="http://schemas.microsoft.com/office/drawing/2014/main" id="{DE08E623-35CE-4F37-AD10-520E1515FC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4180" y="5283248"/>
            <a:ext cx="1308368" cy="1308368"/>
          </a:xfrm>
          <a:prstGeom prst="rect">
            <a:avLst/>
          </a:prstGeom>
        </p:spPr>
      </p:pic>
    </p:spTree>
    <p:extLst>
      <p:ext uri="{BB962C8B-B14F-4D97-AF65-F5344CB8AC3E}">
        <p14:creationId xmlns:p14="http://schemas.microsoft.com/office/powerpoint/2010/main" val="1920476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object&#10;&#10;Description generated with very high confidence">
            <a:extLst>
              <a:ext uri="{FF2B5EF4-FFF2-40B4-BE49-F238E27FC236}">
                <a16:creationId xmlns:a16="http://schemas.microsoft.com/office/drawing/2014/main" id="{897AEB7E-DF63-4F3D-A7B9-BEB67B9EEBA2}"/>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13" name="Freeform 5">
            <a:extLst>
              <a:ext uri="{FF2B5EF4-FFF2-40B4-BE49-F238E27FC236}">
                <a16:creationId xmlns:a16="http://schemas.microsoft.com/office/drawing/2014/main" id="{87CC2527-562A-4F69-B487-4371E5B243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5" name="Straight Connector 14">
            <a:extLst>
              <a:ext uri="{FF2B5EF4-FFF2-40B4-BE49-F238E27FC236}">
                <a16:creationId xmlns:a16="http://schemas.microsoft.com/office/drawing/2014/main" id="{BCDAEC91-5BCE-4B55-9CC0-43EF94CB73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FD945E0-A765-4C99-9F26-9B38C65A5A2C}"/>
              </a:ext>
            </a:extLst>
          </p:cNvPr>
          <p:cNvSpPr>
            <a:spLocks noGrp="1"/>
          </p:cNvSpPr>
          <p:nvPr>
            <p:ph type="ctrTitle"/>
          </p:nvPr>
        </p:nvSpPr>
        <p:spPr>
          <a:xfrm>
            <a:off x="8022021" y="3231931"/>
            <a:ext cx="3852041" cy="1834056"/>
          </a:xfrm>
        </p:spPr>
        <p:txBody>
          <a:bodyPr>
            <a:normAutofit/>
          </a:bodyPr>
          <a:lstStyle/>
          <a:p>
            <a:r>
              <a:rPr lang="en-US" sz="4000" dirty="0"/>
              <a:t>Investing </a:t>
            </a:r>
            <a:r>
              <a:rPr lang="en-US" sz="4000" b="1" dirty="0">
                <a:solidFill>
                  <a:schemeClr val="accent6">
                    <a:lumMod val="50000"/>
                  </a:schemeClr>
                </a:solidFill>
              </a:rPr>
              <a:t>10%</a:t>
            </a:r>
          </a:p>
        </p:txBody>
      </p:sp>
      <p:sp>
        <p:nvSpPr>
          <p:cNvPr id="3" name="Subtitle 2">
            <a:extLst>
              <a:ext uri="{FF2B5EF4-FFF2-40B4-BE49-F238E27FC236}">
                <a16:creationId xmlns:a16="http://schemas.microsoft.com/office/drawing/2014/main" id="{D8D37B52-2BEB-4662-8C93-63BF66C3828B}"/>
              </a:ext>
            </a:extLst>
          </p:cNvPr>
          <p:cNvSpPr>
            <a:spLocks noGrp="1"/>
          </p:cNvSpPr>
          <p:nvPr>
            <p:ph type="subTitle" idx="1"/>
          </p:nvPr>
        </p:nvSpPr>
        <p:spPr>
          <a:xfrm>
            <a:off x="7782910" y="5242675"/>
            <a:ext cx="4330262" cy="683284"/>
          </a:xfrm>
        </p:spPr>
        <p:txBody>
          <a:bodyPr>
            <a:normAutofit/>
          </a:bodyPr>
          <a:lstStyle/>
          <a:p>
            <a:r>
              <a:rPr lang="en-US" sz="2000" dirty="0"/>
              <a:t>Saving and Investing</a:t>
            </a:r>
          </a:p>
        </p:txBody>
      </p:sp>
      <p:sp>
        <p:nvSpPr>
          <p:cNvPr id="4" name="Oval 3">
            <a:extLst>
              <a:ext uri="{FF2B5EF4-FFF2-40B4-BE49-F238E27FC236}">
                <a16:creationId xmlns:a16="http://schemas.microsoft.com/office/drawing/2014/main" id="{69CC681C-795E-4055-BA33-BC68439A61B4}"/>
              </a:ext>
            </a:extLst>
          </p:cNvPr>
          <p:cNvSpPr/>
          <p:nvPr/>
        </p:nvSpPr>
        <p:spPr>
          <a:xfrm>
            <a:off x="2848231" y="2611445"/>
            <a:ext cx="1222309" cy="1240971"/>
          </a:xfrm>
          <a:prstGeom prst="ellipse">
            <a:avLst/>
          </a:prstGeom>
          <a:solidFill>
            <a:srgbClr val="CC9900">
              <a:alpha val="4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Arrow Connector 5">
            <a:extLst>
              <a:ext uri="{FF2B5EF4-FFF2-40B4-BE49-F238E27FC236}">
                <a16:creationId xmlns:a16="http://schemas.microsoft.com/office/drawing/2014/main" id="{FA8038C5-8C04-4D8B-9D9D-B2D48641B51C}"/>
              </a:ext>
            </a:extLst>
          </p:cNvPr>
          <p:cNvCxnSpPr>
            <a:cxnSpLocks/>
          </p:cNvCxnSpPr>
          <p:nvPr/>
        </p:nvCxnSpPr>
        <p:spPr>
          <a:xfrm>
            <a:off x="3657600" y="3852415"/>
            <a:ext cx="1784844" cy="1806121"/>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A6D29C92-4746-4F1F-8344-50746F837B5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23100" y="2046296"/>
            <a:ext cx="2458544" cy="2458544"/>
          </a:xfrm>
          <a:prstGeom prst="rect">
            <a:avLst/>
          </a:prstGeom>
        </p:spPr>
      </p:pic>
      <p:sp>
        <p:nvSpPr>
          <p:cNvPr id="10" name="TextBox 9">
            <a:extLst>
              <a:ext uri="{FF2B5EF4-FFF2-40B4-BE49-F238E27FC236}">
                <a16:creationId xmlns:a16="http://schemas.microsoft.com/office/drawing/2014/main" id="{B2573EB1-FFA4-4D93-B219-437D8A39810F}"/>
              </a:ext>
            </a:extLst>
          </p:cNvPr>
          <p:cNvSpPr txBox="1"/>
          <p:nvPr/>
        </p:nvSpPr>
        <p:spPr>
          <a:xfrm rot="2683590">
            <a:off x="3240315" y="4627386"/>
            <a:ext cx="2354436" cy="369332"/>
          </a:xfrm>
          <a:prstGeom prst="rect">
            <a:avLst/>
          </a:prstGeom>
          <a:noFill/>
        </p:spPr>
        <p:txBody>
          <a:bodyPr wrap="square" rtlCol="0">
            <a:spAutoFit/>
          </a:bodyPr>
          <a:lstStyle/>
          <a:p>
            <a:pPr algn="ctr"/>
            <a:r>
              <a:rPr lang="en-US" b="1" dirty="0">
                <a:solidFill>
                  <a:schemeClr val="accent6">
                    <a:lumMod val="50000"/>
                  </a:schemeClr>
                </a:solidFill>
              </a:rPr>
              <a:t>INVESTING 10%</a:t>
            </a:r>
          </a:p>
        </p:txBody>
      </p:sp>
      <p:sp>
        <p:nvSpPr>
          <p:cNvPr id="14" name="TextBox 13">
            <a:extLst>
              <a:ext uri="{FF2B5EF4-FFF2-40B4-BE49-F238E27FC236}">
                <a16:creationId xmlns:a16="http://schemas.microsoft.com/office/drawing/2014/main" id="{4709FCEE-7076-4C67-84CF-842960F173C9}"/>
              </a:ext>
            </a:extLst>
          </p:cNvPr>
          <p:cNvSpPr txBox="1"/>
          <p:nvPr/>
        </p:nvSpPr>
        <p:spPr>
          <a:xfrm rot="18880775">
            <a:off x="3325681" y="1441753"/>
            <a:ext cx="2692948" cy="369332"/>
          </a:xfrm>
          <a:prstGeom prst="rect">
            <a:avLst/>
          </a:prstGeom>
          <a:noFill/>
        </p:spPr>
        <p:txBody>
          <a:bodyPr wrap="square" rtlCol="0">
            <a:spAutoFit/>
          </a:bodyPr>
          <a:lstStyle/>
          <a:p>
            <a:pPr algn="ctr"/>
            <a:r>
              <a:rPr lang="en-US" b="1" dirty="0">
                <a:solidFill>
                  <a:schemeClr val="accent6">
                    <a:lumMod val="50000"/>
                  </a:schemeClr>
                </a:solidFill>
              </a:rPr>
              <a:t>SAVING 10%</a:t>
            </a:r>
          </a:p>
        </p:txBody>
      </p:sp>
      <p:cxnSp>
        <p:nvCxnSpPr>
          <p:cNvPr id="16" name="Straight Arrow Connector 15">
            <a:extLst>
              <a:ext uri="{FF2B5EF4-FFF2-40B4-BE49-F238E27FC236}">
                <a16:creationId xmlns:a16="http://schemas.microsoft.com/office/drawing/2014/main" id="{E1D160AB-E7D3-48E1-9F6A-9F4944C0814E}"/>
              </a:ext>
            </a:extLst>
          </p:cNvPr>
          <p:cNvCxnSpPr>
            <a:cxnSpLocks/>
          </p:cNvCxnSpPr>
          <p:nvPr/>
        </p:nvCxnSpPr>
        <p:spPr>
          <a:xfrm flipH="1">
            <a:off x="3808602" y="983734"/>
            <a:ext cx="1788144" cy="1751077"/>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3DEBE1C-7836-4AD9-99EC-D9F7AA0B5428}"/>
              </a:ext>
            </a:extLst>
          </p:cNvPr>
          <p:cNvSpPr txBox="1"/>
          <p:nvPr/>
        </p:nvSpPr>
        <p:spPr>
          <a:xfrm rot="2730639">
            <a:off x="6197317" y="1615529"/>
            <a:ext cx="2808921" cy="369332"/>
          </a:xfrm>
          <a:prstGeom prst="rect">
            <a:avLst/>
          </a:prstGeom>
          <a:noFill/>
        </p:spPr>
        <p:txBody>
          <a:bodyPr wrap="square" rtlCol="0">
            <a:spAutoFit/>
          </a:bodyPr>
          <a:lstStyle/>
          <a:p>
            <a:pPr algn="ctr"/>
            <a:r>
              <a:rPr lang="en-US" b="1" dirty="0">
                <a:solidFill>
                  <a:schemeClr val="accent6">
                    <a:lumMod val="50000"/>
                  </a:schemeClr>
                </a:solidFill>
              </a:rPr>
              <a:t>GIVING 10%</a:t>
            </a:r>
          </a:p>
        </p:txBody>
      </p:sp>
      <p:cxnSp>
        <p:nvCxnSpPr>
          <p:cNvPr id="18" name="Straight Arrow Connector 17">
            <a:extLst>
              <a:ext uri="{FF2B5EF4-FFF2-40B4-BE49-F238E27FC236}">
                <a16:creationId xmlns:a16="http://schemas.microsoft.com/office/drawing/2014/main" id="{A292CCB4-AE39-4261-BB19-55EF32216B84}"/>
              </a:ext>
            </a:extLst>
          </p:cNvPr>
          <p:cNvCxnSpPr>
            <a:cxnSpLocks/>
          </p:cNvCxnSpPr>
          <p:nvPr/>
        </p:nvCxnSpPr>
        <p:spPr>
          <a:xfrm flipH="1" flipV="1">
            <a:off x="6576969" y="1048625"/>
            <a:ext cx="1699556" cy="1744556"/>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1343C603-814B-446B-8539-EEF41A88F878}"/>
              </a:ext>
            </a:extLst>
          </p:cNvPr>
          <p:cNvCxnSpPr>
            <a:cxnSpLocks/>
          </p:cNvCxnSpPr>
          <p:nvPr/>
        </p:nvCxnSpPr>
        <p:spPr>
          <a:xfrm flipV="1">
            <a:off x="6608922" y="3825380"/>
            <a:ext cx="1749504" cy="1758937"/>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20" name="TextBox 19">
            <a:extLst>
              <a:ext uri="{FF2B5EF4-FFF2-40B4-BE49-F238E27FC236}">
                <a16:creationId xmlns:a16="http://schemas.microsoft.com/office/drawing/2014/main" id="{30DFD83B-D4D3-4A15-B417-9811DB2164EB}"/>
              </a:ext>
            </a:extLst>
          </p:cNvPr>
          <p:cNvSpPr txBox="1"/>
          <p:nvPr/>
        </p:nvSpPr>
        <p:spPr>
          <a:xfrm rot="18888380">
            <a:off x="6205702" y="5128983"/>
            <a:ext cx="1960285" cy="369332"/>
          </a:xfrm>
          <a:prstGeom prst="rect">
            <a:avLst/>
          </a:prstGeom>
          <a:noFill/>
        </p:spPr>
        <p:txBody>
          <a:bodyPr wrap="square" rtlCol="0">
            <a:spAutoFit/>
          </a:bodyPr>
          <a:lstStyle/>
          <a:p>
            <a:pPr algn="ctr"/>
            <a:r>
              <a:rPr lang="en-US" b="1" dirty="0">
                <a:solidFill>
                  <a:schemeClr val="accent6">
                    <a:lumMod val="50000"/>
                  </a:schemeClr>
                </a:solidFill>
              </a:rPr>
              <a:t>EARNING</a:t>
            </a:r>
          </a:p>
        </p:txBody>
      </p:sp>
    </p:spTree>
    <p:extLst>
      <p:ext uri="{BB962C8B-B14F-4D97-AF65-F5344CB8AC3E}">
        <p14:creationId xmlns:p14="http://schemas.microsoft.com/office/powerpoint/2010/main" val="11412154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376EFB1-01CF-419F-ABF1-2AF02BBFCBD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6141396"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F9DEA15-78BD-4750-AA18-B9F28A6D5A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9" name="Content Placeholder 4">
            <a:extLst>
              <a:ext uri="{FF2B5EF4-FFF2-40B4-BE49-F238E27FC236}">
                <a16:creationId xmlns:a16="http://schemas.microsoft.com/office/drawing/2014/main" id="{6130F7EF-CA21-4981-983F-664A161C184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84632" y="960935"/>
            <a:ext cx="5126736" cy="4780681"/>
          </a:xfrm>
          <a:prstGeom prst="rect">
            <a:avLst/>
          </a:prstGeom>
        </p:spPr>
      </p:pic>
      <p:sp>
        <p:nvSpPr>
          <p:cNvPr id="11" name="Content Placeholder 10"/>
          <p:cNvSpPr>
            <a:spLocks noGrp="1"/>
          </p:cNvSpPr>
          <p:nvPr>
            <p:ph idx="1"/>
          </p:nvPr>
        </p:nvSpPr>
        <p:spPr>
          <a:xfrm>
            <a:off x="6174732" y="144372"/>
            <a:ext cx="5906777" cy="6576468"/>
          </a:xfrm>
        </p:spPr>
        <p:txBody>
          <a:bodyPr>
            <a:normAutofit fontScale="92500" lnSpcReduction="10000"/>
          </a:bodyPr>
          <a:lstStyle/>
          <a:p>
            <a:pPr marL="0" indent="0">
              <a:buNone/>
            </a:pPr>
            <a:endParaRPr lang="en-US" sz="2000" i="1" dirty="0">
              <a:solidFill>
                <a:schemeClr val="bg1"/>
              </a:solidFill>
            </a:endParaRPr>
          </a:p>
          <a:p>
            <a:pPr marL="0" indent="0">
              <a:buNone/>
            </a:pPr>
            <a:endParaRPr lang="en-US" sz="2000" i="1" dirty="0">
              <a:solidFill>
                <a:schemeClr val="bg1"/>
              </a:solidFill>
            </a:endParaRPr>
          </a:p>
          <a:p>
            <a:pPr marL="0" indent="0">
              <a:buNone/>
            </a:pPr>
            <a:r>
              <a:rPr lang="en-US" i="1" dirty="0">
                <a:solidFill>
                  <a:schemeClr val="bg1"/>
                </a:solidFill>
              </a:rPr>
              <a:t>“If you have trouble imagining a 20% loss in the stock market, you shouldn’t be in stocks.”</a:t>
            </a:r>
          </a:p>
          <a:p>
            <a:pPr marL="0" indent="0" algn="r">
              <a:buNone/>
            </a:pPr>
            <a:r>
              <a:rPr lang="en-US" i="1" dirty="0">
                <a:solidFill>
                  <a:schemeClr val="bg1"/>
                </a:solidFill>
              </a:rPr>
              <a:t>-John Bogle</a:t>
            </a:r>
          </a:p>
          <a:p>
            <a:pPr marL="0" indent="0" algn="r">
              <a:buNone/>
            </a:pPr>
            <a:endParaRPr lang="en-US" i="1" dirty="0">
              <a:solidFill>
                <a:schemeClr val="bg1"/>
              </a:solidFill>
            </a:endParaRPr>
          </a:p>
          <a:p>
            <a:pPr marL="0" indent="0">
              <a:buNone/>
            </a:pPr>
            <a:r>
              <a:rPr lang="en-US" i="1" dirty="0">
                <a:solidFill>
                  <a:schemeClr val="bg1"/>
                </a:solidFill>
              </a:rPr>
              <a:t>“Investing should be more like watching paint dry or watching grass grow. If you want excitement, take $800 and go to Vegas.”</a:t>
            </a:r>
          </a:p>
          <a:p>
            <a:pPr marL="0" indent="0" algn="r">
              <a:buNone/>
            </a:pPr>
            <a:r>
              <a:rPr lang="en-US" i="1" dirty="0">
                <a:solidFill>
                  <a:schemeClr val="bg1"/>
                </a:solidFill>
              </a:rPr>
              <a:t>-Paul Samuelson</a:t>
            </a:r>
          </a:p>
          <a:p>
            <a:pPr marL="0" indent="0" algn="r">
              <a:buNone/>
            </a:pPr>
            <a:endParaRPr lang="en-US" i="1" dirty="0">
              <a:solidFill>
                <a:schemeClr val="bg1"/>
              </a:solidFill>
            </a:endParaRPr>
          </a:p>
          <a:p>
            <a:pPr marL="0" indent="0">
              <a:buNone/>
            </a:pPr>
            <a:r>
              <a:rPr lang="en-US" i="1" dirty="0">
                <a:solidFill>
                  <a:schemeClr val="bg1"/>
                </a:solidFill>
              </a:rPr>
              <a:t>“The Stock Market is designed to transfer money  from the Active to the Patient.”</a:t>
            </a:r>
          </a:p>
          <a:p>
            <a:pPr marL="0" indent="0" algn="r">
              <a:buNone/>
            </a:pPr>
            <a:r>
              <a:rPr lang="en-US" i="1" dirty="0">
                <a:solidFill>
                  <a:schemeClr val="bg1"/>
                </a:solidFill>
              </a:rPr>
              <a:t>-Warren Buffett</a:t>
            </a:r>
          </a:p>
          <a:p>
            <a:pPr marL="0" indent="0" algn="r">
              <a:buNone/>
            </a:pPr>
            <a:endParaRPr lang="en-US" i="1" dirty="0">
              <a:solidFill>
                <a:schemeClr val="bg1"/>
              </a:solidFill>
            </a:endParaRPr>
          </a:p>
          <a:p>
            <a:pPr marL="0" indent="0" algn="r">
              <a:buNone/>
            </a:pPr>
            <a:endParaRPr lang="en-US" i="1" dirty="0">
              <a:solidFill>
                <a:schemeClr val="bg1"/>
              </a:solidFill>
            </a:endParaRPr>
          </a:p>
        </p:txBody>
      </p:sp>
    </p:spTree>
    <p:extLst>
      <p:ext uri="{BB962C8B-B14F-4D97-AF65-F5344CB8AC3E}">
        <p14:creationId xmlns:p14="http://schemas.microsoft.com/office/powerpoint/2010/main" val="1451600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652E049F-5A88-4A31-9866-D53AA86DD35B}"/>
              </a:ext>
            </a:extLst>
          </p:cNvPr>
          <p:cNvPicPr>
            <a:picLocks noGrp="1" noChangeAspect="1"/>
          </p:cNvPicPr>
          <p:nvPr>
            <p:ph sz="half"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368142" y="2009117"/>
            <a:ext cx="5547050" cy="3190637"/>
          </a:xfrm>
          <a:prstGeom prst="rect">
            <a:avLst/>
          </a:prstGeom>
        </p:spPr>
      </p:pic>
      <p:sp>
        <p:nvSpPr>
          <p:cNvPr id="11" name="Freeform: Shape 10">
            <a:extLst>
              <a:ext uri="{FF2B5EF4-FFF2-40B4-BE49-F238E27FC236}">
                <a16:creationId xmlns:a16="http://schemas.microsoft.com/office/drawing/2014/main" id="{64965EAE-E41A-435F-B993-07E824B6C97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0"/>
            <a:ext cx="7539895" cy="6858000"/>
          </a:xfrm>
          <a:custGeom>
            <a:avLst/>
            <a:gdLst>
              <a:gd name="connsiteX0" fmla="*/ 7539895 w 7539895"/>
              <a:gd name="connsiteY0" fmla="*/ 6858000 h 6858000"/>
              <a:gd name="connsiteX1" fmla="*/ 0 w 7539895"/>
              <a:gd name="connsiteY1" fmla="*/ 6858000 h 6858000"/>
              <a:gd name="connsiteX2" fmla="*/ 0 w 7539895"/>
              <a:gd name="connsiteY2" fmla="*/ 0 h 6858000"/>
              <a:gd name="connsiteX3" fmla="*/ 4363741 w 7539895"/>
              <a:gd name="connsiteY3" fmla="*/ 0 h 6858000"/>
            </a:gdLst>
            <a:ahLst/>
            <a:cxnLst>
              <a:cxn ang="0">
                <a:pos x="connsiteX0" y="connsiteY0"/>
              </a:cxn>
              <a:cxn ang="0">
                <a:pos x="connsiteX1" y="connsiteY1"/>
              </a:cxn>
              <a:cxn ang="0">
                <a:pos x="connsiteX2" y="connsiteY2"/>
              </a:cxn>
              <a:cxn ang="0">
                <a:pos x="connsiteX3" y="connsiteY3"/>
              </a:cxn>
            </a:cxnLst>
            <a:rect l="l" t="t" r="r" b="b"/>
            <a:pathLst>
              <a:path w="7539895" h="6858000">
                <a:moveTo>
                  <a:pt x="7539895" y="6858000"/>
                </a:moveTo>
                <a:lnTo>
                  <a:pt x="0" y="6858000"/>
                </a:lnTo>
                <a:lnTo>
                  <a:pt x="0" y="0"/>
                </a:lnTo>
                <a:lnTo>
                  <a:pt x="4363741" y="0"/>
                </a:lnTo>
                <a:close/>
              </a:path>
            </a:pathLst>
          </a:cu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152F8994-E6D4-4311-9548-C3607BC4364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7092985" cy="6858000"/>
          </a:xfrm>
          <a:custGeom>
            <a:avLst/>
            <a:gdLst>
              <a:gd name="connsiteX0" fmla="*/ 7092985 w 7092985"/>
              <a:gd name="connsiteY0" fmla="*/ 6858000 h 6858000"/>
              <a:gd name="connsiteX1" fmla="*/ 0 w 7092985"/>
              <a:gd name="connsiteY1" fmla="*/ 6858000 h 6858000"/>
              <a:gd name="connsiteX2" fmla="*/ 0 w 7092985"/>
              <a:gd name="connsiteY2" fmla="*/ 0 h 6858000"/>
              <a:gd name="connsiteX3" fmla="*/ 3916831 w 7092985"/>
              <a:gd name="connsiteY3" fmla="*/ 0 h 6858000"/>
            </a:gdLst>
            <a:ahLst/>
            <a:cxnLst>
              <a:cxn ang="0">
                <a:pos x="connsiteX0" y="connsiteY0"/>
              </a:cxn>
              <a:cxn ang="0">
                <a:pos x="connsiteX1" y="connsiteY1"/>
              </a:cxn>
              <a:cxn ang="0">
                <a:pos x="connsiteX2" y="connsiteY2"/>
              </a:cxn>
              <a:cxn ang="0">
                <a:pos x="connsiteX3" y="connsiteY3"/>
              </a:cxn>
            </a:cxnLst>
            <a:rect l="l" t="t" r="r" b="b"/>
            <a:pathLst>
              <a:path w="7092985" h="6858000">
                <a:moveTo>
                  <a:pt x="7092985" y="6858000"/>
                </a:moveTo>
                <a:lnTo>
                  <a:pt x="0" y="6858000"/>
                </a:lnTo>
                <a:lnTo>
                  <a:pt x="0" y="0"/>
                </a:lnTo>
                <a:lnTo>
                  <a:pt x="391683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7B8751A-EF73-429C-86B6-B6F2D40C1965}"/>
              </a:ext>
            </a:extLst>
          </p:cNvPr>
          <p:cNvSpPr>
            <a:spLocks noGrp="1"/>
          </p:cNvSpPr>
          <p:nvPr>
            <p:ph type="title"/>
          </p:nvPr>
        </p:nvSpPr>
        <p:spPr>
          <a:xfrm>
            <a:off x="838199" y="365125"/>
            <a:ext cx="5529943" cy="1325563"/>
          </a:xfrm>
        </p:spPr>
        <p:txBody>
          <a:bodyPr vert="horz" lIns="91440" tIns="45720" rIns="91440" bIns="45720" rtlCol="0" anchor="ctr">
            <a:normAutofit/>
          </a:bodyPr>
          <a:lstStyle/>
          <a:p>
            <a:r>
              <a:rPr lang="en-US" b="1" kern="1200" dirty="0">
                <a:solidFill>
                  <a:schemeClr val="bg1"/>
                </a:solidFill>
                <a:latin typeface="+mj-lt"/>
                <a:ea typeface="+mj-ea"/>
                <a:cs typeface="+mj-cs"/>
              </a:rPr>
              <a:t>Reasons for Investing</a:t>
            </a:r>
          </a:p>
        </p:txBody>
      </p:sp>
      <p:sp>
        <p:nvSpPr>
          <p:cNvPr id="4" name="Content Placeholder 3">
            <a:extLst>
              <a:ext uri="{FF2B5EF4-FFF2-40B4-BE49-F238E27FC236}">
                <a16:creationId xmlns:a16="http://schemas.microsoft.com/office/drawing/2014/main" id="{B0280EE8-0FEA-4918-AEF0-A162CA4F7284}"/>
              </a:ext>
            </a:extLst>
          </p:cNvPr>
          <p:cNvSpPr>
            <a:spLocks noGrp="1"/>
          </p:cNvSpPr>
          <p:nvPr>
            <p:ph sz="half" idx="2"/>
          </p:nvPr>
        </p:nvSpPr>
        <p:spPr>
          <a:xfrm>
            <a:off x="373225" y="1825624"/>
            <a:ext cx="4226768" cy="3931363"/>
          </a:xfrm>
        </p:spPr>
        <p:txBody>
          <a:bodyPr vert="horz" lIns="91440" tIns="45720" rIns="91440" bIns="45720" rtlCol="0">
            <a:normAutofit/>
          </a:bodyPr>
          <a:lstStyle/>
          <a:p>
            <a:r>
              <a:rPr lang="en-US" dirty="0">
                <a:solidFill>
                  <a:schemeClr val="bg1"/>
                </a:solidFill>
              </a:rPr>
              <a:t>Plan for long-term goals like retirement</a:t>
            </a:r>
          </a:p>
          <a:p>
            <a:r>
              <a:rPr lang="en-US" dirty="0">
                <a:solidFill>
                  <a:schemeClr val="bg1"/>
                </a:solidFill>
              </a:rPr>
              <a:t>More risk for more return on an investment</a:t>
            </a:r>
          </a:p>
          <a:p>
            <a:r>
              <a:rPr lang="en-US" dirty="0">
                <a:solidFill>
                  <a:schemeClr val="bg1"/>
                </a:solidFill>
              </a:rPr>
              <a:t>Watch your money make money while you sleep (</a:t>
            </a:r>
            <a:r>
              <a:rPr lang="en-US" b="1" dirty="0">
                <a:solidFill>
                  <a:schemeClr val="bg1"/>
                </a:solidFill>
              </a:rPr>
              <a:t>passive income</a:t>
            </a:r>
            <a:r>
              <a:rPr lang="en-US" dirty="0">
                <a:solidFill>
                  <a:schemeClr val="bg1"/>
                </a:solidFill>
              </a:rPr>
              <a:t>)</a:t>
            </a:r>
          </a:p>
        </p:txBody>
      </p:sp>
    </p:spTree>
    <p:extLst>
      <p:ext uri="{BB962C8B-B14F-4D97-AF65-F5344CB8AC3E}">
        <p14:creationId xmlns:p14="http://schemas.microsoft.com/office/powerpoint/2010/main" val="1817172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1F16A8D4-FE87-4604-88B2-394B5D1EB437}"/>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3873416-800E-4064-87FB-97CFB55863AD}"/>
              </a:ext>
            </a:extLst>
          </p:cNvPr>
          <p:cNvSpPr>
            <a:spLocks noGrp="1"/>
          </p:cNvSpPr>
          <p:nvPr>
            <p:ph type="title"/>
          </p:nvPr>
        </p:nvSpPr>
        <p:spPr>
          <a:xfrm>
            <a:off x="394284" y="595618"/>
            <a:ext cx="3271705" cy="5704514"/>
          </a:xfrm>
          <a:solidFill>
            <a:schemeClr val="tx1">
              <a:lumMod val="75000"/>
              <a:lumOff val="25000"/>
            </a:schemeClr>
          </a:solidFill>
          <a:ln w="28575">
            <a:solidFill>
              <a:schemeClr val="bg1"/>
            </a:solidFill>
          </a:ln>
        </p:spPr>
        <p:txBody>
          <a:bodyPr anchor="t">
            <a:normAutofit/>
          </a:bodyPr>
          <a:lstStyle/>
          <a:p>
            <a:pPr algn="ctr"/>
            <a:br>
              <a:rPr lang="en-US" sz="4000" dirty="0">
                <a:solidFill>
                  <a:schemeClr val="bg1"/>
                </a:solidFill>
              </a:rPr>
            </a:br>
            <a:br>
              <a:rPr lang="en-US" sz="4000" dirty="0">
                <a:solidFill>
                  <a:schemeClr val="bg1"/>
                </a:solidFill>
              </a:rPr>
            </a:br>
            <a:br>
              <a:rPr lang="en-US" sz="4000" dirty="0">
                <a:solidFill>
                  <a:schemeClr val="bg1"/>
                </a:solidFill>
              </a:rPr>
            </a:br>
            <a:r>
              <a:rPr lang="en-US" sz="4000" dirty="0">
                <a:solidFill>
                  <a:schemeClr val="bg1"/>
                </a:solidFill>
              </a:rPr>
              <a:t>Saving vs. Investing</a:t>
            </a:r>
          </a:p>
        </p:txBody>
      </p:sp>
      <p:sp>
        <p:nvSpPr>
          <p:cNvPr id="3" name="Content Placeholder 2">
            <a:extLst>
              <a:ext uri="{FF2B5EF4-FFF2-40B4-BE49-F238E27FC236}">
                <a16:creationId xmlns:a16="http://schemas.microsoft.com/office/drawing/2014/main" id="{F8773CF9-F33A-4212-B944-A905A2C17793}"/>
              </a:ext>
            </a:extLst>
          </p:cNvPr>
          <p:cNvSpPr>
            <a:spLocks noGrp="1"/>
          </p:cNvSpPr>
          <p:nvPr>
            <p:ph sz="half" idx="1"/>
          </p:nvPr>
        </p:nvSpPr>
        <p:spPr>
          <a:xfrm>
            <a:off x="4380855" y="1412489"/>
            <a:ext cx="3427283" cy="4363844"/>
          </a:xfrm>
        </p:spPr>
        <p:txBody>
          <a:bodyPr>
            <a:noAutofit/>
          </a:bodyPr>
          <a:lstStyle/>
          <a:p>
            <a:r>
              <a:rPr lang="en-US" dirty="0"/>
              <a:t>Meet short-term goals</a:t>
            </a:r>
          </a:p>
          <a:p>
            <a:r>
              <a:rPr lang="en-US" dirty="0"/>
              <a:t>Keep funds secure while growing</a:t>
            </a:r>
          </a:p>
          <a:p>
            <a:pPr marL="0" indent="0">
              <a:buNone/>
            </a:pPr>
            <a:endParaRPr lang="en-US" dirty="0"/>
          </a:p>
        </p:txBody>
      </p:sp>
      <p:sp>
        <p:nvSpPr>
          <p:cNvPr id="4" name="Content Placeholder 3">
            <a:extLst>
              <a:ext uri="{FF2B5EF4-FFF2-40B4-BE49-F238E27FC236}">
                <a16:creationId xmlns:a16="http://schemas.microsoft.com/office/drawing/2014/main" id="{B5B5E24A-97A5-4D5B-B398-F25C50E6D324}"/>
              </a:ext>
            </a:extLst>
          </p:cNvPr>
          <p:cNvSpPr>
            <a:spLocks noGrp="1"/>
          </p:cNvSpPr>
          <p:nvPr>
            <p:ph sz="half" idx="2"/>
          </p:nvPr>
        </p:nvSpPr>
        <p:spPr>
          <a:xfrm>
            <a:off x="8451604" y="1412489"/>
            <a:ext cx="3197701" cy="4363844"/>
          </a:xfrm>
        </p:spPr>
        <p:txBody>
          <a:bodyPr>
            <a:normAutofit/>
          </a:bodyPr>
          <a:lstStyle/>
          <a:p>
            <a:r>
              <a:rPr lang="en-US" dirty="0"/>
              <a:t>Plan for long-term goals like retirement</a:t>
            </a:r>
          </a:p>
          <a:p>
            <a:r>
              <a:rPr lang="en-US" dirty="0"/>
              <a:t>More risk for more return on an investment</a:t>
            </a:r>
          </a:p>
          <a:p>
            <a:r>
              <a:rPr lang="en-US" dirty="0"/>
              <a:t>Watch your money make money while you sleep (</a:t>
            </a:r>
            <a:r>
              <a:rPr lang="en-US" b="1" dirty="0"/>
              <a:t>passive income</a:t>
            </a:r>
            <a:r>
              <a:rPr lang="en-US" dirty="0"/>
              <a:t>)</a:t>
            </a:r>
          </a:p>
          <a:p>
            <a:pPr marL="0" indent="0">
              <a:buNone/>
            </a:pPr>
            <a:endParaRPr lang="en-US" b="1" dirty="0"/>
          </a:p>
        </p:txBody>
      </p:sp>
      <p:pic>
        <p:nvPicPr>
          <p:cNvPr id="6" name="Picture 5" descr="A picture containing indoor&#10;&#10;Description generated with high confidence">
            <a:extLst>
              <a:ext uri="{FF2B5EF4-FFF2-40B4-BE49-F238E27FC236}">
                <a16:creationId xmlns:a16="http://schemas.microsoft.com/office/drawing/2014/main" id="{26B4E990-671F-4127-86FE-803119B4E84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110193" y="330821"/>
            <a:ext cx="1880521" cy="1081667"/>
          </a:xfrm>
          <a:prstGeom prst="rect">
            <a:avLst/>
          </a:prstGeom>
        </p:spPr>
      </p:pic>
      <p:pic>
        <p:nvPicPr>
          <p:cNvPr id="12" name="Content Placeholder 5">
            <a:extLst>
              <a:ext uri="{FF2B5EF4-FFF2-40B4-BE49-F238E27FC236}">
                <a16:creationId xmlns:a16="http://schemas.microsoft.com/office/drawing/2014/main" id="{39074574-E96F-4510-9BBD-715D2B26B93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363454" y="3608076"/>
            <a:ext cx="1462012" cy="1462012"/>
          </a:xfrm>
          <a:prstGeom prst="rect">
            <a:avLst/>
          </a:prstGeom>
        </p:spPr>
      </p:pic>
    </p:spTree>
    <p:extLst>
      <p:ext uri="{BB962C8B-B14F-4D97-AF65-F5344CB8AC3E}">
        <p14:creationId xmlns:p14="http://schemas.microsoft.com/office/powerpoint/2010/main" val="3388113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4">
            <a:extLst>
              <a:ext uri="{FF2B5EF4-FFF2-40B4-BE49-F238E27FC236}">
                <a16:creationId xmlns:a16="http://schemas.microsoft.com/office/drawing/2014/main" id="{6130F7EF-CA21-4981-983F-664A161C1845}"/>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2535" r="12299" b="1"/>
          <a:stretch/>
        </p:blipFill>
        <p:spPr>
          <a:xfrm>
            <a:off x="4639056" y="10"/>
            <a:ext cx="7552944" cy="6857990"/>
          </a:xfrm>
          <a:prstGeom prst="rect">
            <a:avLst/>
          </a:prstGeom>
          <a:effectLst/>
        </p:spPr>
      </p:pic>
      <p:sp>
        <p:nvSpPr>
          <p:cNvPr id="11" name="Content Placeholder 10"/>
          <p:cNvSpPr>
            <a:spLocks noGrp="1"/>
          </p:cNvSpPr>
          <p:nvPr>
            <p:ph idx="1"/>
          </p:nvPr>
        </p:nvSpPr>
        <p:spPr>
          <a:xfrm>
            <a:off x="276837" y="1250623"/>
            <a:ext cx="4211273" cy="4571337"/>
          </a:xfrm>
        </p:spPr>
        <p:txBody>
          <a:bodyPr>
            <a:noAutofit/>
          </a:bodyPr>
          <a:lstStyle/>
          <a:p>
            <a:pPr marL="0" indent="0">
              <a:buNone/>
            </a:pPr>
            <a:endParaRPr lang="en-US" sz="3200" i="1" dirty="0"/>
          </a:p>
          <a:p>
            <a:pPr marL="0" indent="0">
              <a:buNone/>
            </a:pPr>
            <a:r>
              <a:rPr lang="en-US" sz="3200" i="1" dirty="0"/>
              <a:t>“How many millionaires do you know who have become wealthy by investing in savings accounts? I rest my case.”</a:t>
            </a:r>
          </a:p>
          <a:p>
            <a:pPr marL="0" indent="0" algn="r">
              <a:buNone/>
            </a:pPr>
            <a:r>
              <a:rPr lang="en-US" sz="3200" i="1" dirty="0"/>
              <a:t>-Robert G. Allen</a:t>
            </a:r>
          </a:p>
        </p:txBody>
      </p:sp>
    </p:spTree>
    <p:extLst>
      <p:ext uri="{BB962C8B-B14F-4D97-AF65-F5344CB8AC3E}">
        <p14:creationId xmlns:p14="http://schemas.microsoft.com/office/powerpoint/2010/main" val="1744209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1">
            <a:lumMod val="95000"/>
            <a:lumOff val="5000"/>
          </a:schemeClr>
        </a:solidFill>
        <a:effectLst/>
      </p:bgPr>
    </p:bg>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932CF020-D15A-4823-B789-80075004FF26}"/>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7663" b="22337"/>
          <a:stretch/>
        </p:blipFill>
        <p:spPr>
          <a:xfrm>
            <a:off x="20" y="10"/>
            <a:ext cx="12191980" cy="4571990"/>
          </a:xfrm>
          <a:prstGeom prst="rect">
            <a:avLst/>
          </a:prstGeom>
        </p:spPr>
      </p:pic>
      <p:cxnSp>
        <p:nvCxnSpPr>
          <p:cNvPr id="17" name="Straight Connector 16">
            <a:extLst>
              <a:ext uri="{FF2B5EF4-FFF2-40B4-BE49-F238E27FC236}">
                <a16:creationId xmlns:a16="http://schemas.microsoft.com/office/drawing/2014/main" id="{E126E481-B945-4179-BD79-05E96E9B29E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E46DB4-B42A-41D4-8D84-168FF4268E00}"/>
              </a:ext>
            </a:extLst>
          </p:cNvPr>
          <p:cNvSpPr>
            <a:spLocks noGrp="1"/>
          </p:cNvSpPr>
          <p:nvPr>
            <p:ph type="title"/>
          </p:nvPr>
        </p:nvSpPr>
        <p:spPr>
          <a:xfrm>
            <a:off x="8447714" y="5089012"/>
            <a:ext cx="3368158" cy="1264588"/>
          </a:xfrm>
        </p:spPr>
        <p:txBody>
          <a:bodyPr vert="horz" lIns="91440" tIns="45720" rIns="91440" bIns="45720" rtlCol="0" anchor="ctr">
            <a:normAutofit/>
          </a:bodyPr>
          <a:lstStyle/>
          <a:p>
            <a:pPr algn="r"/>
            <a:r>
              <a:rPr lang="en-US" sz="6000" dirty="0"/>
              <a:t>Rule of 72</a:t>
            </a:r>
          </a:p>
        </p:txBody>
      </p:sp>
      <p:sp>
        <p:nvSpPr>
          <p:cNvPr id="4" name="Content Placeholder 3">
            <a:extLst>
              <a:ext uri="{FF2B5EF4-FFF2-40B4-BE49-F238E27FC236}">
                <a16:creationId xmlns:a16="http://schemas.microsoft.com/office/drawing/2014/main" id="{1DDBBA9D-DEC4-49DB-A36F-CA0D2CFB5AC5}"/>
              </a:ext>
            </a:extLst>
          </p:cNvPr>
          <p:cNvSpPr>
            <a:spLocks noGrp="1"/>
          </p:cNvSpPr>
          <p:nvPr>
            <p:ph sz="half" idx="2"/>
          </p:nvPr>
        </p:nvSpPr>
        <p:spPr>
          <a:xfrm>
            <a:off x="2064751" y="5089012"/>
            <a:ext cx="6173238" cy="1264587"/>
          </a:xfrm>
        </p:spPr>
        <p:txBody>
          <a:bodyPr vert="horz" lIns="91440" tIns="45720" rIns="91440" bIns="45720" rtlCol="0" anchor="ctr">
            <a:normAutofit/>
          </a:bodyPr>
          <a:lstStyle/>
          <a:p>
            <a:pPr marL="0" indent="0">
              <a:buNone/>
            </a:pPr>
            <a:r>
              <a:rPr lang="en-US" dirty="0"/>
              <a:t>Estimates the length of time (t) it takes for an investment to double with compound interest (R)</a:t>
            </a:r>
          </a:p>
        </p:txBody>
      </p:sp>
    </p:spTree>
    <p:extLst>
      <p:ext uri="{BB962C8B-B14F-4D97-AF65-F5344CB8AC3E}">
        <p14:creationId xmlns:p14="http://schemas.microsoft.com/office/powerpoint/2010/main" val="21221749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A376EFB1-01CF-419F-ABF1-2AF02BBFCBD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6141396"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FF9DEA15-78BD-4750-AA18-B9F28A6D5A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2" name="Content Placeholder 11">
            <a:extLst>
              <a:ext uri="{FF2B5EF4-FFF2-40B4-BE49-F238E27FC236}">
                <a16:creationId xmlns:a16="http://schemas.microsoft.com/office/drawing/2014/main" id="{0621F898-3019-4ED7-9FC6-F3A671110452}"/>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58044" y="0"/>
            <a:ext cx="3677563" cy="6841979"/>
          </a:xfrm>
          <a:prstGeom prst="rect">
            <a:avLst/>
          </a:prstGeom>
        </p:spPr>
      </p:pic>
      <p:sp>
        <p:nvSpPr>
          <p:cNvPr id="4" name="Content Placeholder 3">
            <a:extLst>
              <a:ext uri="{FF2B5EF4-FFF2-40B4-BE49-F238E27FC236}">
                <a16:creationId xmlns:a16="http://schemas.microsoft.com/office/drawing/2014/main" id="{554AD978-4752-4625-A0C7-AA066AA8CFB5}"/>
              </a:ext>
            </a:extLst>
          </p:cNvPr>
          <p:cNvSpPr>
            <a:spLocks noGrp="1"/>
          </p:cNvSpPr>
          <p:nvPr>
            <p:ph sz="half" idx="2"/>
          </p:nvPr>
        </p:nvSpPr>
        <p:spPr>
          <a:xfrm>
            <a:off x="6391903" y="2121762"/>
            <a:ext cx="5235490" cy="4221887"/>
          </a:xfrm>
        </p:spPr>
        <p:txBody>
          <a:bodyPr vert="horz" lIns="91440" tIns="45720" rIns="91440" bIns="45720" rtlCol="0">
            <a:noAutofit/>
          </a:bodyPr>
          <a:lstStyle/>
          <a:p>
            <a:pPr marL="0"/>
            <a:r>
              <a:rPr lang="en-US" dirty="0">
                <a:solidFill>
                  <a:schemeClr val="bg1"/>
                </a:solidFill>
              </a:rPr>
              <a:t>Starting at age 19, Ben invested </a:t>
            </a:r>
            <a:r>
              <a:rPr lang="en-US" b="1" dirty="0">
                <a:solidFill>
                  <a:srgbClr val="00B050"/>
                </a:solidFill>
              </a:rPr>
              <a:t>$2000 </a:t>
            </a:r>
            <a:r>
              <a:rPr lang="en-US" dirty="0">
                <a:solidFill>
                  <a:schemeClr val="bg1"/>
                </a:solidFill>
              </a:rPr>
              <a:t>a year for 8 years. (</a:t>
            </a:r>
            <a:r>
              <a:rPr lang="en-US" b="1" dirty="0">
                <a:solidFill>
                  <a:srgbClr val="00B050"/>
                </a:solidFill>
              </a:rPr>
              <a:t>$16,000 </a:t>
            </a:r>
            <a:r>
              <a:rPr lang="en-US" dirty="0">
                <a:solidFill>
                  <a:schemeClr val="bg1"/>
                </a:solidFill>
              </a:rPr>
              <a:t>total)</a:t>
            </a:r>
          </a:p>
          <a:p>
            <a:pPr marL="0"/>
            <a:r>
              <a:rPr lang="en-US" dirty="0">
                <a:solidFill>
                  <a:schemeClr val="bg1"/>
                </a:solidFill>
              </a:rPr>
              <a:t>Starting at age 27, Arthur invested </a:t>
            </a:r>
            <a:r>
              <a:rPr lang="en-US" b="1" dirty="0">
                <a:solidFill>
                  <a:srgbClr val="00B050"/>
                </a:solidFill>
              </a:rPr>
              <a:t>$2000 </a:t>
            </a:r>
            <a:r>
              <a:rPr lang="en-US" dirty="0">
                <a:solidFill>
                  <a:schemeClr val="bg1"/>
                </a:solidFill>
              </a:rPr>
              <a:t>a year for the next 39 years. (</a:t>
            </a:r>
            <a:r>
              <a:rPr lang="en-US" b="1" dirty="0">
                <a:solidFill>
                  <a:srgbClr val="00B050"/>
                </a:solidFill>
              </a:rPr>
              <a:t>$78,000</a:t>
            </a:r>
            <a:r>
              <a:rPr lang="en-US" dirty="0">
                <a:solidFill>
                  <a:schemeClr val="bg1"/>
                </a:solidFill>
              </a:rPr>
              <a:t>)</a:t>
            </a:r>
          </a:p>
          <a:p>
            <a:pPr marL="0"/>
            <a:r>
              <a:rPr lang="en-US" dirty="0">
                <a:solidFill>
                  <a:schemeClr val="bg1"/>
                </a:solidFill>
              </a:rPr>
              <a:t>Arthur never caught Ben!</a:t>
            </a:r>
          </a:p>
          <a:p>
            <a:pPr marL="0"/>
            <a:endParaRPr lang="en-US" dirty="0">
              <a:solidFill>
                <a:schemeClr val="bg1"/>
              </a:solidFill>
            </a:endParaRPr>
          </a:p>
          <a:p>
            <a:pPr marL="0"/>
            <a:r>
              <a:rPr lang="en-US" dirty="0">
                <a:solidFill>
                  <a:schemeClr val="bg1"/>
                </a:solidFill>
              </a:rPr>
              <a:t>Starting early is the key!</a:t>
            </a:r>
          </a:p>
        </p:txBody>
      </p:sp>
      <p:sp>
        <p:nvSpPr>
          <p:cNvPr id="15" name="Title 14">
            <a:extLst>
              <a:ext uri="{FF2B5EF4-FFF2-40B4-BE49-F238E27FC236}">
                <a16:creationId xmlns:a16="http://schemas.microsoft.com/office/drawing/2014/main" id="{CA7F9793-42AF-4093-AD67-71A83C201AFA}"/>
              </a:ext>
            </a:extLst>
          </p:cNvPr>
          <p:cNvSpPr>
            <a:spLocks noGrp="1"/>
          </p:cNvSpPr>
          <p:nvPr>
            <p:ph type="title"/>
          </p:nvPr>
        </p:nvSpPr>
        <p:spPr>
          <a:xfrm>
            <a:off x="6392598" y="640263"/>
            <a:ext cx="5221266" cy="1344975"/>
          </a:xfrm>
        </p:spPr>
        <p:txBody>
          <a:bodyPr vert="horz" lIns="91440" tIns="45720" rIns="91440" bIns="45720" rtlCol="0" anchor="ctr">
            <a:normAutofit/>
          </a:bodyPr>
          <a:lstStyle/>
          <a:p>
            <a:pPr algn="ctr"/>
            <a:r>
              <a:rPr lang="en-US" sz="4000" b="1" kern="1200" dirty="0">
                <a:solidFill>
                  <a:schemeClr val="bg1"/>
                </a:solidFill>
                <a:latin typeface="+mj-lt"/>
                <a:ea typeface="+mj-ea"/>
                <a:cs typeface="+mj-cs"/>
              </a:rPr>
              <a:t>The Story of Ben and Arthur</a:t>
            </a:r>
          </a:p>
        </p:txBody>
      </p:sp>
      <p:pic>
        <p:nvPicPr>
          <p:cNvPr id="3" name="Picture 2" descr="A person in a newspaper&#10;&#10;Description generated with high confidence">
            <a:extLst>
              <a:ext uri="{FF2B5EF4-FFF2-40B4-BE49-F238E27FC236}">
                <a16:creationId xmlns:a16="http://schemas.microsoft.com/office/drawing/2014/main" id="{D02F010B-5331-4A1A-8742-89F0CB9376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4406" y="763905"/>
            <a:ext cx="2476500" cy="3181350"/>
          </a:xfrm>
          <a:prstGeom prst="rect">
            <a:avLst/>
          </a:prstGeom>
        </p:spPr>
      </p:pic>
    </p:spTree>
    <p:extLst>
      <p:ext uri="{BB962C8B-B14F-4D97-AF65-F5344CB8AC3E}">
        <p14:creationId xmlns:p14="http://schemas.microsoft.com/office/powerpoint/2010/main" val="33282083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descr="A close up of a sign&#10;&#10;Description generated with very high confidence">
            <a:extLst>
              <a:ext uri="{FF2B5EF4-FFF2-40B4-BE49-F238E27FC236}">
                <a16:creationId xmlns:a16="http://schemas.microsoft.com/office/drawing/2014/main" id="{92C7328B-C167-4E33-8C2C-DFBB36DF61B9}"/>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3468" r="32735"/>
          <a:stretch/>
        </p:blipFill>
        <p:spPr>
          <a:xfrm>
            <a:off x="20" y="10"/>
            <a:ext cx="4635571" cy="6857990"/>
          </a:xfrm>
          <a:prstGeom prst="rect">
            <a:avLst/>
          </a:prstGeom>
          <a:effectLst/>
        </p:spPr>
      </p:pic>
      <p:cxnSp>
        <p:nvCxnSpPr>
          <p:cNvPr id="13" name="Straight Connector 12">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23651A"/>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C67B839-DB88-45B1-9B38-452AFDE5AF0E}"/>
              </a:ext>
            </a:extLst>
          </p:cNvPr>
          <p:cNvSpPr>
            <a:spLocks noGrp="1"/>
          </p:cNvSpPr>
          <p:nvPr>
            <p:ph type="title"/>
          </p:nvPr>
        </p:nvSpPr>
        <p:spPr>
          <a:xfrm>
            <a:off x="4965431" y="243079"/>
            <a:ext cx="6586491" cy="1286160"/>
          </a:xfrm>
        </p:spPr>
        <p:txBody>
          <a:bodyPr vert="horz" lIns="91440" tIns="45720" rIns="91440" bIns="45720" rtlCol="0" anchor="b">
            <a:normAutofit/>
          </a:bodyPr>
          <a:lstStyle/>
          <a:p>
            <a:r>
              <a:rPr lang="en-US" b="1" dirty="0"/>
              <a:t>Common Investing Tools</a:t>
            </a:r>
          </a:p>
        </p:txBody>
      </p:sp>
      <p:sp>
        <p:nvSpPr>
          <p:cNvPr id="4" name="Content Placeholder 3">
            <a:extLst>
              <a:ext uri="{FF2B5EF4-FFF2-40B4-BE49-F238E27FC236}">
                <a16:creationId xmlns:a16="http://schemas.microsoft.com/office/drawing/2014/main" id="{7EBA8E89-53CD-4457-AA3B-4F04A27272D9}"/>
              </a:ext>
            </a:extLst>
          </p:cNvPr>
          <p:cNvSpPr>
            <a:spLocks noGrp="1"/>
          </p:cNvSpPr>
          <p:nvPr>
            <p:ph sz="half" idx="2"/>
          </p:nvPr>
        </p:nvSpPr>
        <p:spPr>
          <a:xfrm>
            <a:off x="4965431" y="2230016"/>
            <a:ext cx="6424863" cy="3993803"/>
          </a:xfrm>
        </p:spPr>
        <p:txBody>
          <a:bodyPr vert="horz" lIns="91440" tIns="45720" rIns="91440" bIns="45720" rtlCol="0">
            <a:noAutofit/>
          </a:bodyPr>
          <a:lstStyle/>
          <a:p>
            <a:pPr marL="0" indent="0">
              <a:buNone/>
            </a:pPr>
            <a:r>
              <a:rPr lang="en-US" b="1" dirty="0">
                <a:solidFill>
                  <a:srgbClr val="FF0000"/>
                </a:solidFill>
              </a:rPr>
              <a:t>stocks</a:t>
            </a:r>
            <a:r>
              <a:rPr lang="en-US" dirty="0"/>
              <a:t>- ownership shares of a company that may earn dividends</a:t>
            </a:r>
          </a:p>
          <a:p>
            <a:pPr marL="0" indent="0">
              <a:buNone/>
            </a:pPr>
            <a:endParaRPr lang="en-US" dirty="0"/>
          </a:p>
          <a:p>
            <a:pPr marL="0" indent="0">
              <a:buNone/>
            </a:pPr>
            <a:r>
              <a:rPr lang="en-US" b="1" dirty="0">
                <a:solidFill>
                  <a:srgbClr val="FF0000"/>
                </a:solidFill>
              </a:rPr>
              <a:t>bonds</a:t>
            </a:r>
            <a:r>
              <a:rPr lang="en-US" dirty="0"/>
              <a:t>- money that is lent to a corporation or the government that will return the full face value of the bond plus interest accrued</a:t>
            </a:r>
          </a:p>
        </p:txBody>
      </p:sp>
    </p:spTree>
    <p:extLst>
      <p:ext uri="{BB962C8B-B14F-4D97-AF65-F5344CB8AC3E}">
        <p14:creationId xmlns:p14="http://schemas.microsoft.com/office/powerpoint/2010/main" val="5003587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descr="A close up of a sign&#10;&#10;Description generated with very high confidence">
            <a:extLst>
              <a:ext uri="{FF2B5EF4-FFF2-40B4-BE49-F238E27FC236}">
                <a16:creationId xmlns:a16="http://schemas.microsoft.com/office/drawing/2014/main" id="{92C7328B-C167-4E33-8C2C-DFBB36DF61B9}"/>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3468" r="32735"/>
          <a:stretch/>
        </p:blipFill>
        <p:spPr>
          <a:xfrm>
            <a:off x="20" y="10"/>
            <a:ext cx="4635571" cy="6857990"/>
          </a:xfrm>
          <a:prstGeom prst="rect">
            <a:avLst/>
          </a:prstGeom>
          <a:effectLst/>
        </p:spPr>
      </p:pic>
      <p:cxnSp>
        <p:nvCxnSpPr>
          <p:cNvPr id="13" name="Straight Connector 12">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23651A"/>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C67B839-DB88-45B1-9B38-452AFDE5AF0E}"/>
              </a:ext>
            </a:extLst>
          </p:cNvPr>
          <p:cNvSpPr>
            <a:spLocks noGrp="1"/>
          </p:cNvSpPr>
          <p:nvPr>
            <p:ph type="title"/>
          </p:nvPr>
        </p:nvSpPr>
        <p:spPr>
          <a:xfrm>
            <a:off x="4965431" y="243079"/>
            <a:ext cx="6586491" cy="1286160"/>
          </a:xfrm>
        </p:spPr>
        <p:txBody>
          <a:bodyPr vert="horz" lIns="91440" tIns="45720" rIns="91440" bIns="45720" rtlCol="0" anchor="b">
            <a:normAutofit/>
          </a:bodyPr>
          <a:lstStyle/>
          <a:p>
            <a:r>
              <a:rPr lang="en-US" b="1" dirty="0"/>
              <a:t>Common Investing Tools</a:t>
            </a:r>
          </a:p>
        </p:txBody>
      </p:sp>
      <p:sp>
        <p:nvSpPr>
          <p:cNvPr id="4" name="Content Placeholder 3">
            <a:extLst>
              <a:ext uri="{FF2B5EF4-FFF2-40B4-BE49-F238E27FC236}">
                <a16:creationId xmlns:a16="http://schemas.microsoft.com/office/drawing/2014/main" id="{7EBA8E89-53CD-4457-AA3B-4F04A27272D9}"/>
              </a:ext>
            </a:extLst>
          </p:cNvPr>
          <p:cNvSpPr>
            <a:spLocks noGrp="1"/>
          </p:cNvSpPr>
          <p:nvPr>
            <p:ph sz="half" idx="2"/>
          </p:nvPr>
        </p:nvSpPr>
        <p:spPr>
          <a:xfrm>
            <a:off x="4965431" y="2230016"/>
            <a:ext cx="6424863" cy="4405276"/>
          </a:xfrm>
        </p:spPr>
        <p:txBody>
          <a:bodyPr vert="horz" lIns="91440" tIns="45720" rIns="91440" bIns="45720" rtlCol="0">
            <a:noAutofit/>
          </a:bodyPr>
          <a:lstStyle/>
          <a:p>
            <a:pPr marL="0" indent="0">
              <a:buNone/>
            </a:pPr>
            <a:r>
              <a:rPr lang="en-US" b="1" dirty="0">
                <a:solidFill>
                  <a:srgbClr val="FF0000"/>
                </a:solidFill>
              </a:rPr>
              <a:t>mutual funds</a:t>
            </a:r>
            <a:r>
              <a:rPr lang="en-US" dirty="0"/>
              <a:t>-</a:t>
            </a:r>
            <a:r>
              <a:rPr lang="en-US" b="1" dirty="0"/>
              <a:t> </a:t>
            </a:r>
            <a:r>
              <a:rPr lang="en-US" dirty="0"/>
              <a:t>actively-managed pools of money invested in many different stocks and bonds</a:t>
            </a:r>
          </a:p>
          <a:p>
            <a:pPr lvl="1"/>
            <a:r>
              <a:rPr lang="en-US" sz="2800" dirty="0"/>
              <a:t>High fees and expenses</a:t>
            </a:r>
          </a:p>
          <a:p>
            <a:pPr lvl="1"/>
            <a:r>
              <a:rPr lang="en-US" sz="2800" b="1" dirty="0">
                <a:solidFill>
                  <a:srgbClr val="FF0000"/>
                </a:solidFill>
              </a:rPr>
              <a:t>index fund</a:t>
            </a:r>
            <a:r>
              <a:rPr lang="en-US" sz="2800" dirty="0"/>
              <a:t>- a type of mutual fund that is designed to match or track the components of a market index like the S&amp;P 500</a:t>
            </a:r>
          </a:p>
          <a:p>
            <a:pPr lvl="1"/>
            <a:endParaRPr lang="en-US" sz="2800" dirty="0"/>
          </a:p>
          <a:p>
            <a:endParaRPr lang="en-US" b="1" dirty="0">
              <a:solidFill>
                <a:srgbClr val="FF0000"/>
              </a:solidFill>
            </a:endParaRPr>
          </a:p>
          <a:p>
            <a:pPr marL="0" indent="0">
              <a:buNone/>
            </a:pPr>
            <a:endParaRPr lang="en-US" b="1" dirty="0">
              <a:solidFill>
                <a:srgbClr val="FF0000"/>
              </a:solidFill>
            </a:endParaRPr>
          </a:p>
        </p:txBody>
      </p:sp>
      <p:pic>
        <p:nvPicPr>
          <p:cNvPr id="5" name="Picture 4" descr="A close up of a sign&#10;&#10;Description generated with very high confidence">
            <a:extLst>
              <a:ext uri="{FF2B5EF4-FFF2-40B4-BE49-F238E27FC236}">
                <a16:creationId xmlns:a16="http://schemas.microsoft.com/office/drawing/2014/main" id="{2BFBA1CF-891F-4451-AD0F-2DA684F3AA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44872" y="5166261"/>
            <a:ext cx="1023142" cy="1463964"/>
          </a:xfrm>
          <a:prstGeom prst="rect">
            <a:avLst/>
          </a:prstGeom>
        </p:spPr>
      </p:pic>
      <p:pic>
        <p:nvPicPr>
          <p:cNvPr id="8" name="Picture 7" descr="A person in a suit and tie&#10;&#10;Description generated with very high confidence">
            <a:extLst>
              <a:ext uri="{FF2B5EF4-FFF2-40B4-BE49-F238E27FC236}">
                <a16:creationId xmlns:a16="http://schemas.microsoft.com/office/drawing/2014/main" id="{A82FE7B8-7274-41AE-A959-E87F7F8D9B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18676" y="5166261"/>
            <a:ext cx="935614" cy="1468758"/>
          </a:xfrm>
          <a:prstGeom prst="rect">
            <a:avLst/>
          </a:prstGeom>
        </p:spPr>
      </p:pic>
      <p:pic>
        <p:nvPicPr>
          <p:cNvPr id="10" name="Picture 9" descr="A close up of a sign&#10;&#10;Description generated with very high confidence">
            <a:extLst>
              <a:ext uri="{FF2B5EF4-FFF2-40B4-BE49-F238E27FC236}">
                <a16:creationId xmlns:a16="http://schemas.microsoft.com/office/drawing/2014/main" id="{DAF01C6B-A115-4AC4-9C4D-28B1794D6E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04952" y="5166261"/>
            <a:ext cx="974020" cy="1463691"/>
          </a:xfrm>
          <a:prstGeom prst="rect">
            <a:avLst/>
          </a:prstGeom>
        </p:spPr>
      </p:pic>
      <p:pic>
        <p:nvPicPr>
          <p:cNvPr id="12" name="Picture 11" descr="A close up of a sign&#10;&#10;Description generated with high confidence">
            <a:extLst>
              <a:ext uri="{FF2B5EF4-FFF2-40B4-BE49-F238E27FC236}">
                <a16:creationId xmlns:a16="http://schemas.microsoft.com/office/drawing/2014/main" id="{8CC89C7D-FEA8-47D7-B80F-A004947B8CD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54801" y="5161194"/>
            <a:ext cx="965032" cy="1468758"/>
          </a:xfrm>
          <a:prstGeom prst="rect">
            <a:avLst/>
          </a:prstGeom>
        </p:spPr>
      </p:pic>
      <p:pic>
        <p:nvPicPr>
          <p:cNvPr id="6" name="Picture 5" descr="A close up of a device&#10;&#10;Description generated with high confidence">
            <a:extLst>
              <a:ext uri="{FF2B5EF4-FFF2-40B4-BE49-F238E27FC236}">
                <a16:creationId xmlns:a16="http://schemas.microsoft.com/office/drawing/2014/main" id="{B52736C3-4C8D-4B2C-9F0A-E113D6B6F09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61778" y="5161194"/>
            <a:ext cx="951334" cy="1468758"/>
          </a:xfrm>
          <a:prstGeom prst="rect">
            <a:avLst/>
          </a:prstGeom>
        </p:spPr>
      </p:pic>
      <p:pic>
        <p:nvPicPr>
          <p:cNvPr id="11" name="Picture 10">
            <a:extLst>
              <a:ext uri="{FF2B5EF4-FFF2-40B4-BE49-F238E27FC236}">
                <a16:creationId xmlns:a16="http://schemas.microsoft.com/office/drawing/2014/main" id="{17F2BD18-AC5E-4270-8D44-E9030CE64B2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58621" y="5441822"/>
            <a:ext cx="1308368" cy="1308368"/>
          </a:xfrm>
          <a:prstGeom prst="rect">
            <a:avLst/>
          </a:prstGeom>
        </p:spPr>
      </p:pic>
    </p:spTree>
    <p:extLst>
      <p:ext uri="{BB962C8B-B14F-4D97-AF65-F5344CB8AC3E}">
        <p14:creationId xmlns:p14="http://schemas.microsoft.com/office/powerpoint/2010/main" val="3035821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376EFB1-01CF-419F-ABF1-2AF02BBFCBD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6141396"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F9DEA15-78BD-4750-AA18-B9F28A6D5A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9" name="Content Placeholder 4">
            <a:extLst>
              <a:ext uri="{FF2B5EF4-FFF2-40B4-BE49-F238E27FC236}">
                <a16:creationId xmlns:a16="http://schemas.microsoft.com/office/drawing/2014/main" id="{6130F7EF-CA21-4981-983F-664A161C18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379" y="621755"/>
            <a:ext cx="3815241" cy="5459041"/>
          </a:xfrm>
          <a:prstGeom prst="rect">
            <a:avLst/>
          </a:prstGeom>
        </p:spPr>
      </p:pic>
      <p:sp>
        <p:nvSpPr>
          <p:cNvPr id="11" name="Content Placeholder 10"/>
          <p:cNvSpPr>
            <a:spLocks noGrp="1"/>
          </p:cNvSpPr>
          <p:nvPr>
            <p:ph idx="1"/>
          </p:nvPr>
        </p:nvSpPr>
        <p:spPr>
          <a:xfrm>
            <a:off x="6560191" y="1149292"/>
            <a:ext cx="5075339" cy="4706224"/>
          </a:xfrm>
        </p:spPr>
        <p:txBody>
          <a:bodyPr>
            <a:normAutofit/>
          </a:bodyPr>
          <a:lstStyle/>
          <a:p>
            <a:pPr marL="0" indent="0">
              <a:buNone/>
            </a:pPr>
            <a:endParaRPr lang="en-US" sz="2000" i="1" dirty="0">
              <a:solidFill>
                <a:schemeClr val="bg1"/>
              </a:solidFill>
            </a:endParaRPr>
          </a:p>
          <a:p>
            <a:pPr marL="0" indent="0">
              <a:buNone/>
            </a:pPr>
            <a:endParaRPr lang="en-US" sz="2000" i="1" dirty="0">
              <a:solidFill>
                <a:schemeClr val="bg1"/>
              </a:solidFill>
            </a:endParaRPr>
          </a:p>
          <a:p>
            <a:pPr marL="0" indent="0">
              <a:buNone/>
            </a:pPr>
            <a:r>
              <a:rPr lang="en-US" sz="3600" i="1" dirty="0">
                <a:solidFill>
                  <a:schemeClr val="bg1"/>
                </a:solidFill>
              </a:rPr>
              <a:t>“Don’t look for the needle in the haystack. Just buy the haystack.”</a:t>
            </a:r>
          </a:p>
          <a:p>
            <a:pPr marL="0" indent="0" algn="r">
              <a:buNone/>
            </a:pPr>
            <a:r>
              <a:rPr lang="en-US" sz="3600" i="1" dirty="0">
                <a:solidFill>
                  <a:schemeClr val="bg1"/>
                </a:solidFill>
              </a:rPr>
              <a:t>John Bogle</a:t>
            </a:r>
          </a:p>
          <a:p>
            <a:pPr marL="0" indent="0" algn="ctr">
              <a:buNone/>
            </a:pPr>
            <a:endParaRPr lang="en-US" sz="3600" dirty="0">
              <a:solidFill>
                <a:schemeClr val="bg1"/>
              </a:solidFill>
            </a:endParaRPr>
          </a:p>
        </p:txBody>
      </p:sp>
    </p:spTree>
    <p:extLst>
      <p:ext uri="{BB962C8B-B14F-4D97-AF65-F5344CB8AC3E}">
        <p14:creationId xmlns:p14="http://schemas.microsoft.com/office/powerpoint/2010/main" val="1498118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descr="A close up of a sign&#10;&#10;Description generated with very high confidence">
            <a:extLst>
              <a:ext uri="{FF2B5EF4-FFF2-40B4-BE49-F238E27FC236}">
                <a16:creationId xmlns:a16="http://schemas.microsoft.com/office/drawing/2014/main" id="{92C7328B-C167-4E33-8C2C-DFBB36DF61B9}"/>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3468" r="32735"/>
          <a:stretch/>
        </p:blipFill>
        <p:spPr>
          <a:xfrm>
            <a:off x="20" y="10"/>
            <a:ext cx="4635571" cy="6857990"/>
          </a:xfrm>
          <a:prstGeom prst="rect">
            <a:avLst/>
          </a:prstGeom>
          <a:effectLst/>
        </p:spPr>
      </p:pic>
      <p:cxnSp>
        <p:nvCxnSpPr>
          <p:cNvPr id="13" name="Straight Connector 12">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23651A"/>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C67B839-DB88-45B1-9B38-452AFDE5AF0E}"/>
              </a:ext>
            </a:extLst>
          </p:cNvPr>
          <p:cNvSpPr>
            <a:spLocks noGrp="1"/>
          </p:cNvSpPr>
          <p:nvPr>
            <p:ph type="title"/>
          </p:nvPr>
        </p:nvSpPr>
        <p:spPr>
          <a:xfrm>
            <a:off x="4965431" y="243079"/>
            <a:ext cx="6586491" cy="1286160"/>
          </a:xfrm>
        </p:spPr>
        <p:txBody>
          <a:bodyPr vert="horz" lIns="91440" tIns="45720" rIns="91440" bIns="45720" rtlCol="0" anchor="b">
            <a:normAutofit/>
          </a:bodyPr>
          <a:lstStyle/>
          <a:p>
            <a:r>
              <a:rPr lang="en-US" b="1" dirty="0"/>
              <a:t>Common Investing Tools</a:t>
            </a:r>
          </a:p>
        </p:txBody>
      </p:sp>
      <p:sp>
        <p:nvSpPr>
          <p:cNvPr id="4" name="Content Placeholder 3">
            <a:extLst>
              <a:ext uri="{FF2B5EF4-FFF2-40B4-BE49-F238E27FC236}">
                <a16:creationId xmlns:a16="http://schemas.microsoft.com/office/drawing/2014/main" id="{7EBA8E89-53CD-4457-AA3B-4F04A27272D9}"/>
              </a:ext>
            </a:extLst>
          </p:cNvPr>
          <p:cNvSpPr>
            <a:spLocks noGrp="1"/>
          </p:cNvSpPr>
          <p:nvPr>
            <p:ph sz="half" idx="2"/>
          </p:nvPr>
        </p:nvSpPr>
        <p:spPr>
          <a:xfrm>
            <a:off x="4965431" y="2230016"/>
            <a:ext cx="6424863" cy="4405276"/>
          </a:xfrm>
        </p:spPr>
        <p:txBody>
          <a:bodyPr vert="horz" lIns="91440" tIns="45720" rIns="91440" bIns="45720" rtlCol="0">
            <a:noAutofit/>
          </a:bodyPr>
          <a:lstStyle/>
          <a:p>
            <a:pPr marL="0" indent="0">
              <a:buNone/>
            </a:pPr>
            <a:r>
              <a:rPr lang="en-US" b="1" dirty="0">
                <a:solidFill>
                  <a:srgbClr val="FF0000"/>
                </a:solidFill>
              </a:rPr>
              <a:t>mutual funds</a:t>
            </a:r>
            <a:r>
              <a:rPr lang="en-US" dirty="0"/>
              <a:t>-</a:t>
            </a:r>
            <a:r>
              <a:rPr lang="en-US" b="1" dirty="0"/>
              <a:t> </a:t>
            </a:r>
            <a:r>
              <a:rPr lang="en-US" dirty="0"/>
              <a:t>pools of money invested in many different stocks and bonds</a:t>
            </a:r>
          </a:p>
          <a:p>
            <a:pPr lvl="1"/>
            <a:r>
              <a:rPr lang="en-US" sz="2800" dirty="0"/>
              <a:t>High fees and expenses</a:t>
            </a:r>
          </a:p>
          <a:p>
            <a:pPr lvl="1"/>
            <a:r>
              <a:rPr lang="en-US" sz="2800" b="1" dirty="0">
                <a:solidFill>
                  <a:srgbClr val="FF0000"/>
                </a:solidFill>
              </a:rPr>
              <a:t>index fund</a:t>
            </a:r>
            <a:r>
              <a:rPr lang="en-US" sz="2800" dirty="0"/>
              <a:t>- a type of mutual fund that is designed to match or track the components of a market index like the S&amp;P 500</a:t>
            </a:r>
          </a:p>
          <a:p>
            <a:pPr lvl="1"/>
            <a:endParaRPr lang="en-US" b="1" dirty="0">
              <a:solidFill>
                <a:srgbClr val="FF0000"/>
              </a:solidFill>
            </a:endParaRPr>
          </a:p>
          <a:p>
            <a:pPr marL="0" indent="0">
              <a:buNone/>
            </a:pPr>
            <a:r>
              <a:rPr lang="en-US" b="1" dirty="0">
                <a:solidFill>
                  <a:srgbClr val="FF0000"/>
                </a:solidFill>
              </a:rPr>
              <a:t>personal property</a:t>
            </a:r>
            <a:r>
              <a:rPr lang="en-US" dirty="0"/>
              <a:t>- real estate, art, jewelry, antiques</a:t>
            </a:r>
          </a:p>
        </p:txBody>
      </p:sp>
      <p:pic>
        <p:nvPicPr>
          <p:cNvPr id="6" name="Picture 5">
            <a:extLst>
              <a:ext uri="{FF2B5EF4-FFF2-40B4-BE49-F238E27FC236}">
                <a16:creationId xmlns:a16="http://schemas.microsoft.com/office/drawing/2014/main" id="{259A7F9D-34C5-48CE-9369-4D248AE1E3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4299" y="3429005"/>
            <a:ext cx="853270" cy="853270"/>
          </a:xfrm>
          <a:prstGeom prst="rect">
            <a:avLst/>
          </a:prstGeom>
        </p:spPr>
      </p:pic>
    </p:spTree>
    <p:extLst>
      <p:ext uri="{BB962C8B-B14F-4D97-AF65-F5344CB8AC3E}">
        <p14:creationId xmlns:p14="http://schemas.microsoft.com/office/powerpoint/2010/main" val="27734458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uiExpand="1" build="p"/>
    </p:bld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picture containing indoor, food, table, cake&#10;&#10;Description generated with very high confidence">
            <a:extLst>
              <a:ext uri="{FF2B5EF4-FFF2-40B4-BE49-F238E27FC236}">
                <a16:creationId xmlns:a16="http://schemas.microsoft.com/office/drawing/2014/main" id="{3DBDC915-4DEB-43F1-9163-C499511B79CA}"/>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5414"/>
          <a:stretch/>
        </p:blipFill>
        <p:spPr>
          <a:xfrm>
            <a:off x="-1" y="10"/>
            <a:ext cx="12192000" cy="6857990"/>
          </a:xfrm>
          <a:prstGeom prst="rect">
            <a:avLst/>
          </a:prstGeom>
        </p:spPr>
      </p:pic>
      <p:sp>
        <p:nvSpPr>
          <p:cNvPr id="22" name="Freeform 5">
            <a:extLst>
              <a:ext uri="{FF2B5EF4-FFF2-40B4-BE49-F238E27FC236}">
                <a16:creationId xmlns:a16="http://schemas.microsoft.com/office/drawing/2014/main" id="{3CD9DF72-87A3-404E-A828-84CBF11A830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21" name="Straight Connector 20">
            <a:extLst>
              <a:ext uri="{FF2B5EF4-FFF2-40B4-BE49-F238E27FC236}">
                <a16:creationId xmlns:a16="http://schemas.microsoft.com/office/drawing/2014/main" id="{20E3A342-4D61-4E3F-AF90-1AB42AEB96CC}"/>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E522584-4AFC-46DD-904F-8BF2E83A73B4}"/>
              </a:ext>
            </a:extLst>
          </p:cNvPr>
          <p:cNvSpPr>
            <a:spLocks noGrp="1"/>
          </p:cNvSpPr>
          <p:nvPr>
            <p:ph type="title"/>
          </p:nvPr>
        </p:nvSpPr>
        <p:spPr>
          <a:xfrm>
            <a:off x="709448" y="1913950"/>
            <a:ext cx="4204137" cy="1342754"/>
          </a:xfrm>
        </p:spPr>
        <p:txBody>
          <a:bodyPr vert="horz" lIns="91440" tIns="45720" rIns="91440" bIns="45720" rtlCol="0" anchor="ctr">
            <a:normAutofit/>
          </a:bodyPr>
          <a:lstStyle/>
          <a:p>
            <a:pPr algn="ctr"/>
            <a:r>
              <a:rPr lang="en-US" sz="3600" b="1" dirty="0"/>
              <a:t>Diversification</a:t>
            </a:r>
          </a:p>
        </p:txBody>
      </p:sp>
      <p:sp>
        <p:nvSpPr>
          <p:cNvPr id="4" name="Content Placeholder 3">
            <a:extLst>
              <a:ext uri="{FF2B5EF4-FFF2-40B4-BE49-F238E27FC236}">
                <a16:creationId xmlns:a16="http://schemas.microsoft.com/office/drawing/2014/main" id="{F07EEE1B-953A-4867-8A71-D5BA46A7E785}"/>
              </a:ext>
            </a:extLst>
          </p:cNvPr>
          <p:cNvSpPr>
            <a:spLocks noGrp="1"/>
          </p:cNvSpPr>
          <p:nvPr>
            <p:ph sz="half" idx="2"/>
          </p:nvPr>
        </p:nvSpPr>
        <p:spPr>
          <a:xfrm>
            <a:off x="525516" y="3417573"/>
            <a:ext cx="4593021" cy="2619839"/>
          </a:xfrm>
        </p:spPr>
        <p:txBody>
          <a:bodyPr vert="horz" lIns="91440" tIns="45720" rIns="91440" bIns="45720" rtlCol="0" anchor="ctr">
            <a:normAutofit/>
          </a:bodyPr>
          <a:lstStyle/>
          <a:p>
            <a:r>
              <a:rPr lang="en-US" dirty="0"/>
              <a:t>Allocating money across a wide variety of investments and savings tools to reduce the risk of loss</a:t>
            </a:r>
          </a:p>
          <a:p>
            <a:r>
              <a:rPr lang="en-US" dirty="0"/>
              <a:t>Don’t put all of your eggs in one basket!!</a:t>
            </a:r>
          </a:p>
        </p:txBody>
      </p:sp>
    </p:spTree>
    <p:extLst>
      <p:ext uri="{BB962C8B-B14F-4D97-AF65-F5344CB8AC3E}">
        <p14:creationId xmlns:p14="http://schemas.microsoft.com/office/powerpoint/2010/main" val="20285230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11719-B371-4F6C-972A-789ED37293BF}"/>
              </a:ext>
            </a:extLst>
          </p:cNvPr>
          <p:cNvSpPr>
            <a:spLocks noGrp="1"/>
          </p:cNvSpPr>
          <p:nvPr>
            <p:ph type="title"/>
          </p:nvPr>
        </p:nvSpPr>
        <p:spPr>
          <a:xfrm>
            <a:off x="284526" y="374523"/>
            <a:ext cx="10515600" cy="1325563"/>
          </a:xfrm>
          <a:gradFill flip="none" rotWithShape="1">
            <a:gsLst>
              <a:gs pos="18000">
                <a:schemeClr val="tx1"/>
              </a:gs>
              <a:gs pos="84000">
                <a:schemeClr val="tx1">
                  <a:alpha val="61000"/>
                </a:schemeClr>
              </a:gs>
            </a:gsLst>
            <a:lin ang="5400000" scaled="1"/>
            <a:tileRect/>
          </a:gradFill>
        </p:spPr>
        <p:txBody>
          <a:bodyPr/>
          <a:lstStyle/>
          <a:p>
            <a:r>
              <a:rPr lang="en-US" b="1" dirty="0">
                <a:solidFill>
                  <a:schemeClr val="bg1"/>
                </a:solidFill>
              </a:rPr>
              <a:t>Model Portfolios</a:t>
            </a:r>
          </a:p>
        </p:txBody>
      </p:sp>
      <p:sp>
        <p:nvSpPr>
          <p:cNvPr id="8" name="Content Placeholder 3">
            <a:extLst>
              <a:ext uri="{FF2B5EF4-FFF2-40B4-BE49-F238E27FC236}">
                <a16:creationId xmlns:a16="http://schemas.microsoft.com/office/drawing/2014/main" id="{88829F95-02B7-4544-B1EF-D1DAB2390583}"/>
              </a:ext>
            </a:extLst>
          </p:cNvPr>
          <p:cNvSpPr>
            <a:spLocks noGrp="1"/>
          </p:cNvSpPr>
          <p:nvPr>
            <p:ph sz="half" idx="1"/>
          </p:nvPr>
        </p:nvSpPr>
        <p:spPr>
          <a:xfrm>
            <a:off x="1632077" y="1823664"/>
            <a:ext cx="4466719" cy="1697038"/>
          </a:xfrm>
        </p:spPr>
        <p:txBody>
          <a:bodyPr vert="horz" lIns="91440" tIns="45720" rIns="91440" bIns="45720" rtlCol="0">
            <a:noAutofit/>
          </a:bodyPr>
          <a:lstStyle/>
          <a:p>
            <a:pPr marL="628650" indent="-342900"/>
            <a:r>
              <a:rPr lang="en-US" sz="2200" dirty="0"/>
              <a:t>25% Growth and Income Funds</a:t>
            </a:r>
          </a:p>
          <a:p>
            <a:pPr marL="628650" indent="-342900"/>
            <a:r>
              <a:rPr lang="en-US" sz="2200" dirty="0"/>
              <a:t>25% Growth Funds</a:t>
            </a:r>
          </a:p>
          <a:p>
            <a:pPr marL="628650" indent="-342900"/>
            <a:r>
              <a:rPr lang="en-US" sz="2200" dirty="0"/>
              <a:t>25% International Funds</a:t>
            </a:r>
          </a:p>
          <a:p>
            <a:pPr marL="628650" indent="-342900"/>
            <a:r>
              <a:rPr lang="en-US" sz="2200" dirty="0"/>
              <a:t>25% Aggressive Growth Funds</a:t>
            </a:r>
          </a:p>
        </p:txBody>
      </p:sp>
      <p:pic>
        <p:nvPicPr>
          <p:cNvPr id="9" name="Content Placeholder 5" descr="A person in a newspaper&#10;&#10;Description generated with high confidence">
            <a:extLst>
              <a:ext uri="{FF2B5EF4-FFF2-40B4-BE49-F238E27FC236}">
                <a16:creationId xmlns:a16="http://schemas.microsoft.com/office/drawing/2014/main" id="{9709652D-08ED-4F21-AF5D-36D1B2BA29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526" y="1831311"/>
            <a:ext cx="1319814" cy="1697510"/>
          </a:xfrm>
          <a:prstGeom prst="rect">
            <a:avLst/>
          </a:prstGeom>
        </p:spPr>
      </p:pic>
      <p:pic>
        <p:nvPicPr>
          <p:cNvPr id="10" name="Content Placeholder 3" descr="A screenshot of a cell phone&#10;&#10;Description generated with high confidence">
            <a:extLst>
              <a:ext uri="{FF2B5EF4-FFF2-40B4-BE49-F238E27FC236}">
                <a16:creationId xmlns:a16="http://schemas.microsoft.com/office/drawing/2014/main" id="{0AA68F39-CC64-486D-8E91-E1D7907ED06A}"/>
              </a:ext>
            </a:extLst>
          </p:cNvPr>
          <p:cNvPicPr preferRelativeResize="0">
            <a:picLocks/>
          </p:cNvPicPr>
          <p:nvPr/>
        </p:nvPicPr>
        <p:blipFill rotWithShape="1">
          <a:blip r:embed="rId3">
            <a:extLst>
              <a:ext uri="{28A0092B-C50C-407E-A947-70E740481C1C}">
                <a14:useLocalDpi xmlns:a14="http://schemas.microsoft.com/office/drawing/2010/main" val="0"/>
              </a:ext>
            </a:extLst>
          </a:blip>
          <a:srcRect t="9876"/>
          <a:stretch/>
        </p:blipFill>
        <p:spPr>
          <a:xfrm>
            <a:off x="6798929" y="1"/>
            <a:ext cx="5393071" cy="6857999"/>
          </a:xfrm>
          <a:prstGeom prst="rect">
            <a:avLst/>
          </a:prstGeom>
        </p:spPr>
      </p:pic>
      <p:pic>
        <p:nvPicPr>
          <p:cNvPr id="11" name="Content Placeholder 5">
            <a:extLst>
              <a:ext uri="{FF2B5EF4-FFF2-40B4-BE49-F238E27FC236}">
                <a16:creationId xmlns:a16="http://schemas.microsoft.com/office/drawing/2014/main" id="{7CA7BBA5-816A-444A-9CF3-084DA97E63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94" y="3774212"/>
            <a:ext cx="1292077" cy="1848770"/>
          </a:xfrm>
          <a:prstGeom prst="rect">
            <a:avLst/>
          </a:prstGeom>
        </p:spPr>
      </p:pic>
      <p:sp>
        <p:nvSpPr>
          <p:cNvPr id="12" name="Content Placeholder 3">
            <a:extLst>
              <a:ext uri="{FF2B5EF4-FFF2-40B4-BE49-F238E27FC236}">
                <a16:creationId xmlns:a16="http://schemas.microsoft.com/office/drawing/2014/main" id="{C263F0A8-30EB-49FF-8D58-092B2EE5E5B6}"/>
              </a:ext>
            </a:extLst>
          </p:cNvPr>
          <p:cNvSpPr txBox="1">
            <a:spLocks/>
          </p:cNvSpPr>
          <p:nvPr/>
        </p:nvSpPr>
        <p:spPr>
          <a:xfrm>
            <a:off x="1632077" y="3925944"/>
            <a:ext cx="3652987" cy="16970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indent="-342900"/>
            <a:r>
              <a:rPr lang="en-US" sz="2200" dirty="0"/>
              <a:t>Stock Index Fund                              (% = 100-your age)</a:t>
            </a:r>
          </a:p>
          <a:p>
            <a:pPr marL="628650" indent="-342900"/>
            <a:r>
              <a:rPr lang="en-US" sz="2200" dirty="0"/>
              <a:t>U.S. Treasury Bond Fund              (% = your age)</a:t>
            </a:r>
          </a:p>
        </p:txBody>
      </p:sp>
      <p:pic>
        <p:nvPicPr>
          <p:cNvPr id="13" name="Picture 12" descr="A close up of a sign&#10;&#10;Description generated with very high confidence">
            <a:extLst>
              <a:ext uri="{FF2B5EF4-FFF2-40B4-BE49-F238E27FC236}">
                <a16:creationId xmlns:a16="http://schemas.microsoft.com/office/drawing/2014/main" id="{1994D807-3A8F-4450-8974-80910E5C73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8657" y="3644280"/>
            <a:ext cx="1230272" cy="1848770"/>
          </a:xfrm>
          <a:prstGeom prst="rect">
            <a:avLst/>
          </a:prstGeom>
        </p:spPr>
      </p:pic>
    </p:spTree>
    <p:extLst>
      <p:ext uri="{BB962C8B-B14F-4D97-AF65-F5344CB8AC3E}">
        <p14:creationId xmlns:p14="http://schemas.microsoft.com/office/powerpoint/2010/main" val="32379337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500"/>
                                        <p:tgtEl>
                                          <p:spTgt spid="8">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fade">
                                      <p:cBhvr>
                                        <p:cTn id="13" dur="500"/>
                                        <p:tgtEl>
                                          <p:spTgt spid="8">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xEl>
                                              <p:pRg st="2" end="2"/>
                                            </p:txEl>
                                          </p:spTgt>
                                        </p:tgtEl>
                                        <p:attrNameLst>
                                          <p:attrName>style.visibility</p:attrName>
                                        </p:attrNameLst>
                                      </p:cBhvr>
                                      <p:to>
                                        <p:strVal val="visible"/>
                                      </p:to>
                                    </p:set>
                                    <p:animEffect transition="in" filter="fade">
                                      <p:cBhvr>
                                        <p:cTn id="16" dur="500"/>
                                        <p:tgtEl>
                                          <p:spTgt spid="8">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fade">
                                      <p:cBhvr>
                                        <p:cTn id="19" dur="500"/>
                                        <p:tgtEl>
                                          <p:spTgt spid="8">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fade">
                                      <p:cBhvr>
                                        <p:cTn id="27" dur="500"/>
                                        <p:tgtEl>
                                          <p:spTgt spid="12">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xEl>
                                              <p:pRg st="1" end="1"/>
                                            </p:txEl>
                                          </p:spTgt>
                                        </p:tgtEl>
                                        <p:attrNameLst>
                                          <p:attrName>style.visibility</p:attrName>
                                        </p:attrNameLst>
                                      </p:cBhvr>
                                      <p:to>
                                        <p:strVal val="visible"/>
                                      </p:to>
                                    </p:set>
                                    <p:animEffect transition="in" filter="fade">
                                      <p:cBhvr>
                                        <p:cTn id="30" dur="500"/>
                                        <p:tgtEl>
                                          <p:spTgt spid="12">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12" grpId="0" uiExpand="1" build="p"/>
    </p:bld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object&#10;&#10;Description generated with very high confidence">
            <a:extLst>
              <a:ext uri="{FF2B5EF4-FFF2-40B4-BE49-F238E27FC236}">
                <a16:creationId xmlns:a16="http://schemas.microsoft.com/office/drawing/2014/main" id="{897AEB7E-DF63-4F3D-A7B9-BEB67B9EEBA2}"/>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13" name="Freeform 5">
            <a:extLst>
              <a:ext uri="{FF2B5EF4-FFF2-40B4-BE49-F238E27FC236}">
                <a16:creationId xmlns:a16="http://schemas.microsoft.com/office/drawing/2014/main" id="{87CC2527-562A-4F69-B487-4371E5B243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5" name="Straight Connector 14">
            <a:extLst>
              <a:ext uri="{FF2B5EF4-FFF2-40B4-BE49-F238E27FC236}">
                <a16:creationId xmlns:a16="http://schemas.microsoft.com/office/drawing/2014/main" id="{BCDAEC91-5BCE-4B55-9CC0-43EF94CB73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FD945E0-A765-4C99-9F26-9B38C65A5A2C}"/>
              </a:ext>
            </a:extLst>
          </p:cNvPr>
          <p:cNvSpPr>
            <a:spLocks noGrp="1"/>
          </p:cNvSpPr>
          <p:nvPr>
            <p:ph type="ctrTitle"/>
          </p:nvPr>
        </p:nvSpPr>
        <p:spPr>
          <a:xfrm>
            <a:off x="8022021" y="3231931"/>
            <a:ext cx="3852041" cy="1834056"/>
          </a:xfrm>
        </p:spPr>
        <p:txBody>
          <a:bodyPr>
            <a:normAutofit/>
          </a:bodyPr>
          <a:lstStyle/>
          <a:p>
            <a:r>
              <a:rPr lang="en-US" sz="4000" dirty="0"/>
              <a:t>For Future Players</a:t>
            </a:r>
          </a:p>
        </p:txBody>
      </p:sp>
      <p:sp>
        <p:nvSpPr>
          <p:cNvPr id="3" name="Subtitle 2">
            <a:extLst>
              <a:ext uri="{FF2B5EF4-FFF2-40B4-BE49-F238E27FC236}">
                <a16:creationId xmlns:a16="http://schemas.microsoft.com/office/drawing/2014/main" id="{D8D37B52-2BEB-4662-8C93-63BF66C3828B}"/>
              </a:ext>
            </a:extLst>
          </p:cNvPr>
          <p:cNvSpPr>
            <a:spLocks noGrp="1"/>
          </p:cNvSpPr>
          <p:nvPr>
            <p:ph type="subTitle" idx="1"/>
          </p:nvPr>
        </p:nvSpPr>
        <p:spPr>
          <a:xfrm>
            <a:off x="7782910" y="5242675"/>
            <a:ext cx="4330262" cy="683284"/>
          </a:xfrm>
        </p:spPr>
        <p:txBody>
          <a:bodyPr>
            <a:normAutofit/>
          </a:bodyPr>
          <a:lstStyle/>
          <a:p>
            <a:r>
              <a:rPr lang="en-US" sz="2000" dirty="0"/>
              <a:t>Estate Planning</a:t>
            </a:r>
          </a:p>
        </p:txBody>
      </p:sp>
      <p:sp>
        <p:nvSpPr>
          <p:cNvPr id="4" name="Oval 3">
            <a:extLst>
              <a:ext uri="{FF2B5EF4-FFF2-40B4-BE49-F238E27FC236}">
                <a16:creationId xmlns:a16="http://schemas.microsoft.com/office/drawing/2014/main" id="{69CC681C-795E-4055-BA33-BC68439A61B4}"/>
              </a:ext>
            </a:extLst>
          </p:cNvPr>
          <p:cNvSpPr/>
          <p:nvPr/>
        </p:nvSpPr>
        <p:spPr>
          <a:xfrm>
            <a:off x="5484855" y="5310155"/>
            <a:ext cx="1222309" cy="1240971"/>
          </a:xfrm>
          <a:prstGeom prst="ellipse">
            <a:avLst/>
          </a:prstGeom>
          <a:solidFill>
            <a:srgbClr val="CC9900">
              <a:alpha val="44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Arrow Connector 5">
            <a:extLst>
              <a:ext uri="{FF2B5EF4-FFF2-40B4-BE49-F238E27FC236}">
                <a16:creationId xmlns:a16="http://schemas.microsoft.com/office/drawing/2014/main" id="{FA8038C5-8C04-4D8B-9D9D-B2D48641B51C}"/>
              </a:ext>
            </a:extLst>
          </p:cNvPr>
          <p:cNvCxnSpPr>
            <a:cxnSpLocks/>
            <a:stCxn id="4" idx="2"/>
          </p:cNvCxnSpPr>
          <p:nvPr/>
        </p:nvCxnSpPr>
        <p:spPr>
          <a:xfrm flipH="1">
            <a:off x="3749879" y="5930641"/>
            <a:ext cx="1734976" cy="149792"/>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E25851CE-42A2-4B32-BC2F-73F7B22B35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3100" y="2046296"/>
            <a:ext cx="2458544" cy="2458544"/>
          </a:xfrm>
          <a:prstGeom prst="rect">
            <a:avLst/>
          </a:prstGeom>
        </p:spPr>
      </p:pic>
      <p:sp>
        <p:nvSpPr>
          <p:cNvPr id="10" name="TextBox 9">
            <a:extLst>
              <a:ext uri="{FF2B5EF4-FFF2-40B4-BE49-F238E27FC236}">
                <a16:creationId xmlns:a16="http://schemas.microsoft.com/office/drawing/2014/main" id="{509DB2EE-B440-4B61-ADFE-98B3382E74C2}"/>
              </a:ext>
            </a:extLst>
          </p:cNvPr>
          <p:cNvSpPr txBox="1"/>
          <p:nvPr/>
        </p:nvSpPr>
        <p:spPr>
          <a:xfrm rot="2683590">
            <a:off x="3174836" y="4718145"/>
            <a:ext cx="2517008" cy="369332"/>
          </a:xfrm>
          <a:prstGeom prst="rect">
            <a:avLst/>
          </a:prstGeom>
          <a:noFill/>
        </p:spPr>
        <p:txBody>
          <a:bodyPr wrap="square" rtlCol="0">
            <a:spAutoFit/>
          </a:bodyPr>
          <a:lstStyle/>
          <a:p>
            <a:pPr algn="ctr"/>
            <a:r>
              <a:rPr lang="en-US" b="1" dirty="0">
                <a:solidFill>
                  <a:schemeClr val="accent6">
                    <a:lumMod val="50000"/>
                  </a:schemeClr>
                </a:solidFill>
              </a:rPr>
              <a:t>INVESTING 10%</a:t>
            </a:r>
          </a:p>
        </p:txBody>
      </p:sp>
      <p:sp>
        <p:nvSpPr>
          <p:cNvPr id="12" name="TextBox 11">
            <a:extLst>
              <a:ext uri="{FF2B5EF4-FFF2-40B4-BE49-F238E27FC236}">
                <a16:creationId xmlns:a16="http://schemas.microsoft.com/office/drawing/2014/main" id="{3594D6B0-2287-450F-B733-52D844AD3E34}"/>
              </a:ext>
            </a:extLst>
          </p:cNvPr>
          <p:cNvSpPr txBox="1"/>
          <p:nvPr/>
        </p:nvSpPr>
        <p:spPr>
          <a:xfrm rot="18880775">
            <a:off x="3325681" y="1441753"/>
            <a:ext cx="2692948" cy="369332"/>
          </a:xfrm>
          <a:prstGeom prst="rect">
            <a:avLst/>
          </a:prstGeom>
          <a:noFill/>
        </p:spPr>
        <p:txBody>
          <a:bodyPr wrap="square" rtlCol="0">
            <a:spAutoFit/>
          </a:bodyPr>
          <a:lstStyle/>
          <a:p>
            <a:pPr algn="ctr"/>
            <a:r>
              <a:rPr lang="en-US" b="1" dirty="0">
                <a:solidFill>
                  <a:schemeClr val="accent6">
                    <a:lumMod val="50000"/>
                  </a:schemeClr>
                </a:solidFill>
              </a:rPr>
              <a:t>SAVING 10%</a:t>
            </a:r>
          </a:p>
        </p:txBody>
      </p:sp>
      <p:cxnSp>
        <p:nvCxnSpPr>
          <p:cNvPr id="14" name="Straight Arrow Connector 13">
            <a:extLst>
              <a:ext uri="{FF2B5EF4-FFF2-40B4-BE49-F238E27FC236}">
                <a16:creationId xmlns:a16="http://schemas.microsoft.com/office/drawing/2014/main" id="{E359438B-53E8-405B-8A5C-619BC4FB0589}"/>
              </a:ext>
            </a:extLst>
          </p:cNvPr>
          <p:cNvCxnSpPr>
            <a:cxnSpLocks/>
          </p:cNvCxnSpPr>
          <p:nvPr/>
        </p:nvCxnSpPr>
        <p:spPr>
          <a:xfrm flipH="1">
            <a:off x="3808602" y="983734"/>
            <a:ext cx="1788144" cy="1751077"/>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74FC6EA-FB47-46F8-9C11-2B5894BFB142}"/>
              </a:ext>
            </a:extLst>
          </p:cNvPr>
          <p:cNvSpPr txBox="1"/>
          <p:nvPr/>
        </p:nvSpPr>
        <p:spPr>
          <a:xfrm rot="2730639">
            <a:off x="6197317" y="1615529"/>
            <a:ext cx="2808921" cy="369332"/>
          </a:xfrm>
          <a:prstGeom prst="rect">
            <a:avLst/>
          </a:prstGeom>
          <a:noFill/>
        </p:spPr>
        <p:txBody>
          <a:bodyPr wrap="square" rtlCol="0">
            <a:spAutoFit/>
          </a:bodyPr>
          <a:lstStyle/>
          <a:p>
            <a:pPr algn="ctr"/>
            <a:r>
              <a:rPr lang="en-US" b="1" dirty="0">
                <a:solidFill>
                  <a:schemeClr val="accent6">
                    <a:lumMod val="50000"/>
                  </a:schemeClr>
                </a:solidFill>
              </a:rPr>
              <a:t>GIVING 10%</a:t>
            </a:r>
          </a:p>
        </p:txBody>
      </p:sp>
      <p:cxnSp>
        <p:nvCxnSpPr>
          <p:cNvPr id="17" name="Straight Arrow Connector 16">
            <a:extLst>
              <a:ext uri="{FF2B5EF4-FFF2-40B4-BE49-F238E27FC236}">
                <a16:creationId xmlns:a16="http://schemas.microsoft.com/office/drawing/2014/main" id="{F8E39E7E-3FFF-4ACB-BACF-069495F68F38}"/>
              </a:ext>
            </a:extLst>
          </p:cNvPr>
          <p:cNvCxnSpPr>
            <a:cxnSpLocks/>
          </p:cNvCxnSpPr>
          <p:nvPr/>
        </p:nvCxnSpPr>
        <p:spPr>
          <a:xfrm flipH="1" flipV="1">
            <a:off x="6576969" y="1048625"/>
            <a:ext cx="1699556" cy="1744556"/>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06851A6-AC20-4D4B-87C9-3A7E72F213CD}"/>
              </a:ext>
            </a:extLst>
          </p:cNvPr>
          <p:cNvCxnSpPr>
            <a:cxnSpLocks/>
          </p:cNvCxnSpPr>
          <p:nvPr/>
        </p:nvCxnSpPr>
        <p:spPr>
          <a:xfrm flipV="1">
            <a:off x="6608922" y="3825380"/>
            <a:ext cx="1749504" cy="1758937"/>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19" name="TextBox 18">
            <a:extLst>
              <a:ext uri="{FF2B5EF4-FFF2-40B4-BE49-F238E27FC236}">
                <a16:creationId xmlns:a16="http://schemas.microsoft.com/office/drawing/2014/main" id="{9436A009-FB62-4C24-9F92-2199A7CDDBD0}"/>
              </a:ext>
            </a:extLst>
          </p:cNvPr>
          <p:cNvSpPr txBox="1"/>
          <p:nvPr/>
        </p:nvSpPr>
        <p:spPr>
          <a:xfrm rot="18888380">
            <a:off x="6205702" y="5128983"/>
            <a:ext cx="1960285" cy="369332"/>
          </a:xfrm>
          <a:prstGeom prst="rect">
            <a:avLst/>
          </a:prstGeom>
          <a:noFill/>
        </p:spPr>
        <p:txBody>
          <a:bodyPr wrap="square" rtlCol="0">
            <a:spAutoFit/>
          </a:bodyPr>
          <a:lstStyle/>
          <a:p>
            <a:pPr algn="ctr"/>
            <a:r>
              <a:rPr lang="en-US" b="1" dirty="0">
                <a:solidFill>
                  <a:schemeClr val="accent6">
                    <a:lumMod val="50000"/>
                  </a:schemeClr>
                </a:solidFill>
              </a:rPr>
              <a:t>EARNING</a:t>
            </a:r>
          </a:p>
        </p:txBody>
      </p:sp>
      <p:cxnSp>
        <p:nvCxnSpPr>
          <p:cNvPr id="20" name="Straight Arrow Connector 19">
            <a:extLst>
              <a:ext uri="{FF2B5EF4-FFF2-40B4-BE49-F238E27FC236}">
                <a16:creationId xmlns:a16="http://schemas.microsoft.com/office/drawing/2014/main" id="{EFEF1924-7FD3-40D6-8E0C-B35E5DA0A184}"/>
              </a:ext>
            </a:extLst>
          </p:cNvPr>
          <p:cNvCxnSpPr>
            <a:cxnSpLocks/>
          </p:cNvCxnSpPr>
          <p:nvPr/>
        </p:nvCxnSpPr>
        <p:spPr>
          <a:xfrm>
            <a:off x="3884103" y="4093828"/>
            <a:ext cx="1558341" cy="1564708"/>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9200DD1-26E9-4F67-A840-05274C302170}"/>
              </a:ext>
            </a:extLst>
          </p:cNvPr>
          <p:cNvSpPr txBox="1"/>
          <p:nvPr/>
        </p:nvSpPr>
        <p:spPr>
          <a:xfrm rot="21349999">
            <a:off x="3628072" y="5622666"/>
            <a:ext cx="1960285" cy="369332"/>
          </a:xfrm>
          <a:prstGeom prst="rect">
            <a:avLst/>
          </a:prstGeom>
          <a:noFill/>
        </p:spPr>
        <p:txBody>
          <a:bodyPr wrap="square" rtlCol="0">
            <a:spAutoFit/>
          </a:bodyPr>
          <a:lstStyle/>
          <a:p>
            <a:pPr algn="ctr"/>
            <a:r>
              <a:rPr lang="en-US" b="1" dirty="0">
                <a:solidFill>
                  <a:schemeClr val="accent6">
                    <a:lumMod val="50000"/>
                  </a:schemeClr>
                </a:solidFill>
              </a:rPr>
              <a:t>SPENDING</a:t>
            </a:r>
          </a:p>
        </p:txBody>
      </p:sp>
    </p:spTree>
    <p:extLst>
      <p:ext uri="{BB962C8B-B14F-4D97-AF65-F5344CB8AC3E}">
        <p14:creationId xmlns:p14="http://schemas.microsoft.com/office/powerpoint/2010/main" val="1264933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A fountain of water&#10;&#10;Description generated with high confidence">
            <a:extLst>
              <a:ext uri="{FF2B5EF4-FFF2-40B4-BE49-F238E27FC236}">
                <a16:creationId xmlns:a16="http://schemas.microsoft.com/office/drawing/2014/main" id="{8A8AB5A9-7089-454D-A4CF-E5D8606D2EB6}"/>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9201" r="-2" b="-2"/>
          <a:stretch/>
        </p:blipFill>
        <p:spPr>
          <a:xfrm>
            <a:off x="4639056" y="10"/>
            <a:ext cx="7552944" cy="6857990"/>
          </a:xfrm>
          <a:prstGeom prst="rect">
            <a:avLst/>
          </a:prstGeom>
          <a:effectLst/>
        </p:spPr>
      </p:pic>
      <p:sp>
        <p:nvSpPr>
          <p:cNvPr id="4" name="Title 3">
            <a:extLst>
              <a:ext uri="{FF2B5EF4-FFF2-40B4-BE49-F238E27FC236}">
                <a16:creationId xmlns:a16="http://schemas.microsoft.com/office/drawing/2014/main" id="{53720B7F-CC62-43E7-AB5F-BAF1136D8AB3}"/>
              </a:ext>
            </a:extLst>
          </p:cNvPr>
          <p:cNvSpPr>
            <a:spLocks noGrp="1"/>
          </p:cNvSpPr>
          <p:nvPr>
            <p:ph type="title"/>
          </p:nvPr>
        </p:nvSpPr>
        <p:spPr>
          <a:xfrm>
            <a:off x="167780" y="134224"/>
            <a:ext cx="4320330" cy="2171645"/>
          </a:xfrm>
          <a:solidFill>
            <a:srgbClr val="FFFFCC"/>
          </a:solidFill>
        </p:spPr>
        <p:txBody>
          <a:bodyPr vert="horz" lIns="91440" tIns="45720" rIns="91440" bIns="45720" rtlCol="0" anchor="ctr">
            <a:normAutofit/>
          </a:bodyPr>
          <a:lstStyle/>
          <a:p>
            <a:r>
              <a:rPr lang="en-US" b="1" dirty="0">
                <a:solidFill>
                  <a:srgbClr val="CC0000"/>
                </a:solidFill>
                <a:latin typeface="+mn-lt"/>
              </a:rPr>
              <a:t>Leaving an Inheritance</a:t>
            </a:r>
          </a:p>
        </p:txBody>
      </p:sp>
      <p:sp>
        <p:nvSpPr>
          <p:cNvPr id="5" name="Content Placeholder 4">
            <a:extLst>
              <a:ext uri="{FF2B5EF4-FFF2-40B4-BE49-F238E27FC236}">
                <a16:creationId xmlns:a16="http://schemas.microsoft.com/office/drawing/2014/main" id="{9C3E6601-A632-439A-B624-FC949DA58ACC}"/>
              </a:ext>
            </a:extLst>
          </p:cNvPr>
          <p:cNvSpPr>
            <a:spLocks noGrp="1"/>
          </p:cNvSpPr>
          <p:nvPr>
            <p:ph sz="half" idx="1"/>
          </p:nvPr>
        </p:nvSpPr>
        <p:spPr>
          <a:xfrm>
            <a:off x="167780" y="2305869"/>
            <a:ext cx="4320329" cy="4422101"/>
          </a:xfrm>
          <a:solidFill>
            <a:srgbClr val="FFFFCC"/>
          </a:solidFill>
        </p:spPr>
        <p:txBody>
          <a:bodyPr vert="horz" lIns="91440" tIns="45720" rIns="91440" bIns="45720" rtlCol="0">
            <a:noAutofit/>
          </a:bodyPr>
          <a:lstStyle/>
          <a:p>
            <a:r>
              <a:rPr lang="en-US" sz="3600" dirty="0">
                <a:solidFill>
                  <a:srgbClr val="CC0000"/>
                </a:solidFill>
              </a:rPr>
              <a:t>Term-life insurance policy</a:t>
            </a:r>
          </a:p>
          <a:p>
            <a:r>
              <a:rPr lang="en-US" sz="3600" dirty="0">
                <a:solidFill>
                  <a:srgbClr val="CC0000"/>
                </a:solidFill>
              </a:rPr>
              <a:t>Update beneficiaries on all accounts</a:t>
            </a:r>
          </a:p>
          <a:p>
            <a:r>
              <a:rPr lang="en-US" sz="3600" dirty="0">
                <a:solidFill>
                  <a:srgbClr val="CC0000"/>
                </a:solidFill>
              </a:rPr>
              <a:t>Create a living will </a:t>
            </a:r>
          </a:p>
        </p:txBody>
      </p:sp>
      <p:pic>
        <p:nvPicPr>
          <p:cNvPr id="6" name="Picture 5">
            <a:extLst>
              <a:ext uri="{FF2B5EF4-FFF2-40B4-BE49-F238E27FC236}">
                <a16:creationId xmlns:a16="http://schemas.microsoft.com/office/drawing/2014/main" id="{E69FD607-A3E9-413D-92F7-77B43F64FA9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53592" y="534186"/>
            <a:ext cx="1371721" cy="1371721"/>
          </a:xfrm>
          <a:prstGeom prst="rect">
            <a:avLst/>
          </a:prstGeom>
        </p:spPr>
      </p:pic>
    </p:spTree>
    <p:extLst>
      <p:ext uri="{BB962C8B-B14F-4D97-AF65-F5344CB8AC3E}">
        <p14:creationId xmlns:p14="http://schemas.microsoft.com/office/powerpoint/2010/main" val="3807284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object&#10;&#10;Description generated with very high confidence">
            <a:extLst>
              <a:ext uri="{FF2B5EF4-FFF2-40B4-BE49-F238E27FC236}">
                <a16:creationId xmlns:a16="http://schemas.microsoft.com/office/drawing/2014/main" id="{897AEB7E-DF63-4F3D-A7B9-BEB67B9EEBA2}"/>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13" name="Freeform 5">
            <a:extLst>
              <a:ext uri="{FF2B5EF4-FFF2-40B4-BE49-F238E27FC236}">
                <a16:creationId xmlns:a16="http://schemas.microsoft.com/office/drawing/2014/main" id="{87CC2527-562A-4F69-B487-4371E5B243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5" name="Straight Connector 14">
            <a:extLst>
              <a:ext uri="{FF2B5EF4-FFF2-40B4-BE49-F238E27FC236}">
                <a16:creationId xmlns:a16="http://schemas.microsoft.com/office/drawing/2014/main" id="{BCDAEC91-5BCE-4B55-9CC0-43EF94CB73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FD945E0-A765-4C99-9F26-9B38C65A5A2C}"/>
              </a:ext>
            </a:extLst>
          </p:cNvPr>
          <p:cNvSpPr>
            <a:spLocks noGrp="1"/>
          </p:cNvSpPr>
          <p:nvPr>
            <p:ph type="ctrTitle"/>
          </p:nvPr>
        </p:nvSpPr>
        <p:spPr>
          <a:xfrm>
            <a:off x="8022021" y="3231931"/>
            <a:ext cx="3852041" cy="1834056"/>
          </a:xfrm>
        </p:spPr>
        <p:txBody>
          <a:bodyPr>
            <a:normAutofit/>
          </a:bodyPr>
          <a:lstStyle/>
          <a:p>
            <a:r>
              <a:rPr lang="en-US" sz="4000" dirty="0"/>
              <a:t>Game Recap</a:t>
            </a:r>
          </a:p>
        </p:txBody>
      </p:sp>
      <p:sp>
        <p:nvSpPr>
          <p:cNvPr id="3" name="Subtitle 2">
            <a:extLst>
              <a:ext uri="{FF2B5EF4-FFF2-40B4-BE49-F238E27FC236}">
                <a16:creationId xmlns:a16="http://schemas.microsoft.com/office/drawing/2014/main" id="{D8D37B52-2BEB-4662-8C93-63BF66C3828B}"/>
              </a:ext>
            </a:extLst>
          </p:cNvPr>
          <p:cNvSpPr>
            <a:spLocks noGrp="1"/>
          </p:cNvSpPr>
          <p:nvPr>
            <p:ph type="subTitle" idx="1"/>
          </p:nvPr>
        </p:nvSpPr>
        <p:spPr>
          <a:xfrm>
            <a:off x="7782910" y="5242675"/>
            <a:ext cx="4330262" cy="683284"/>
          </a:xfrm>
        </p:spPr>
        <p:txBody>
          <a:bodyPr>
            <a:normAutofit/>
          </a:bodyPr>
          <a:lstStyle/>
          <a:p>
            <a:r>
              <a:rPr lang="en-US" sz="2000" dirty="0"/>
              <a:t>Habits of Personal Finance</a:t>
            </a:r>
          </a:p>
        </p:txBody>
      </p:sp>
      <p:pic>
        <p:nvPicPr>
          <p:cNvPr id="11" name="Picture 10">
            <a:extLst>
              <a:ext uri="{FF2B5EF4-FFF2-40B4-BE49-F238E27FC236}">
                <a16:creationId xmlns:a16="http://schemas.microsoft.com/office/drawing/2014/main" id="{E25851CE-42A2-4B32-BC2F-73F7B22B35C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718769" y="2199732"/>
            <a:ext cx="2458544" cy="2458544"/>
          </a:xfrm>
          <a:prstGeom prst="rect">
            <a:avLst/>
          </a:prstGeom>
        </p:spPr>
      </p:pic>
      <p:cxnSp>
        <p:nvCxnSpPr>
          <p:cNvPr id="10" name="Straight Arrow Connector 9">
            <a:extLst>
              <a:ext uri="{FF2B5EF4-FFF2-40B4-BE49-F238E27FC236}">
                <a16:creationId xmlns:a16="http://schemas.microsoft.com/office/drawing/2014/main" id="{ABDD75D2-C445-44E9-A617-E2E41B2B2012}"/>
              </a:ext>
            </a:extLst>
          </p:cNvPr>
          <p:cNvCxnSpPr>
            <a:cxnSpLocks/>
          </p:cNvCxnSpPr>
          <p:nvPr/>
        </p:nvCxnSpPr>
        <p:spPr>
          <a:xfrm flipH="1">
            <a:off x="3808603" y="6000479"/>
            <a:ext cx="1633841" cy="79954"/>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73D74AB-DFDD-4F83-9150-7D92FD85AE7B}"/>
              </a:ext>
            </a:extLst>
          </p:cNvPr>
          <p:cNvSpPr txBox="1"/>
          <p:nvPr/>
        </p:nvSpPr>
        <p:spPr>
          <a:xfrm rot="2683590">
            <a:off x="3183225" y="4734923"/>
            <a:ext cx="2517008" cy="369332"/>
          </a:xfrm>
          <a:prstGeom prst="rect">
            <a:avLst/>
          </a:prstGeom>
          <a:noFill/>
        </p:spPr>
        <p:txBody>
          <a:bodyPr wrap="square" rtlCol="0">
            <a:spAutoFit/>
          </a:bodyPr>
          <a:lstStyle/>
          <a:p>
            <a:pPr algn="ctr"/>
            <a:r>
              <a:rPr lang="en-US" b="1" dirty="0">
                <a:solidFill>
                  <a:schemeClr val="accent6">
                    <a:lumMod val="50000"/>
                  </a:schemeClr>
                </a:solidFill>
              </a:rPr>
              <a:t>INVESTING 10%</a:t>
            </a:r>
          </a:p>
        </p:txBody>
      </p:sp>
      <p:sp>
        <p:nvSpPr>
          <p:cNvPr id="14" name="TextBox 13">
            <a:extLst>
              <a:ext uri="{FF2B5EF4-FFF2-40B4-BE49-F238E27FC236}">
                <a16:creationId xmlns:a16="http://schemas.microsoft.com/office/drawing/2014/main" id="{BE0D72B1-4C06-4A27-BF20-6966E469912C}"/>
              </a:ext>
            </a:extLst>
          </p:cNvPr>
          <p:cNvSpPr txBox="1"/>
          <p:nvPr/>
        </p:nvSpPr>
        <p:spPr>
          <a:xfrm rot="18880775">
            <a:off x="3325681" y="1441753"/>
            <a:ext cx="2692948" cy="369332"/>
          </a:xfrm>
          <a:prstGeom prst="rect">
            <a:avLst/>
          </a:prstGeom>
          <a:noFill/>
        </p:spPr>
        <p:txBody>
          <a:bodyPr wrap="square" rtlCol="0">
            <a:spAutoFit/>
          </a:bodyPr>
          <a:lstStyle/>
          <a:p>
            <a:pPr algn="ctr"/>
            <a:r>
              <a:rPr lang="en-US" b="1" dirty="0">
                <a:solidFill>
                  <a:schemeClr val="accent6">
                    <a:lumMod val="50000"/>
                  </a:schemeClr>
                </a:solidFill>
              </a:rPr>
              <a:t>SAVING 10%</a:t>
            </a:r>
          </a:p>
        </p:txBody>
      </p:sp>
      <p:cxnSp>
        <p:nvCxnSpPr>
          <p:cNvPr id="16" name="Straight Arrow Connector 15">
            <a:extLst>
              <a:ext uri="{FF2B5EF4-FFF2-40B4-BE49-F238E27FC236}">
                <a16:creationId xmlns:a16="http://schemas.microsoft.com/office/drawing/2014/main" id="{95728F5C-883F-4C99-9382-884AD8839B42}"/>
              </a:ext>
            </a:extLst>
          </p:cNvPr>
          <p:cNvCxnSpPr>
            <a:cxnSpLocks/>
          </p:cNvCxnSpPr>
          <p:nvPr/>
        </p:nvCxnSpPr>
        <p:spPr>
          <a:xfrm flipH="1">
            <a:off x="3808602" y="983734"/>
            <a:ext cx="1788144" cy="1751077"/>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1620C33-403F-4041-8940-30071363CFF2}"/>
              </a:ext>
            </a:extLst>
          </p:cNvPr>
          <p:cNvSpPr txBox="1"/>
          <p:nvPr/>
        </p:nvSpPr>
        <p:spPr>
          <a:xfrm rot="2730639">
            <a:off x="6197317" y="1615529"/>
            <a:ext cx="2808921" cy="369332"/>
          </a:xfrm>
          <a:prstGeom prst="rect">
            <a:avLst/>
          </a:prstGeom>
          <a:noFill/>
        </p:spPr>
        <p:txBody>
          <a:bodyPr wrap="square" rtlCol="0">
            <a:spAutoFit/>
          </a:bodyPr>
          <a:lstStyle/>
          <a:p>
            <a:pPr algn="ctr"/>
            <a:r>
              <a:rPr lang="en-US" b="1" dirty="0">
                <a:solidFill>
                  <a:schemeClr val="accent6">
                    <a:lumMod val="50000"/>
                  </a:schemeClr>
                </a:solidFill>
              </a:rPr>
              <a:t>GIVING 10%</a:t>
            </a:r>
          </a:p>
        </p:txBody>
      </p:sp>
      <p:cxnSp>
        <p:nvCxnSpPr>
          <p:cNvPr id="18" name="Straight Arrow Connector 17">
            <a:extLst>
              <a:ext uri="{FF2B5EF4-FFF2-40B4-BE49-F238E27FC236}">
                <a16:creationId xmlns:a16="http://schemas.microsoft.com/office/drawing/2014/main" id="{C4C4338B-4B13-48D6-8C36-BD3A0D5E1BCC}"/>
              </a:ext>
            </a:extLst>
          </p:cNvPr>
          <p:cNvCxnSpPr>
            <a:cxnSpLocks/>
          </p:cNvCxnSpPr>
          <p:nvPr/>
        </p:nvCxnSpPr>
        <p:spPr>
          <a:xfrm flipH="1" flipV="1">
            <a:off x="6576969" y="1048625"/>
            <a:ext cx="1699556" cy="1744556"/>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F5665FF-11B6-48FC-AA8A-C4FB8D08B093}"/>
              </a:ext>
            </a:extLst>
          </p:cNvPr>
          <p:cNvCxnSpPr>
            <a:cxnSpLocks/>
          </p:cNvCxnSpPr>
          <p:nvPr/>
        </p:nvCxnSpPr>
        <p:spPr>
          <a:xfrm flipV="1">
            <a:off x="6608922" y="3825380"/>
            <a:ext cx="1749504" cy="1758937"/>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20" name="TextBox 19">
            <a:extLst>
              <a:ext uri="{FF2B5EF4-FFF2-40B4-BE49-F238E27FC236}">
                <a16:creationId xmlns:a16="http://schemas.microsoft.com/office/drawing/2014/main" id="{BAAD2C66-5A54-4D6F-8778-EDFFF6FB9B32}"/>
              </a:ext>
            </a:extLst>
          </p:cNvPr>
          <p:cNvSpPr txBox="1"/>
          <p:nvPr/>
        </p:nvSpPr>
        <p:spPr>
          <a:xfrm rot="18888380">
            <a:off x="6205702" y="5128983"/>
            <a:ext cx="1960285" cy="369332"/>
          </a:xfrm>
          <a:prstGeom prst="rect">
            <a:avLst/>
          </a:prstGeom>
          <a:noFill/>
        </p:spPr>
        <p:txBody>
          <a:bodyPr wrap="square" rtlCol="0">
            <a:spAutoFit/>
          </a:bodyPr>
          <a:lstStyle/>
          <a:p>
            <a:pPr algn="ctr"/>
            <a:r>
              <a:rPr lang="en-US" b="1" dirty="0">
                <a:solidFill>
                  <a:schemeClr val="accent6">
                    <a:lumMod val="50000"/>
                  </a:schemeClr>
                </a:solidFill>
              </a:rPr>
              <a:t>EARNING</a:t>
            </a:r>
          </a:p>
        </p:txBody>
      </p:sp>
      <p:cxnSp>
        <p:nvCxnSpPr>
          <p:cNvPr id="21" name="Straight Arrow Connector 20">
            <a:extLst>
              <a:ext uri="{FF2B5EF4-FFF2-40B4-BE49-F238E27FC236}">
                <a16:creationId xmlns:a16="http://schemas.microsoft.com/office/drawing/2014/main" id="{306562FE-7C2E-473E-A07C-A0063B89C712}"/>
              </a:ext>
            </a:extLst>
          </p:cNvPr>
          <p:cNvCxnSpPr>
            <a:cxnSpLocks/>
          </p:cNvCxnSpPr>
          <p:nvPr/>
        </p:nvCxnSpPr>
        <p:spPr>
          <a:xfrm>
            <a:off x="3875714" y="4085439"/>
            <a:ext cx="1566730" cy="1573097"/>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B5C2A04-A848-4DAE-B754-B853625D2931}"/>
              </a:ext>
            </a:extLst>
          </p:cNvPr>
          <p:cNvSpPr txBox="1"/>
          <p:nvPr/>
        </p:nvSpPr>
        <p:spPr>
          <a:xfrm rot="21415290">
            <a:off x="3628072" y="5622666"/>
            <a:ext cx="1960285" cy="369332"/>
          </a:xfrm>
          <a:prstGeom prst="rect">
            <a:avLst/>
          </a:prstGeom>
          <a:noFill/>
        </p:spPr>
        <p:txBody>
          <a:bodyPr wrap="square" rtlCol="0">
            <a:spAutoFit/>
          </a:bodyPr>
          <a:lstStyle/>
          <a:p>
            <a:pPr algn="ctr"/>
            <a:r>
              <a:rPr lang="en-US" b="1" dirty="0">
                <a:solidFill>
                  <a:schemeClr val="accent6">
                    <a:lumMod val="50000"/>
                  </a:schemeClr>
                </a:solidFill>
              </a:rPr>
              <a:t>SPENDING</a:t>
            </a:r>
          </a:p>
        </p:txBody>
      </p:sp>
    </p:spTree>
    <p:extLst>
      <p:ext uri="{BB962C8B-B14F-4D97-AF65-F5344CB8AC3E}">
        <p14:creationId xmlns:p14="http://schemas.microsoft.com/office/powerpoint/2010/main" val="3264316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object&#10;&#10;Description generated with very high confidence">
            <a:extLst>
              <a:ext uri="{FF2B5EF4-FFF2-40B4-BE49-F238E27FC236}">
                <a16:creationId xmlns:a16="http://schemas.microsoft.com/office/drawing/2014/main" id="{897AEB7E-DF63-4F3D-A7B9-BEB67B9EEBA2}"/>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13" name="Freeform 5">
            <a:extLst>
              <a:ext uri="{FF2B5EF4-FFF2-40B4-BE49-F238E27FC236}">
                <a16:creationId xmlns:a16="http://schemas.microsoft.com/office/drawing/2014/main" id="{87CC2527-562A-4F69-B487-4371E5B243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5" name="Straight Connector 14">
            <a:extLst>
              <a:ext uri="{FF2B5EF4-FFF2-40B4-BE49-F238E27FC236}">
                <a16:creationId xmlns:a16="http://schemas.microsoft.com/office/drawing/2014/main" id="{BCDAEC91-5BCE-4B55-9CC0-43EF94CB73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FD945E0-A765-4C99-9F26-9B38C65A5A2C}"/>
              </a:ext>
            </a:extLst>
          </p:cNvPr>
          <p:cNvSpPr>
            <a:spLocks noGrp="1"/>
          </p:cNvSpPr>
          <p:nvPr>
            <p:ph type="ctrTitle"/>
          </p:nvPr>
        </p:nvSpPr>
        <p:spPr>
          <a:xfrm>
            <a:off x="8022021" y="3231931"/>
            <a:ext cx="3852041" cy="1834056"/>
          </a:xfrm>
        </p:spPr>
        <p:txBody>
          <a:bodyPr>
            <a:normAutofit/>
          </a:bodyPr>
          <a:lstStyle/>
          <a:p>
            <a:r>
              <a:rPr lang="en-US" sz="4000" dirty="0"/>
              <a:t>Game Recap</a:t>
            </a:r>
          </a:p>
        </p:txBody>
      </p:sp>
      <p:sp>
        <p:nvSpPr>
          <p:cNvPr id="3" name="Subtitle 2">
            <a:extLst>
              <a:ext uri="{FF2B5EF4-FFF2-40B4-BE49-F238E27FC236}">
                <a16:creationId xmlns:a16="http://schemas.microsoft.com/office/drawing/2014/main" id="{D8D37B52-2BEB-4662-8C93-63BF66C3828B}"/>
              </a:ext>
            </a:extLst>
          </p:cNvPr>
          <p:cNvSpPr>
            <a:spLocks noGrp="1"/>
          </p:cNvSpPr>
          <p:nvPr>
            <p:ph type="subTitle" idx="1"/>
          </p:nvPr>
        </p:nvSpPr>
        <p:spPr>
          <a:xfrm>
            <a:off x="7782910" y="5242675"/>
            <a:ext cx="4330262" cy="683284"/>
          </a:xfrm>
        </p:spPr>
        <p:txBody>
          <a:bodyPr>
            <a:normAutofit/>
          </a:bodyPr>
          <a:lstStyle/>
          <a:p>
            <a:r>
              <a:rPr lang="en-US" sz="2000" dirty="0"/>
              <a:t>Habits of Personal Finance</a:t>
            </a:r>
          </a:p>
        </p:txBody>
      </p:sp>
      <p:pic>
        <p:nvPicPr>
          <p:cNvPr id="11" name="Picture 10">
            <a:extLst>
              <a:ext uri="{FF2B5EF4-FFF2-40B4-BE49-F238E27FC236}">
                <a16:creationId xmlns:a16="http://schemas.microsoft.com/office/drawing/2014/main" id="{E25851CE-42A2-4B32-BC2F-73F7B22B35C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718769" y="2199732"/>
            <a:ext cx="2458544" cy="2458544"/>
          </a:xfrm>
          <a:prstGeom prst="rect">
            <a:avLst/>
          </a:prstGeom>
        </p:spPr>
      </p:pic>
      <p:sp>
        <p:nvSpPr>
          <p:cNvPr id="9" name="Content Placeholder 3">
            <a:extLst>
              <a:ext uri="{FF2B5EF4-FFF2-40B4-BE49-F238E27FC236}">
                <a16:creationId xmlns:a16="http://schemas.microsoft.com/office/drawing/2014/main" id="{59FECEF8-3A81-4C73-9446-9D14EF32B766}"/>
              </a:ext>
            </a:extLst>
          </p:cNvPr>
          <p:cNvSpPr txBox="1">
            <a:spLocks/>
          </p:cNvSpPr>
          <p:nvPr/>
        </p:nvSpPr>
        <p:spPr>
          <a:xfrm>
            <a:off x="515310" y="608102"/>
            <a:ext cx="4811699" cy="5641804"/>
          </a:xfrm>
          <a:prstGeom prst="rect">
            <a:avLst/>
          </a:prstGeom>
          <a:solidFill>
            <a:schemeClr val="bg1">
              <a:lumMod val="95000"/>
              <a:alpha val="89804"/>
            </a:schemeClr>
          </a:solidFill>
          <a:ln w="12700">
            <a:solidFill>
              <a:schemeClr val="accent6">
                <a:lumMod val="50000"/>
              </a:schemeClr>
            </a:solid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mj-lt"/>
              <a:buAutoNum type="arabicPeriod"/>
            </a:pPr>
            <a:r>
              <a:rPr lang="en-US" sz="2400" b="1" dirty="0">
                <a:solidFill>
                  <a:srgbClr val="996600"/>
                </a:solidFill>
              </a:rPr>
              <a:t>Tithe</a:t>
            </a:r>
          </a:p>
          <a:p>
            <a:pPr marL="342900" indent="-342900">
              <a:buFont typeface="+mj-lt"/>
              <a:buAutoNum type="arabicPeriod"/>
            </a:pPr>
            <a:r>
              <a:rPr lang="en-US" sz="2400" b="1" dirty="0">
                <a:solidFill>
                  <a:srgbClr val="996600"/>
                </a:solidFill>
              </a:rPr>
              <a:t>Budget</a:t>
            </a:r>
          </a:p>
          <a:p>
            <a:pPr marL="342900" indent="-342900">
              <a:buFont typeface="+mj-lt"/>
              <a:buAutoNum type="arabicPeriod"/>
            </a:pPr>
            <a:r>
              <a:rPr lang="en-US" sz="2400" b="1" dirty="0">
                <a:solidFill>
                  <a:srgbClr val="996600"/>
                </a:solidFill>
              </a:rPr>
              <a:t>3-6 month emergency fund</a:t>
            </a:r>
          </a:p>
          <a:p>
            <a:pPr marL="342900" indent="-342900">
              <a:buFont typeface="+mj-lt"/>
              <a:buAutoNum type="arabicPeriod"/>
            </a:pPr>
            <a:r>
              <a:rPr lang="en-US" sz="2400" b="1" dirty="0">
                <a:solidFill>
                  <a:srgbClr val="996600"/>
                </a:solidFill>
              </a:rPr>
              <a:t>Pay bills IN FULL and ON TIME each month</a:t>
            </a:r>
          </a:p>
          <a:p>
            <a:pPr marL="342900" indent="-342900">
              <a:buFont typeface="+mj-lt"/>
              <a:buAutoNum type="arabicPeriod"/>
            </a:pPr>
            <a:r>
              <a:rPr lang="en-US" sz="2400" b="1" dirty="0">
                <a:solidFill>
                  <a:srgbClr val="996600"/>
                </a:solidFill>
              </a:rPr>
              <a:t>Understand the true cost of borrowing</a:t>
            </a:r>
          </a:p>
          <a:p>
            <a:pPr marL="342900" indent="-342900">
              <a:buFont typeface="+mj-lt"/>
              <a:buAutoNum type="arabicPeriod"/>
            </a:pPr>
            <a:r>
              <a:rPr lang="en-US" sz="2400" b="1" dirty="0">
                <a:solidFill>
                  <a:srgbClr val="996600"/>
                </a:solidFill>
              </a:rPr>
              <a:t>ROTH IRA or 401k (if company matches)</a:t>
            </a:r>
          </a:p>
          <a:p>
            <a:pPr marL="342900" indent="-342900">
              <a:buFont typeface="+mj-lt"/>
              <a:buAutoNum type="arabicPeriod"/>
            </a:pPr>
            <a:r>
              <a:rPr lang="en-US" sz="2400" b="1" dirty="0">
                <a:solidFill>
                  <a:srgbClr val="996600"/>
                </a:solidFill>
              </a:rPr>
              <a:t> College savings plan</a:t>
            </a:r>
          </a:p>
          <a:p>
            <a:pPr marL="342900" indent="-342900">
              <a:buFont typeface="+mj-lt"/>
              <a:buAutoNum type="arabicPeriod"/>
            </a:pPr>
            <a:r>
              <a:rPr lang="en-US" sz="2400" b="1" dirty="0">
                <a:solidFill>
                  <a:srgbClr val="996600"/>
                </a:solidFill>
              </a:rPr>
              <a:t> Index fund</a:t>
            </a:r>
          </a:p>
          <a:p>
            <a:pPr marL="342900" indent="-342900">
              <a:buFont typeface="+mj-lt"/>
              <a:buAutoNum type="arabicPeriod"/>
            </a:pPr>
            <a:r>
              <a:rPr lang="en-US" sz="2400" b="1" dirty="0">
                <a:solidFill>
                  <a:srgbClr val="996600"/>
                </a:solidFill>
              </a:rPr>
              <a:t> Term-life insurance policy</a:t>
            </a:r>
          </a:p>
          <a:p>
            <a:pPr marL="342900" indent="-342900">
              <a:buFont typeface="+mj-lt"/>
              <a:buAutoNum type="arabicPeriod"/>
            </a:pPr>
            <a:r>
              <a:rPr lang="en-US" sz="2400" b="1" dirty="0">
                <a:solidFill>
                  <a:srgbClr val="996600"/>
                </a:solidFill>
              </a:rPr>
              <a:t> Living will</a:t>
            </a:r>
          </a:p>
        </p:txBody>
      </p:sp>
    </p:spTree>
    <p:extLst>
      <p:ext uri="{BB962C8B-B14F-4D97-AF65-F5344CB8AC3E}">
        <p14:creationId xmlns:p14="http://schemas.microsoft.com/office/powerpoint/2010/main" val="35058867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Effect transition="in" filter="fade">
                                      <p:cBhvr>
                                        <p:cTn id="27" dur="500"/>
                                        <p:tgtEl>
                                          <p:spTgt spid="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animEffect transition="in" filter="fade">
                                      <p:cBhvr>
                                        <p:cTn id="32" dur="500"/>
                                        <p:tgtEl>
                                          <p:spTgt spid="9">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xEl>
                                              <p:pRg st="7" end="7"/>
                                            </p:txEl>
                                          </p:spTgt>
                                        </p:tgtEl>
                                        <p:attrNameLst>
                                          <p:attrName>style.visibility</p:attrName>
                                        </p:attrNameLst>
                                      </p:cBhvr>
                                      <p:to>
                                        <p:strVal val="visible"/>
                                      </p:to>
                                    </p:set>
                                    <p:animEffect transition="in" filter="fade">
                                      <p:cBhvr>
                                        <p:cTn id="37" dur="500"/>
                                        <p:tgtEl>
                                          <p:spTgt spid="9">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xEl>
                                              <p:pRg st="8" end="8"/>
                                            </p:txEl>
                                          </p:spTgt>
                                        </p:tgtEl>
                                        <p:attrNameLst>
                                          <p:attrName>style.visibility</p:attrName>
                                        </p:attrNameLst>
                                      </p:cBhvr>
                                      <p:to>
                                        <p:strVal val="visible"/>
                                      </p:to>
                                    </p:set>
                                    <p:animEffect transition="in" filter="fade">
                                      <p:cBhvr>
                                        <p:cTn id="42" dur="500"/>
                                        <p:tgtEl>
                                          <p:spTgt spid="9">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
                                            <p:txEl>
                                              <p:pRg st="9" end="9"/>
                                            </p:txEl>
                                          </p:spTgt>
                                        </p:tgtEl>
                                        <p:attrNameLst>
                                          <p:attrName>style.visibility</p:attrName>
                                        </p:attrNameLst>
                                      </p:cBhvr>
                                      <p:to>
                                        <p:strVal val="visible"/>
                                      </p:to>
                                    </p:set>
                                    <p:animEffect transition="in" filter="fade">
                                      <p:cBhvr>
                                        <p:cTn id="47" dur="500"/>
                                        <p:tgtEl>
                                          <p:spTgt spid="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object&#10;&#10;Description generated with very high confidence">
            <a:extLst>
              <a:ext uri="{FF2B5EF4-FFF2-40B4-BE49-F238E27FC236}">
                <a16:creationId xmlns:a16="http://schemas.microsoft.com/office/drawing/2014/main" id="{897AEB7E-DF63-4F3D-A7B9-BEB67B9EEBA2}"/>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13" name="Freeform 5">
            <a:extLst>
              <a:ext uri="{FF2B5EF4-FFF2-40B4-BE49-F238E27FC236}">
                <a16:creationId xmlns:a16="http://schemas.microsoft.com/office/drawing/2014/main" id="{87CC2527-562A-4F69-B487-4371E5B243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5" name="Straight Connector 14">
            <a:extLst>
              <a:ext uri="{FF2B5EF4-FFF2-40B4-BE49-F238E27FC236}">
                <a16:creationId xmlns:a16="http://schemas.microsoft.com/office/drawing/2014/main" id="{BCDAEC91-5BCE-4B55-9CC0-43EF94CB73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FD945E0-A765-4C99-9F26-9B38C65A5A2C}"/>
              </a:ext>
            </a:extLst>
          </p:cNvPr>
          <p:cNvSpPr>
            <a:spLocks noGrp="1"/>
          </p:cNvSpPr>
          <p:nvPr>
            <p:ph type="ctrTitle"/>
          </p:nvPr>
        </p:nvSpPr>
        <p:spPr>
          <a:xfrm>
            <a:off x="7927597" y="3231931"/>
            <a:ext cx="3946466" cy="1834056"/>
          </a:xfrm>
        </p:spPr>
        <p:txBody>
          <a:bodyPr>
            <a:normAutofit/>
          </a:bodyPr>
          <a:lstStyle/>
          <a:p>
            <a:r>
              <a:rPr lang="en-US" sz="4000" dirty="0"/>
              <a:t>The Roster</a:t>
            </a:r>
          </a:p>
        </p:txBody>
      </p:sp>
      <p:sp>
        <p:nvSpPr>
          <p:cNvPr id="3" name="Subtitle 2">
            <a:extLst>
              <a:ext uri="{FF2B5EF4-FFF2-40B4-BE49-F238E27FC236}">
                <a16:creationId xmlns:a16="http://schemas.microsoft.com/office/drawing/2014/main" id="{D8D37B52-2BEB-4662-8C93-63BF66C3828B}"/>
              </a:ext>
            </a:extLst>
          </p:cNvPr>
          <p:cNvSpPr>
            <a:spLocks noGrp="1"/>
          </p:cNvSpPr>
          <p:nvPr>
            <p:ph type="subTitle" idx="1"/>
          </p:nvPr>
        </p:nvSpPr>
        <p:spPr>
          <a:xfrm>
            <a:off x="7782910" y="5242675"/>
            <a:ext cx="4330262" cy="683284"/>
          </a:xfrm>
        </p:spPr>
        <p:txBody>
          <a:bodyPr>
            <a:normAutofit/>
          </a:bodyPr>
          <a:lstStyle/>
          <a:p>
            <a:r>
              <a:rPr lang="en-US" sz="2000" dirty="0"/>
              <a:t>Acknowledgements</a:t>
            </a:r>
          </a:p>
        </p:txBody>
      </p:sp>
      <p:pic>
        <p:nvPicPr>
          <p:cNvPr id="11" name="Picture 10">
            <a:extLst>
              <a:ext uri="{FF2B5EF4-FFF2-40B4-BE49-F238E27FC236}">
                <a16:creationId xmlns:a16="http://schemas.microsoft.com/office/drawing/2014/main" id="{E25851CE-42A2-4B32-BC2F-73F7B22B35C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718769" y="2199732"/>
            <a:ext cx="2458544" cy="2458544"/>
          </a:xfrm>
          <a:prstGeom prst="rect">
            <a:avLst/>
          </a:prstGeom>
        </p:spPr>
      </p:pic>
      <p:sp>
        <p:nvSpPr>
          <p:cNvPr id="9" name="Content Placeholder 3">
            <a:extLst>
              <a:ext uri="{FF2B5EF4-FFF2-40B4-BE49-F238E27FC236}">
                <a16:creationId xmlns:a16="http://schemas.microsoft.com/office/drawing/2014/main" id="{59FECEF8-3A81-4C73-9446-9D14EF32B766}"/>
              </a:ext>
            </a:extLst>
          </p:cNvPr>
          <p:cNvSpPr txBox="1">
            <a:spLocks/>
          </p:cNvSpPr>
          <p:nvPr/>
        </p:nvSpPr>
        <p:spPr>
          <a:xfrm>
            <a:off x="515310" y="608102"/>
            <a:ext cx="4811699" cy="5641804"/>
          </a:xfrm>
          <a:prstGeom prst="rect">
            <a:avLst/>
          </a:prstGeom>
          <a:solidFill>
            <a:schemeClr val="bg1">
              <a:lumMod val="95000"/>
              <a:alpha val="89804"/>
            </a:schemeClr>
          </a:solidFill>
          <a:ln w="12700">
            <a:solidFill>
              <a:schemeClr val="accent6">
                <a:lumMod val="50000"/>
              </a:schemeClr>
            </a:solid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b="1" dirty="0">
                <a:solidFill>
                  <a:srgbClr val="996600"/>
                </a:solidFill>
              </a:rPr>
              <a:t>“Living Paycheck to Paycheck Is a Way of Life for Majority of U.S. Workers, According to New CareerBuilder Survey.” </a:t>
            </a:r>
            <a:r>
              <a:rPr lang="en-US" sz="800" b="1" i="1" dirty="0">
                <a:solidFill>
                  <a:srgbClr val="996600"/>
                </a:solidFill>
              </a:rPr>
              <a:t>Career Builder</a:t>
            </a:r>
            <a:r>
              <a:rPr lang="en-US" sz="800" b="1" dirty="0">
                <a:solidFill>
                  <a:srgbClr val="996600"/>
                </a:solidFill>
              </a:rPr>
              <a:t>, press.careerbuilder.com/2017-08-24-Living-Paycheck-to-Paycheck-is-a-Way-of-Life-for-Majority-of-U-S-Workers-According-to-New-CareerBuilder-Survey.</a:t>
            </a:r>
            <a:r>
              <a:rPr lang="en-US" sz="800" b="1" baseline="30000" dirty="0">
                <a:solidFill>
                  <a:srgbClr val="996600"/>
                </a:solidFill>
              </a:rPr>
              <a:t>2</a:t>
            </a:r>
          </a:p>
          <a:p>
            <a:pPr marL="0" indent="0">
              <a:buNone/>
            </a:pPr>
            <a:r>
              <a:rPr lang="en-US" sz="800" b="1" dirty="0">
                <a:solidFill>
                  <a:srgbClr val="996600"/>
                </a:solidFill>
              </a:rPr>
              <a:t>“Katrina’s Classroom: Teaching Money Skills for Life- Katrina Strikes.” </a:t>
            </a:r>
            <a:r>
              <a:rPr lang="en-US" sz="800" b="1" i="1" dirty="0">
                <a:solidFill>
                  <a:srgbClr val="996600"/>
                </a:solidFill>
              </a:rPr>
              <a:t>Federal Reserve Bank of Atlanta</a:t>
            </a:r>
            <a:r>
              <a:rPr lang="en-US" sz="800" b="1" dirty="0">
                <a:solidFill>
                  <a:srgbClr val="996600"/>
                </a:solidFill>
              </a:rPr>
              <a:t>, https://www.frbatlanta.org/education/katrinas-classroom/lesson1.aspx.</a:t>
            </a:r>
          </a:p>
          <a:p>
            <a:pPr marL="0" indent="0">
              <a:buNone/>
            </a:pPr>
            <a:r>
              <a:rPr lang="en-US" sz="800" b="1" dirty="0">
                <a:solidFill>
                  <a:srgbClr val="996600"/>
                </a:solidFill>
              </a:rPr>
              <a:t>Eker, T. Harv. </a:t>
            </a:r>
            <a:r>
              <a:rPr lang="en-US" sz="800" b="1" i="1" dirty="0">
                <a:solidFill>
                  <a:srgbClr val="996600"/>
                </a:solidFill>
              </a:rPr>
              <a:t>Secrets of the Millionaire Mind: Think Rich to Get Rich</a:t>
            </a:r>
            <a:r>
              <a:rPr lang="en-US" sz="800" b="1" dirty="0">
                <a:solidFill>
                  <a:srgbClr val="996600"/>
                </a:solidFill>
              </a:rPr>
              <a:t>. Piatkus, 2008.</a:t>
            </a:r>
          </a:p>
          <a:p>
            <a:pPr marL="0" indent="0">
              <a:buNone/>
            </a:pPr>
            <a:r>
              <a:rPr lang="en-US" sz="800" b="1" dirty="0">
                <a:solidFill>
                  <a:srgbClr val="996600"/>
                </a:solidFill>
              </a:rPr>
              <a:t>Ramsey, Dave. </a:t>
            </a:r>
            <a:r>
              <a:rPr lang="en-US" sz="800" b="1" i="1" dirty="0">
                <a:solidFill>
                  <a:srgbClr val="996600"/>
                </a:solidFill>
              </a:rPr>
              <a:t>The Total Money Makeover: a Proven Plan for Financial Fitness</a:t>
            </a:r>
            <a:r>
              <a:rPr lang="en-US" sz="800" b="1" dirty="0">
                <a:solidFill>
                  <a:srgbClr val="996600"/>
                </a:solidFill>
              </a:rPr>
              <a:t>. Nelson Books, an Imprint of Thomas Nelson, 2013.</a:t>
            </a:r>
          </a:p>
          <a:p>
            <a:pPr marL="0" indent="0">
              <a:buNone/>
            </a:pPr>
            <a:r>
              <a:rPr lang="en-US" sz="800" b="1" dirty="0">
                <a:solidFill>
                  <a:srgbClr val="996600"/>
                </a:solidFill>
              </a:rPr>
              <a:t>https://www.forbes.com/forbes/welcome/?toURL=https://www.forbes.com/sites/robertberger/2014/04/30/top-100-money-quotes-of-all-time/&amp;refURL=https://www.google.com/&amp;referrer=https://www.google.com/</a:t>
            </a:r>
          </a:p>
          <a:p>
            <a:pPr marL="0" indent="0">
              <a:buNone/>
            </a:pPr>
            <a:r>
              <a:rPr lang="en-US" sz="800" b="1" dirty="0">
                <a:solidFill>
                  <a:srgbClr val="996600"/>
                </a:solidFill>
              </a:rPr>
              <a:t>Stanley, Thomas J., and William D. Danko. </a:t>
            </a:r>
            <a:r>
              <a:rPr lang="en-US" sz="800" b="1" i="1" dirty="0">
                <a:solidFill>
                  <a:srgbClr val="996600"/>
                </a:solidFill>
              </a:rPr>
              <a:t>The Millionaire next Door: the Surprising Secrets of America's Wealthy</a:t>
            </a:r>
            <a:r>
              <a:rPr lang="en-US" sz="800" b="1" dirty="0">
                <a:solidFill>
                  <a:srgbClr val="996600"/>
                </a:solidFill>
              </a:rPr>
              <a:t>. Taylor Trade Publishing, 2016.</a:t>
            </a:r>
          </a:p>
          <a:p>
            <a:pPr marL="0" indent="0">
              <a:buNone/>
            </a:pPr>
            <a:r>
              <a:rPr lang="en-US" sz="800" b="1" dirty="0">
                <a:solidFill>
                  <a:srgbClr val="996600"/>
                </a:solidFill>
              </a:rPr>
              <a:t>“Thom Hartman: Conversations with Great Minds- Tom Shadyac, P.1.” https://www.youtube.com/watch?v=uAsFipwYsr8.</a:t>
            </a:r>
          </a:p>
          <a:p>
            <a:pPr marL="0" indent="0">
              <a:buNone/>
            </a:pPr>
            <a:r>
              <a:rPr lang="en-US" sz="800" b="1" dirty="0">
                <a:solidFill>
                  <a:srgbClr val="996600"/>
                </a:solidFill>
              </a:rPr>
              <a:t>Dominguez, Joseph R., and Vicki Robin. </a:t>
            </a:r>
            <a:r>
              <a:rPr lang="en-US" sz="800" b="1" i="1" dirty="0">
                <a:solidFill>
                  <a:srgbClr val="996600"/>
                </a:solidFill>
              </a:rPr>
              <a:t>Your Money or Your Life: Transforming Your Relationship with Money and Achieving Financial Independence</a:t>
            </a:r>
            <a:r>
              <a:rPr lang="en-US" sz="800" b="1" dirty="0">
                <a:solidFill>
                  <a:srgbClr val="996600"/>
                </a:solidFill>
              </a:rPr>
              <a:t>. Viking, 1992.</a:t>
            </a:r>
          </a:p>
          <a:p>
            <a:pPr marL="0" indent="0">
              <a:buNone/>
            </a:pPr>
            <a:r>
              <a:rPr lang="en-US" sz="800" b="1" dirty="0">
                <a:solidFill>
                  <a:srgbClr val="996600"/>
                </a:solidFill>
              </a:rPr>
              <a:t>Bureau, US Census. “Income.” </a:t>
            </a:r>
            <a:r>
              <a:rPr lang="en-US" sz="800" b="1" i="1" dirty="0">
                <a:solidFill>
                  <a:srgbClr val="996600"/>
                </a:solidFill>
              </a:rPr>
              <a:t>Census.gov</a:t>
            </a:r>
            <a:r>
              <a:rPr lang="en-US" sz="800" b="1" dirty="0">
                <a:solidFill>
                  <a:srgbClr val="996600"/>
                </a:solidFill>
              </a:rPr>
              <a:t>, 9 Feb. 2016, www.census.gov/topics/income-poverty/income.html.</a:t>
            </a:r>
          </a:p>
          <a:p>
            <a:pPr marL="0" indent="0">
              <a:buNone/>
            </a:pPr>
            <a:r>
              <a:rPr lang="en-US" sz="800" b="1" dirty="0">
                <a:solidFill>
                  <a:srgbClr val="996600"/>
                </a:solidFill>
              </a:rPr>
              <a:t>Kiyosaki, Robert T., and Sharon L. Lechter. </a:t>
            </a:r>
            <a:r>
              <a:rPr lang="en-US" sz="800" b="1" i="1" dirty="0">
                <a:solidFill>
                  <a:srgbClr val="996600"/>
                </a:solidFill>
              </a:rPr>
              <a:t>Rich Dad, Poor Dad. What the Rich Teach Their Kids about Money-That the Poor and Middle Class Do Not!</a:t>
            </a:r>
            <a:r>
              <a:rPr lang="en-US" sz="800" b="1" dirty="0">
                <a:solidFill>
                  <a:srgbClr val="996600"/>
                </a:solidFill>
              </a:rPr>
              <a:t> Warner, 2000</a:t>
            </a:r>
          </a:p>
          <a:p>
            <a:pPr marL="0" indent="0">
              <a:buNone/>
            </a:pPr>
            <a:r>
              <a:rPr lang="en-US" sz="800" b="1" dirty="0">
                <a:solidFill>
                  <a:srgbClr val="996600"/>
                </a:solidFill>
              </a:rPr>
              <a:t>Casey, Bridget. “This Is Exactly How Much You Will Earn -- and Spend -- In Your Lifetime • Money After Graduation.” </a:t>
            </a:r>
            <a:r>
              <a:rPr lang="en-US" sz="800" b="1" i="1" dirty="0">
                <a:solidFill>
                  <a:srgbClr val="996600"/>
                </a:solidFill>
              </a:rPr>
              <a:t>Money After Graduation</a:t>
            </a:r>
            <a:r>
              <a:rPr lang="en-US" sz="800" b="1" dirty="0">
                <a:solidFill>
                  <a:srgbClr val="996600"/>
                </a:solidFill>
              </a:rPr>
              <a:t>, 10 Sept. 2016, www.moneyaftergraduation.com/2016/03/22/how-much-you-will-earn-and-spend-in-your-lifetime/.</a:t>
            </a:r>
            <a:r>
              <a:rPr lang="en-US" sz="800" b="1" baseline="30000" dirty="0">
                <a:solidFill>
                  <a:srgbClr val="996600"/>
                </a:solidFill>
              </a:rPr>
              <a:t>26</a:t>
            </a:r>
          </a:p>
          <a:p>
            <a:pPr marL="0" indent="0">
              <a:buNone/>
            </a:pPr>
            <a:r>
              <a:rPr lang="en-US" sz="800" b="1" dirty="0">
                <a:solidFill>
                  <a:srgbClr val="996600"/>
                </a:solidFill>
              </a:rPr>
              <a:t>“Unemployment Rates and Earnings by Educational Attainment, 2016.” </a:t>
            </a:r>
            <a:r>
              <a:rPr lang="en-US" sz="800" b="1" i="1" dirty="0">
                <a:solidFill>
                  <a:srgbClr val="996600"/>
                </a:solidFill>
              </a:rPr>
              <a:t>Employment Projections</a:t>
            </a:r>
            <a:r>
              <a:rPr lang="en-US" sz="800" b="1" dirty="0">
                <a:solidFill>
                  <a:srgbClr val="996600"/>
                </a:solidFill>
              </a:rPr>
              <a:t>, 24 Oct. 2017, www.bls.gov/emp/ep_chart_001.htm.</a:t>
            </a:r>
            <a:r>
              <a:rPr lang="en-US" sz="800" b="1" baseline="30000" dirty="0">
                <a:solidFill>
                  <a:srgbClr val="996600"/>
                </a:solidFill>
              </a:rPr>
              <a:t>28</a:t>
            </a:r>
          </a:p>
          <a:p>
            <a:pPr marL="0" indent="0">
              <a:buNone/>
            </a:pPr>
            <a:r>
              <a:rPr lang="en-US" sz="800" b="1" dirty="0">
                <a:solidFill>
                  <a:srgbClr val="996600"/>
                </a:solidFill>
              </a:rPr>
              <a:t>www.collegefortn.org</a:t>
            </a:r>
          </a:p>
          <a:p>
            <a:pPr marL="0" indent="0">
              <a:buNone/>
            </a:pPr>
            <a:r>
              <a:rPr lang="en-US" sz="800" b="1" dirty="0">
                <a:solidFill>
                  <a:srgbClr val="996600"/>
                </a:solidFill>
                <a:ea typeface="ＭＳ Ｐゴシック"/>
                <a:cs typeface="Arial"/>
              </a:rPr>
              <a:t>College Costs FAQ (College Board, bigfuture.collegeboard.org/pay-for-college/college-costs/college-costs-faqs) and the Project on Student Debt (projectonstudentdebt.org/state_by_state-data.php).</a:t>
            </a:r>
            <a:r>
              <a:rPr lang="en-US" sz="800" b="1" baseline="30000" dirty="0">
                <a:solidFill>
                  <a:srgbClr val="996600"/>
                </a:solidFill>
                <a:ea typeface="ＭＳ Ｐゴシック"/>
                <a:cs typeface="Arial"/>
              </a:rPr>
              <a:t>31</a:t>
            </a:r>
          </a:p>
          <a:p>
            <a:pPr marL="0" indent="0">
              <a:buNone/>
            </a:pPr>
            <a:r>
              <a:rPr lang="en-US" sz="800" b="1" i="1" dirty="0">
                <a:solidFill>
                  <a:srgbClr val="996600"/>
                </a:solidFill>
              </a:rPr>
              <a:t>A Look at the Shocking Student Loan Debt Statistics for 2018</a:t>
            </a:r>
            <a:r>
              <a:rPr lang="en-US" sz="800" b="1" dirty="0">
                <a:solidFill>
                  <a:srgbClr val="996600"/>
                </a:solidFill>
              </a:rPr>
              <a:t>. 24 Jan. 2018, studentloanhero.com/student-loan-debt-statistics/.</a:t>
            </a:r>
            <a:r>
              <a:rPr lang="en-US" sz="800" b="1" baseline="30000" dirty="0">
                <a:solidFill>
                  <a:srgbClr val="996600"/>
                </a:solidFill>
              </a:rPr>
              <a:t>31</a:t>
            </a:r>
          </a:p>
          <a:p>
            <a:pPr marL="0" indent="0">
              <a:buNone/>
            </a:pPr>
            <a:r>
              <a:rPr lang="en-US" sz="800" b="1" dirty="0">
                <a:solidFill>
                  <a:srgbClr val="996600"/>
                </a:solidFill>
              </a:rPr>
              <a:t>DeMarco, M. J. </a:t>
            </a:r>
            <a:r>
              <a:rPr lang="en-US" sz="800" b="1" i="1" dirty="0">
                <a:solidFill>
                  <a:srgbClr val="996600"/>
                </a:solidFill>
              </a:rPr>
              <a:t>The Millionaire Fastlane: Crack the Code to Wealth and Live Rich for a Lifetime</a:t>
            </a:r>
            <a:r>
              <a:rPr lang="en-US" sz="800" b="1" dirty="0">
                <a:solidFill>
                  <a:srgbClr val="996600"/>
                </a:solidFill>
              </a:rPr>
              <a:t>. Viperion Publishing Corporation, 2011.</a:t>
            </a:r>
          </a:p>
          <a:p>
            <a:pPr marL="0" indent="0">
              <a:buNone/>
            </a:pPr>
            <a:br>
              <a:rPr lang="en-US" dirty="0"/>
            </a:br>
            <a:endParaRPr lang="en-US" sz="800" dirty="0">
              <a:solidFill>
                <a:srgbClr val="CC9900"/>
              </a:solidFill>
            </a:endParaRPr>
          </a:p>
        </p:txBody>
      </p:sp>
    </p:spTree>
    <p:extLst>
      <p:ext uri="{BB962C8B-B14F-4D97-AF65-F5344CB8AC3E}">
        <p14:creationId xmlns:p14="http://schemas.microsoft.com/office/powerpoint/2010/main" val="17276579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object&#10;&#10;Description generated with very high confidence">
            <a:extLst>
              <a:ext uri="{FF2B5EF4-FFF2-40B4-BE49-F238E27FC236}">
                <a16:creationId xmlns:a16="http://schemas.microsoft.com/office/drawing/2014/main" id="{897AEB7E-DF63-4F3D-A7B9-BEB67B9EEBA2}"/>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13" name="Freeform 5">
            <a:extLst>
              <a:ext uri="{FF2B5EF4-FFF2-40B4-BE49-F238E27FC236}">
                <a16:creationId xmlns:a16="http://schemas.microsoft.com/office/drawing/2014/main" id="{87CC2527-562A-4F69-B487-4371E5B243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5" name="Straight Connector 14">
            <a:extLst>
              <a:ext uri="{FF2B5EF4-FFF2-40B4-BE49-F238E27FC236}">
                <a16:creationId xmlns:a16="http://schemas.microsoft.com/office/drawing/2014/main" id="{BCDAEC91-5BCE-4B55-9CC0-43EF94CB73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FD945E0-A765-4C99-9F26-9B38C65A5A2C}"/>
              </a:ext>
            </a:extLst>
          </p:cNvPr>
          <p:cNvSpPr>
            <a:spLocks noGrp="1"/>
          </p:cNvSpPr>
          <p:nvPr>
            <p:ph type="ctrTitle"/>
          </p:nvPr>
        </p:nvSpPr>
        <p:spPr>
          <a:xfrm>
            <a:off x="7927597" y="3231931"/>
            <a:ext cx="3946466" cy="1834056"/>
          </a:xfrm>
        </p:spPr>
        <p:txBody>
          <a:bodyPr>
            <a:normAutofit/>
          </a:bodyPr>
          <a:lstStyle/>
          <a:p>
            <a:r>
              <a:rPr lang="en-US" sz="4000" dirty="0"/>
              <a:t>The Roster</a:t>
            </a:r>
          </a:p>
        </p:txBody>
      </p:sp>
      <p:sp>
        <p:nvSpPr>
          <p:cNvPr id="3" name="Subtitle 2">
            <a:extLst>
              <a:ext uri="{FF2B5EF4-FFF2-40B4-BE49-F238E27FC236}">
                <a16:creationId xmlns:a16="http://schemas.microsoft.com/office/drawing/2014/main" id="{D8D37B52-2BEB-4662-8C93-63BF66C3828B}"/>
              </a:ext>
            </a:extLst>
          </p:cNvPr>
          <p:cNvSpPr>
            <a:spLocks noGrp="1"/>
          </p:cNvSpPr>
          <p:nvPr>
            <p:ph type="subTitle" idx="1"/>
          </p:nvPr>
        </p:nvSpPr>
        <p:spPr>
          <a:xfrm>
            <a:off x="7782910" y="5242675"/>
            <a:ext cx="4330262" cy="683284"/>
          </a:xfrm>
        </p:spPr>
        <p:txBody>
          <a:bodyPr>
            <a:normAutofit/>
          </a:bodyPr>
          <a:lstStyle/>
          <a:p>
            <a:r>
              <a:rPr lang="en-US" sz="2000" dirty="0"/>
              <a:t>Acknowledgements</a:t>
            </a:r>
          </a:p>
        </p:txBody>
      </p:sp>
      <p:pic>
        <p:nvPicPr>
          <p:cNvPr id="11" name="Picture 10">
            <a:extLst>
              <a:ext uri="{FF2B5EF4-FFF2-40B4-BE49-F238E27FC236}">
                <a16:creationId xmlns:a16="http://schemas.microsoft.com/office/drawing/2014/main" id="{E25851CE-42A2-4B32-BC2F-73F7B22B35C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718769" y="2199732"/>
            <a:ext cx="2458544" cy="2458544"/>
          </a:xfrm>
          <a:prstGeom prst="rect">
            <a:avLst/>
          </a:prstGeom>
        </p:spPr>
      </p:pic>
      <p:sp>
        <p:nvSpPr>
          <p:cNvPr id="9" name="Content Placeholder 3">
            <a:extLst>
              <a:ext uri="{FF2B5EF4-FFF2-40B4-BE49-F238E27FC236}">
                <a16:creationId xmlns:a16="http://schemas.microsoft.com/office/drawing/2014/main" id="{59FECEF8-3A81-4C73-9446-9D14EF32B766}"/>
              </a:ext>
            </a:extLst>
          </p:cNvPr>
          <p:cNvSpPr txBox="1">
            <a:spLocks/>
          </p:cNvSpPr>
          <p:nvPr/>
        </p:nvSpPr>
        <p:spPr>
          <a:xfrm>
            <a:off x="515310" y="608102"/>
            <a:ext cx="4811699" cy="5641804"/>
          </a:xfrm>
          <a:prstGeom prst="rect">
            <a:avLst/>
          </a:prstGeom>
          <a:solidFill>
            <a:schemeClr val="bg1">
              <a:lumMod val="95000"/>
              <a:alpha val="89804"/>
            </a:schemeClr>
          </a:solidFill>
          <a:ln w="12700">
            <a:solidFill>
              <a:schemeClr val="accent6">
                <a:lumMod val="50000"/>
              </a:schemeClr>
            </a:solid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b="1" dirty="0">
                <a:solidFill>
                  <a:srgbClr val="996600"/>
                </a:solidFill>
              </a:rPr>
              <a:t>“Does Bill Gates Have A Lot Of Money?” </a:t>
            </a:r>
            <a:r>
              <a:rPr lang="en-US" sz="800" b="1" i="1" dirty="0">
                <a:solidFill>
                  <a:srgbClr val="996600"/>
                </a:solidFill>
              </a:rPr>
              <a:t>Federal Reserve Bank of Atlanta</a:t>
            </a:r>
            <a:r>
              <a:rPr lang="en-US" sz="800" b="1" dirty="0">
                <a:solidFill>
                  <a:srgbClr val="996600"/>
                </a:solidFill>
              </a:rPr>
              <a:t>, https://www.frbatlanta.org/-/media/documents/education/lessons-and-activities/bell-ringer/does-bill-gates-have-a-lot-of-money.pdf.</a:t>
            </a:r>
          </a:p>
          <a:p>
            <a:pPr marL="0" indent="0">
              <a:buNone/>
            </a:pPr>
            <a:r>
              <a:rPr lang="en-US" sz="800" b="1" dirty="0">
                <a:solidFill>
                  <a:srgbClr val="996600"/>
                </a:solidFill>
              </a:rPr>
              <a:t>“Building Wealth- Budget to Save: The Balance Sheet, Real-Life Balance Sheets.” </a:t>
            </a:r>
            <a:r>
              <a:rPr lang="en-US" sz="800" b="1" i="1" dirty="0">
                <a:solidFill>
                  <a:srgbClr val="996600"/>
                </a:solidFill>
              </a:rPr>
              <a:t>For Teachers - Building Wealth - Dallas Fed</a:t>
            </a:r>
            <a:r>
              <a:rPr lang="en-US" sz="800" b="1" dirty="0">
                <a:solidFill>
                  <a:srgbClr val="996600"/>
                </a:solidFill>
              </a:rPr>
              <a:t>, www.dallasfed.org/~/media/microsites/cd/wealth/teachers.html.</a:t>
            </a:r>
          </a:p>
          <a:p>
            <a:pPr marL="0" indent="0">
              <a:buNone/>
            </a:pPr>
            <a:r>
              <a:rPr lang="en-US" sz="800" b="1" dirty="0">
                <a:solidFill>
                  <a:srgbClr val="996600"/>
                </a:solidFill>
              </a:rPr>
              <a:t>“Forms, Instructions &amp; Publications.” </a:t>
            </a:r>
            <a:r>
              <a:rPr lang="en-US" sz="800" b="1" i="1" dirty="0">
                <a:solidFill>
                  <a:srgbClr val="996600"/>
                </a:solidFill>
              </a:rPr>
              <a:t>Forms &amp; Instructions | Internal Revenue Service</a:t>
            </a:r>
            <a:r>
              <a:rPr lang="en-US" sz="800" b="1" dirty="0">
                <a:solidFill>
                  <a:srgbClr val="996600"/>
                </a:solidFill>
              </a:rPr>
              <a:t>, www.irs.gov/forms-instructions.</a:t>
            </a:r>
          </a:p>
          <a:p>
            <a:pPr marL="0" indent="0">
              <a:buNone/>
            </a:pPr>
            <a:r>
              <a:rPr lang="en-US" sz="800" b="1" dirty="0">
                <a:solidFill>
                  <a:srgbClr val="996600"/>
                </a:solidFill>
              </a:rPr>
              <a:t>“It's Your Paycheck! Curriculum Unit- Lesson 2: “W” is for Wages, W2 and W4.” </a:t>
            </a:r>
            <a:r>
              <a:rPr lang="en-US" sz="800" b="1" i="1" dirty="0">
                <a:solidFill>
                  <a:srgbClr val="996600"/>
                </a:solidFill>
              </a:rPr>
              <a:t>Education Resources | St. Louis Fed</a:t>
            </a:r>
            <a:r>
              <a:rPr lang="en-US" sz="800" b="1" dirty="0">
                <a:solidFill>
                  <a:srgbClr val="996600"/>
                </a:solidFill>
              </a:rPr>
              <a:t>, www.stlouisfed.org/education/its-your-paycheck-curriculum-unit.</a:t>
            </a:r>
          </a:p>
          <a:p>
            <a:pPr marL="0" indent="0">
              <a:buNone/>
            </a:pPr>
            <a:r>
              <a:rPr lang="en-US" sz="800" b="1" dirty="0">
                <a:solidFill>
                  <a:srgbClr val="996600"/>
                </a:solidFill>
              </a:rPr>
              <a:t>Orman, Suze. </a:t>
            </a:r>
            <a:r>
              <a:rPr lang="en-US" sz="800" b="1" i="1" dirty="0">
                <a:solidFill>
                  <a:srgbClr val="996600"/>
                </a:solidFill>
              </a:rPr>
              <a:t>The Money Book for the Young, Fabulous &amp; Broke</a:t>
            </a:r>
            <a:r>
              <a:rPr lang="en-US" sz="800" b="1" dirty="0">
                <a:solidFill>
                  <a:srgbClr val="996600"/>
                </a:solidFill>
              </a:rPr>
              <a:t>. Riverhead Books, 2007.</a:t>
            </a:r>
          </a:p>
          <a:p>
            <a:pPr marL="0" indent="0">
              <a:buNone/>
            </a:pPr>
            <a:r>
              <a:rPr lang="en-US" sz="800" b="1" dirty="0">
                <a:solidFill>
                  <a:srgbClr val="996600"/>
                </a:solidFill>
              </a:rPr>
              <a:t>“It's Your Paycheck! Curriculum Unit- Lesson 4: Your Budget Plan.” </a:t>
            </a:r>
            <a:r>
              <a:rPr lang="en-US" sz="800" b="1" i="1" dirty="0">
                <a:solidFill>
                  <a:srgbClr val="996600"/>
                </a:solidFill>
              </a:rPr>
              <a:t>Education Resources | St. Louis Fed</a:t>
            </a:r>
            <a:r>
              <a:rPr lang="en-US" sz="800" b="1" dirty="0">
                <a:solidFill>
                  <a:srgbClr val="996600"/>
                </a:solidFill>
              </a:rPr>
              <a:t>, www.stlouisfed.org/education/its-your-paycheck-curriculum-unit.</a:t>
            </a:r>
          </a:p>
          <a:p>
            <a:pPr marL="0" indent="0">
              <a:buNone/>
            </a:pPr>
            <a:r>
              <a:rPr lang="en-US" sz="800" b="1" dirty="0">
                <a:solidFill>
                  <a:srgbClr val="996600"/>
                </a:solidFill>
              </a:rPr>
              <a:t>www.richmondfed.org/publications/education/dollarsandsense.</a:t>
            </a:r>
          </a:p>
          <a:p>
            <a:pPr marL="0" indent="0">
              <a:buNone/>
            </a:pPr>
            <a:r>
              <a:rPr lang="en-US" sz="800" b="1" dirty="0">
                <a:solidFill>
                  <a:srgbClr val="996600"/>
                </a:solidFill>
              </a:rPr>
              <a:t>Clason, George S. </a:t>
            </a:r>
            <a:r>
              <a:rPr lang="en-US" sz="800" b="1" i="1" dirty="0">
                <a:solidFill>
                  <a:srgbClr val="996600"/>
                </a:solidFill>
              </a:rPr>
              <a:t>The Richest Man in Babylon</a:t>
            </a:r>
            <a:r>
              <a:rPr lang="en-US" sz="800" b="1" dirty="0">
                <a:solidFill>
                  <a:srgbClr val="996600"/>
                </a:solidFill>
              </a:rPr>
              <a:t>. Signet/New American Library, 2008.</a:t>
            </a:r>
          </a:p>
          <a:p>
            <a:pPr marL="0" indent="0">
              <a:buNone/>
            </a:pPr>
            <a:r>
              <a:rPr lang="en-US" sz="800" b="1" dirty="0">
                <a:solidFill>
                  <a:srgbClr val="996600"/>
                </a:solidFill>
              </a:rPr>
              <a:t>Hill, Napoleon, and Ben Holden-Crowther. </a:t>
            </a:r>
            <a:r>
              <a:rPr lang="en-US" sz="800" b="1" i="1" dirty="0">
                <a:solidFill>
                  <a:srgbClr val="996600"/>
                </a:solidFill>
              </a:rPr>
              <a:t>Think and Grow Rich: MCMXXXVII</a:t>
            </a:r>
            <a:r>
              <a:rPr lang="en-US" sz="800" b="1" dirty="0">
                <a:solidFill>
                  <a:srgbClr val="996600"/>
                </a:solidFill>
              </a:rPr>
              <a:t>. Ben Holden-Crowther, 2017.</a:t>
            </a:r>
          </a:p>
          <a:p>
            <a:pPr marL="0" indent="0">
              <a:buNone/>
            </a:pPr>
            <a:r>
              <a:rPr lang="en-US" sz="800" b="1" dirty="0">
                <a:solidFill>
                  <a:srgbClr val="996600"/>
                </a:solidFill>
              </a:rPr>
              <a:t>Wattles, W. D. </a:t>
            </a:r>
            <a:r>
              <a:rPr lang="en-US" sz="800" b="1" i="1" dirty="0">
                <a:solidFill>
                  <a:srgbClr val="996600"/>
                </a:solidFill>
              </a:rPr>
              <a:t>The Science of Getting Rich:</a:t>
            </a:r>
            <a:r>
              <a:rPr lang="en-US" sz="800" b="1" dirty="0">
                <a:solidFill>
                  <a:srgbClr val="996600"/>
                </a:solidFill>
              </a:rPr>
              <a:t> Thrifty Books, 2009.</a:t>
            </a:r>
          </a:p>
          <a:p>
            <a:pPr marL="0" indent="0">
              <a:buNone/>
            </a:pPr>
            <a:r>
              <a:rPr lang="en-US" sz="800" b="1" dirty="0">
                <a:solidFill>
                  <a:srgbClr val="996600"/>
                </a:solidFill>
              </a:rPr>
              <a:t>www.charitywatch.org</a:t>
            </a:r>
          </a:p>
          <a:p>
            <a:pPr marL="0" indent="0">
              <a:buNone/>
            </a:pPr>
            <a:r>
              <a:rPr lang="en-US" sz="800" b="1" dirty="0">
                <a:solidFill>
                  <a:srgbClr val="996600"/>
                </a:solidFill>
              </a:rPr>
              <a:t>www.charitynavigator.org</a:t>
            </a:r>
          </a:p>
          <a:p>
            <a:pPr marL="0" indent="0">
              <a:buNone/>
            </a:pPr>
            <a:r>
              <a:rPr lang="en-US" sz="800" b="1" dirty="0" err="1">
                <a:solidFill>
                  <a:srgbClr val="996600"/>
                </a:solidFill>
              </a:rPr>
              <a:t>Giorgianni</a:t>
            </a:r>
            <a:r>
              <a:rPr lang="en-US" sz="800" b="1" dirty="0">
                <a:solidFill>
                  <a:srgbClr val="996600"/>
                </a:solidFill>
              </a:rPr>
              <a:t>, Anthony. “Best and Worst Charities for Your Donations.” </a:t>
            </a:r>
            <a:r>
              <a:rPr lang="en-US" sz="800" b="1" i="1" dirty="0">
                <a:solidFill>
                  <a:srgbClr val="996600"/>
                </a:solidFill>
              </a:rPr>
              <a:t>Consumer Reports</a:t>
            </a:r>
            <a:r>
              <a:rPr lang="en-US" sz="800" b="1" dirty="0">
                <a:solidFill>
                  <a:srgbClr val="996600"/>
                </a:solidFill>
              </a:rPr>
              <a:t>, 9 Dec. 2017, www.consumerreports.org/charities/best-charities-for-your-donations/.</a:t>
            </a:r>
            <a:r>
              <a:rPr lang="en-US" sz="800" b="1" baseline="30000" dirty="0">
                <a:solidFill>
                  <a:srgbClr val="996600"/>
                </a:solidFill>
              </a:rPr>
              <a:t>64</a:t>
            </a:r>
          </a:p>
          <a:p>
            <a:pPr marL="0" indent="0">
              <a:buNone/>
            </a:pPr>
            <a:r>
              <a:rPr lang="en-US" sz="800" b="1" dirty="0">
                <a:solidFill>
                  <a:srgbClr val="996600"/>
                </a:solidFill>
              </a:rPr>
              <a:t>“MLB Network Features Maverick’s Dream.” https://www.youtube.com/watch?v=gscGmgxjJCU.</a:t>
            </a:r>
          </a:p>
          <a:p>
            <a:pPr marL="0" indent="0">
              <a:buNone/>
            </a:pPr>
            <a:r>
              <a:rPr lang="en-US" sz="800" b="1" dirty="0">
                <a:solidFill>
                  <a:srgbClr val="996600"/>
                </a:solidFill>
              </a:rPr>
              <a:t>El Issa, Erin. “NerdWallet's 2017 Household Debt Study.” </a:t>
            </a:r>
            <a:r>
              <a:rPr lang="en-US" sz="800" b="1" i="1" dirty="0">
                <a:solidFill>
                  <a:srgbClr val="996600"/>
                </a:solidFill>
              </a:rPr>
              <a:t>NerdWallet</a:t>
            </a:r>
            <a:r>
              <a:rPr lang="en-US" sz="800" b="1" dirty="0">
                <a:solidFill>
                  <a:srgbClr val="996600"/>
                </a:solidFill>
              </a:rPr>
              <a:t>, www.nerdwallet.com/blog/average-credit-card-debt-household/.</a:t>
            </a:r>
          </a:p>
          <a:p>
            <a:pPr marL="0" indent="0">
              <a:buNone/>
            </a:pPr>
            <a:r>
              <a:rPr lang="en-US" sz="800" b="1" dirty="0">
                <a:solidFill>
                  <a:srgbClr val="996600"/>
                </a:solidFill>
              </a:rPr>
              <a:t>“Personal Finance Statistics: How Do You Compare? » Debt.com.” </a:t>
            </a:r>
            <a:r>
              <a:rPr lang="en-US" sz="800" b="1" i="1" dirty="0">
                <a:solidFill>
                  <a:srgbClr val="996600"/>
                </a:solidFill>
              </a:rPr>
              <a:t>Debt.com</a:t>
            </a:r>
            <a:r>
              <a:rPr lang="en-US" sz="800" b="1" dirty="0">
                <a:solidFill>
                  <a:srgbClr val="996600"/>
                </a:solidFill>
              </a:rPr>
              <a:t>, Debt.com, LLC, 22 Feb. 2018, www.debt.com/edu/personal-finance-statistics.</a:t>
            </a:r>
            <a:r>
              <a:rPr lang="en-US" sz="800" b="1" baseline="30000" dirty="0">
                <a:solidFill>
                  <a:srgbClr val="996600"/>
                </a:solidFill>
              </a:rPr>
              <a:t>74</a:t>
            </a:r>
          </a:p>
          <a:p>
            <a:pPr marL="0" indent="0">
              <a:buNone/>
            </a:pPr>
            <a:r>
              <a:rPr lang="en-US" sz="800" b="1" dirty="0">
                <a:solidFill>
                  <a:srgbClr val="996600"/>
                </a:solidFill>
              </a:rPr>
              <a:t>www.consumerfinance.gov/data-research/credit-card-data/. </a:t>
            </a:r>
            <a:r>
              <a:rPr lang="en-US" sz="800" b="1" baseline="30000" dirty="0">
                <a:solidFill>
                  <a:srgbClr val="996600"/>
                </a:solidFill>
              </a:rPr>
              <a:t>77 78</a:t>
            </a:r>
          </a:p>
          <a:p>
            <a:pPr marL="0" indent="0">
              <a:buNone/>
            </a:pPr>
            <a:r>
              <a:rPr lang="en-US" sz="800" b="1" dirty="0">
                <a:solidFill>
                  <a:srgbClr val="996600"/>
                </a:solidFill>
              </a:rPr>
              <a:t>Sethi, Ramit. </a:t>
            </a:r>
            <a:r>
              <a:rPr lang="en-US" sz="800" b="1" i="1" dirty="0">
                <a:solidFill>
                  <a:srgbClr val="996600"/>
                </a:solidFill>
              </a:rPr>
              <a:t>I Will Teach You to Be Rich: No Guilt, No Excuses, Just a 6-Week Programme That Works</a:t>
            </a:r>
            <a:r>
              <a:rPr lang="en-US" sz="800" b="1" dirty="0">
                <a:solidFill>
                  <a:srgbClr val="996600"/>
                </a:solidFill>
              </a:rPr>
              <a:t>. Hodder &amp; Stoughton, 2011.</a:t>
            </a:r>
          </a:p>
          <a:p>
            <a:pPr marL="0" indent="0">
              <a:buNone/>
            </a:pPr>
            <a:r>
              <a:rPr lang="en-US" sz="800" b="1" dirty="0">
                <a:solidFill>
                  <a:srgbClr val="996600"/>
                </a:solidFill>
              </a:rPr>
              <a:t>“Building Wealth- Take Control of Debt: Term Loans- The Cost of Credit.” </a:t>
            </a:r>
            <a:r>
              <a:rPr lang="en-US" sz="800" b="1" i="1" dirty="0">
                <a:solidFill>
                  <a:srgbClr val="996600"/>
                </a:solidFill>
              </a:rPr>
              <a:t>For Teachers - Building Wealth - Dallas Fed</a:t>
            </a:r>
            <a:r>
              <a:rPr lang="en-US" sz="800" b="1" dirty="0">
                <a:solidFill>
                  <a:srgbClr val="996600"/>
                </a:solidFill>
              </a:rPr>
              <a:t>, www.dallasfed.org/~/media/microsites/cd/wealth/teachers.html.</a:t>
            </a:r>
          </a:p>
          <a:p>
            <a:pPr marL="0" indent="0">
              <a:buNone/>
            </a:pPr>
            <a:br>
              <a:rPr lang="en-US" dirty="0"/>
            </a:br>
            <a:endParaRPr lang="en-US" sz="800" dirty="0">
              <a:solidFill>
                <a:srgbClr val="CC9900"/>
              </a:solidFill>
            </a:endParaRPr>
          </a:p>
        </p:txBody>
      </p:sp>
    </p:spTree>
    <p:extLst>
      <p:ext uri="{BB962C8B-B14F-4D97-AF65-F5344CB8AC3E}">
        <p14:creationId xmlns:p14="http://schemas.microsoft.com/office/powerpoint/2010/main" val="3007029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object&#10;&#10;Description generated with very high confidence">
            <a:extLst>
              <a:ext uri="{FF2B5EF4-FFF2-40B4-BE49-F238E27FC236}">
                <a16:creationId xmlns:a16="http://schemas.microsoft.com/office/drawing/2014/main" id="{897AEB7E-DF63-4F3D-A7B9-BEB67B9EEBA2}"/>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13" name="Freeform 5">
            <a:extLst>
              <a:ext uri="{FF2B5EF4-FFF2-40B4-BE49-F238E27FC236}">
                <a16:creationId xmlns:a16="http://schemas.microsoft.com/office/drawing/2014/main" id="{87CC2527-562A-4F69-B487-4371E5B243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5" name="Straight Connector 14">
            <a:extLst>
              <a:ext uri="{FF2B5EF4-FFF2-40B4-BE49-F238E27FC236}">
                <a16:creationId xmlns:a16="http://schemas.microsoft.com/office/drawing/2014/main" id="{BCDAEC91-5BCE-4B55-9CC0-43EF94CB73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FD945E0-A765-4C99-9F26-9B38C65A5A2C}"/>
              </a:ext>
            </a:extLst>
          </p:cNvPr>
          <p:cNvSpPr>
            <a:spLocks noGrp="1"/>
          </p:cNvSpPr>
          <p:nvPr>
            <p:ph type="ctrTitle"/>
          </p:nvPr>
        </p:nvSpPr>
        <p:spPr>
          <a:xfrm>
            <a:off x="7927597" y="3231931"/>
            <a:ext cx="3946466" cy="1834056"/>
          </a:xfrm>
        </p:spPr>
        <p:txBody>
          <a:bodyPr>
            <a:normAutofit/>
          </a:bodyPr>
          <a:lstStyle/>
          <a:p>
            <a:r>
              <a:rPr lang="en-US" sz="4000" dirty="0"/>
              <a:t>The Roster</a:t>
            </a:r>
          </a:p>
        </p:txBody>
      </p:sp>
      <p:sp>
        <p:nvSpPr>
          <p:cNvPr id="3" name="Subtitle 2">
            <a:extLst>
              <a:ext uri="{FF2B5EF4-FFF2-40B4-BE49-F238E27FC236}">
                <a16:creationId xmlns:a16="http://schemas.microsoft.com/office/drawing/2014/main" id="{D8D37B52-2BEB-4662-8C93-63BF66C3828B}"/>
              </a:ext>
            </a:extLst>
          </p:cNvPr>
          <p:cNvSpPr>
            <a:spLocks noGrp="1"/>
          </p:cNvSpPr>
          <p:nvPr>
            <p:ph type="subTitle" idx="1"/>
          </p:nvPr>
        </p:nvSpPr>
        <p:spPr>
          <a:xfrm>
            <a:off x="7782910" y="5242675"/>
            <a:ext cx="4330262" cy="683284"/>
          </a:xfrm>
        </p:spPr>
        <p:txBody>
          <a:bodyPr>
            <a:normAutofit/>
          </a:bodyPr>
          <a:lstStyle/>
          <a:p>
            <a:r>
              <a:rPr lang="en-US" sz="2000" dirty="0"/>
              <a:t>Acknowledgements</a:t>
            </a:r>
          </a:p>
        </p:txBody>
      </p:sp>
      <p:pic>
        <p:nvPicPr>
          <p:cNvPr id="11" name="Picture 10">
            <a:extLst>
              <a:ext uri="{FF2B5EF4-FFF2-40B4-BE49-F238E27FC236}">
                <a16:creationId xmlns:a16="http://schemas.microsoft.com/office/drawing/2014/main" id="{E25851CE-42A2-4B32-BC2F-73F7B22B35C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718769" y="2199732"/>
            <a:ext cx="2458544" cy="2458544"/>
          </a:xfrm>
          <a:prstGeom prst="rect">
            <a:avLst/>
          </a:prstGeom>
        </p:spPr>
      </p:pic>
      <p:sp>
        <p:nvSpPr>
          <p:cNvPr id="9" name="Content Placeholder 3">
            <a:extLst>
              <a:ext uri="{FF2B5EF4-FFF2-40B4-BE49-F238E27FC236}">
                <a16:creationId xmlns:a16="http://schemas.microsoft.com/office/drawing/2014/main" id="{59FECEF8-3A81-4C73-9446-9D14EF32B766}"/>
              </a:ext>
            </a:extLst>
          </p:cNvPr>
          <p:cNvSpPr txBox="1">
            <a:spLocks/>
          </p:cNvSpPr>
          <p:nvPr/>
        </p:nvSpPr>
        <p:spPr>
          <a:xfrm>
            <a:off x="515310" y="608102"/>
            <a:ext cx="4811699" cy="5641804"/>
          </a:xfrm>
          <a:prstGeom prst="rect">
            <a:avLst/>
          </a:prstGeom>
          <a:solidFill>
            <a:schemeClr val="bg1">
              <a:lumMod val="95000"/>
              <a:alpha val="89804"/>
            </a:schemeClr>
          </a:solidFill>
          <a:ln w="12700">
            <a:solidFill>
              <a:schemeClr val="accent6">
                <a:lumMod val="50000"/>
              </a:schemeClr>
            </a:solid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b="1" dirty="0">
                <a:solidFill>
                  <a:srgbClr val="996600"/>
                </a:solidFill>
              </a:rPr>
              <a:t>Reed, Phillip. “How to Use Edmunds True Cost to Own.” </a:t>
            </a:r>
            <a:r>
              <a:rPr lang="en-US" sz="800" b="1" i="1" dirty="0">
                <a:solidFill>
                  <a:srgbClr val="996600"/>
                </a:solidFill>
              </a:rPr>
              <a:t>Edmunds</a:t>
            </a:r>
            <a:r>
              <a:rPr lang="en-US" sz="800" b="1" dirty="0">
                <a:solidFill>
                  <a:srgbClr val="996600"/>
                </a:solidFill>
              </a:rPr>
              <a:t>, 30 Apr. 2009, www.edmunds.com/car-buying/true-cost-to-own-tco.html.</a:t>
            </a:r>
          </a:p>
          <a:p>
            <a:pPr marL="0" indent="0">
              <a:buNone/>
            </a:pPr>
            <a:r>
              <a:rPr lang="en-US" sz="800" b="1" dirty="0">
                <a:solidFill>
                  <a:srgbClr val="996600"/>
                </a:solidFill>
              </a:rPr>
              <a:t>David </a:t>
            </a:r>
            <a:r>
              <a:rPr lang="en-US" sz="800" b="1" dirty="0" err="1">
                <a:solidFill>
                  <a:srgbClr val="996600"/>
                </a:solidFill>
              </a:rPr>
              <a:t>BakkeDavid</a:t>
            </a:r>
            <a:r>
              <a:rPr lang="en-US" sz="800" b="1" dirty="0">
                <a:solidFill>
                  <a:srgbClr val="996600"/>
                </a:solidFill>
              </a:rPr>
              <a:t> . “How to Buy a Car- 15 Essential Tips to Get the Best Deal.” </a:t>
            </a:r>
            <a:r>
              <a:rPr lang="en-US" sz="800" b="1" i="1" dirty="0">
                <a:solidFill>
                  <a:srgbClr val="996600"/>
                </a:solidFill>
              </a:rPr>
              <a:t>Money Crashers</a:t>
            </a:r>
            <a:r>
              <a:rPr lang="en-US" sz="800" b="1" dirty="0">
                <a:solidFill>
                  <a:srgbClr val="996600"/>
                </a:solidFill>
              </a:rPr>
              <a:t>, www.moneycrashers.com/how-to-buy-car-tips/. </a:t>
            </a:r>
            <a:r>
              <a:rPr lang="en-US" sz="800" b="1" baseline="30000" dirty="0">
                <a:solidFill>
                  <a:srgbClr val="996600"/>
                </a:solidFill>
              </a:rPr>
              <a:t>88 89</a:t>
            </a:r>
          </a:p>
          <a:p>
            <a:pPr marL="0" indent="0">
              <a:buNone/>
            </a:pPr>
            <a:r>
              <a:rPr lang="en-US" sz="800" b="1" dirty="0">
                <a:solidFill>
                  <a:srgbClr val="996600"/>
                </a:solidFill>
              </a:rPr>
              <a:t>“Hulk Hogan Rent-A-Center Commerical with Troy Aikman.” https://www.youtube.com/watch?v=A1wkcJO1bWY.</a:t>
            </a:r>
          </a:p>
          <a:p>
            <a:pPr marL="0" indent="0">
              <a:buNone/>
            </a:pPr>
            <a:r>
              <a:rPr lang="en-US" sz="800" b="1" dirty="0">
                <a:solidFill>
                  <a:srgbClr val="996600"/>
                </a:solidFill>
              </a:rPr>
              <a:t>“It's Your Paycheck! Curriculum Unit- Lesson 9: To Rent-to-Own or Not Rent-to-Own.” </a:t>
            </a:r>
            <a:r>
              <a:rPr lang="en-US" sz="800" b="1" i="1" dirty="0">
                <a:solidFill>
                  <a:srgbClr val="996600"/>
                </a:solidFill>
              </a:rPr>
              <a:t>Education Resources | St. Louis Fed</a:t>
            </a:r>
            <a:r>
              <a:rPr lang="en-US" sz="800" b="1" dirty="0">
                <a:solidFill>
                  <a:srgbClr val="996600"/>
                </a:solidFill>
              </a:rPr>
              <a:t>, www.stlouisfed.org/education/its-your-paycheck-curriculum-unit.</a:t>
            </a:r>
          </a:p>
          <a:p>
            <a:pPr marL="0" indent="0">
              <a:buNone/>
            </a:pPr>
            <a:r>
              <a:rPr lang="en-US" sz="800" b="1" dirty="0">
                <a:solidFill>
                  <a:srgbClr val="996600"/>
                </a:solidFill>
              </a:rPr>
              <a:t>“It's Your Paycheck! Curriculum Unit- Lesson 8: So How Much Are You Really Paying for that Loan- Payday Fact Sheet.” </a:t>
            </a:r>
            <a:r>
              <a:rPr lang="en-US" sz="800" b="1" i="1" dirty="0">
                <a:solidFill>
                  <a:srgbClr val="996600"/>
                </a:solidFill>
              </a:rPr>
              <a:t>Education Resources | St. Louis Fed</a:t>
            </a:r>
            <a:r>
              <a:rPr lang="en-US" sz="800" b="1" dirty="0">
                <a:solidFill>
                  <a:srgbClr val="996600"/>
                </a:solidFill>
              </a:rPr>
              <a:t>, www.stlouisfed.org/education/its-your-paycheck-curriculum-unit.</a:t>
            </a:r>
          </a:p>
          <a:p>
            <a:pPr marL="0" indent="0">
              <a:buNone/>
            </a:pPr>
            <a:r>
              <a:rPr lang="en-US" sz="800" b="1" dirty="0">
                <a:solidFill>
                  <a:srgbClr val="996600"/>
                </a:solidFill>
              </a:rPr>
              <a:t>“Building Wealth- Control Debt: Use Credit Wisely.” </a:t>
            </a:r>
            <a:r>
              <a:rPr lang="en-US" sz="800" b="1" i="1" dirty="0">
                <a:solidFill>
                  <a:srgbClr val="996600"/>
                </a:solidFill>
              </a:rPr>
              <a:t>For Teachers - Building Wealth - Dallas Fed</a:t>
            </a:r>
            <a:r>
              <a:rPr lang="en-US" sz="800" b="1" dirty="0">
                <a:solidFill>
                  <a:srgbClr val="996600"/>
                </a:solidFill>
              </a:rPr>
              <a:t>, www.dallasfed.org/~/media/microsites/cd/wealth/teachers.html.</a:t>
            </a:r>
          </a:p>
          <a:p>
            <a:pPr marL="0" indent="0">
              <a:buNone/>
            </a:pPr>
            <a:r>
              <a:rPr lang="en-US" sz="800" b="1" dirty="0">
                <a:solidFill>
                  <a:srgbClr val="996600"/>
                </a:solidFill>
              </a:rPr>
              <a:t>www.annualcreditreport.com</a:t>
            </a:r>
          </a:p>
          <a:p>
            <a:pPr marL="0" indent="0">
              <a:buNone/>
            </a:pPr>
            <a:r>
              <a:rPr lang="en-US" sz="800" b="1" dirty="0">
                <a:solidFill>
                  <a:srgbClr val="996600"/>
                </a:solidFill>
              </a:rPr>
              <a:t>“Deter. Detect. Defend. Avoid ID Theft. Federal Trade Commission.” https://www.youtube.com/watch?v=bC8pjXn-sWM. </a:t>
            </a:r>
            <a:r>
              <a:rPr lang="en-US" sz="800" b="1" baseline="30000" dirty="0">
                <a:solidFill>
                  <a:srgbClr val="996600"/>
                </a:solidFill>
              </a:rPr>
              <a:t>96</a:t>
            </a:r>
          </a:p>
          <a:p>
            <a:pPr marL="0" indent="0">
              <a:buNone/>
            </a:pPr>
            <a:r>
              <a:rPr lang="en-US" sz="800" b="1" dirty="0">
                <a:solidFill>
                  <a:srgbClr val="996600"/>
                </a:solidFill>
              </a:rPr>
              <a:t>“How FICO Credit Score Is Calculated.” </a:t>
            </a:r>
            <a:r>
              <a:rPr lang="en-US" sz="800" b="1" i="1" dirty="0">
                <a:solidFill>
                  <a:srgbClr val="996600"/>
                </a:solidFill>
              </a:rPr>
              <a:t>MyFICO</a:t>
            </a:r>
            <a:r>
              <a:rPr lang="en-US" sz="800" b="1" dirty="0">
                <a:solidFill>
                  <a:srgbClr val="996600"/>
                </a:solidFill>
              </a:rPr>
              <a:t>, www.myfico.com/credit-education/whats-in-your-credit-score/. </a:t>
            </a:r>
            <a:r>
              <a:rPr lang="en-US" sz="800" b="1" baseline="30000" dirty="0">
                <a:solidFill>
                  <a:srgbClr val="996600"/>
                </a:solidFill>
              </a:rPr>
              <a:t>97 98</a:t>
            </a:r>
          </a:p>
          <a:p>
            <a:pPr marL="0" indent="0">
              <a:buNone/>
            </a:pPr>
            <a:r>
              <a:rPr lang="en-US" sz="800" b="1" dirty="0">
                <a:solidFill>
                  <a:srgbClr val="996600"/>
                </a:solidFill>
              </a:rPr>
              <a:t>Sample loans savings calculator results from myfico.com, 5/20/2015. Compiled by Federal Reserve Bank of Atlanta. </a:t>
            </a:r>
            <a:r>
              <a:rPr lang="en-US" sz="800" b="1" baseline="30000" dirty="0">
                <a:solidFill>
                  <a:srgbClr val="996600"/>
                </a:solidFill>
              </a:rPr>
              <a:t>99</a:t>
            </a:r>
            <a:endParaRPr lang="en-US" sz="800" b="1" i="1" baseline="30000" dirty="0">
              <a:solidFill>
                <a:srgbClr val="996600"/>
              </a:solidFill>
            </a:endParaRPr>
          </a:p>
          <a:p>
            <a:pPr marL="0" indent="0">
              <a:buNone/>
            </a:pPr>
            <a:r>
              <a:rPr lang="en-US" sz="800" b="1" i="1" dirty="0">
                <a:solidFill>
                  <a:srgbClr val="996600"/>
                </a:solidFill>
              </a:rPr>
              <a:t>Consumer Protection</a:t>
            </a:r>
            <a:r>
              <a:rPr lang="en-US" sz="800" b="1" dirty="0">
                <a:solidFill>
                  <a:srgbClr val="996600"/>
                </a:solidFill>
              </a:rPr>
              <a:t>. www.occ.treas.gov/topics/consumer-protection/index-consumer-protection.html. </a:t>
            </a:r>
            <a:r>
              <a:rPr lang="en-US" sz="800" b="1" baseline="30000" dirty="0">
                <a:solidFill>
                  <a:srgbClr val="996600"/>
                </a:solidFill>
              </a:rPr>
              <a:t>100 101 102 103</a:t>
            </a:r>
          </a:p>
          <a:p>
            <a:pPr marL="0" indent="0">
              <a:buNone/>
            </a:pPr>
            <a:r>
              <a:rPr lang="en-US" sz="800" b="1" dirty="0">
                <a:solidFill>
                  <a:srgbClr val="996600"/>
                </a:solidFill>
              </a:rPr>
              <a:t>“It's Your Paycheck! Curriculum Unit- Lesson 7: Creditors’ Criteria and Borrower’s Rights and Responsibilities.” </a:t>
            </a:r>
            <a:r>
              <a:rPr lang="en-US" sz="800" b="1" i="1" dirty="0">
                <a:solidFill>
                  <a:srgbClr val="996600"/>
                </a:solidFill>
              </a:rPr>
              <a:t>Education Resources | St. Louis Fed</a:t>
            </a:r>
            <a:r>
              <a:rPr lang="en-US" sz="800" b="1" dirty="0">
                <a:solidFill>
                  <a:srgbClr val="996600"/>
                </a:solidFill>
              </a:rPr>
              <a:t>, www.stlouisfed.org/education/its-your-paycheck-curriculum-unit.</a:t>
            </a:r>
          </a:p>
          <a:p>
            <a:pPr marL="0" indent="0">
              <a:buNone/>
            </a:pPr>
            <a:r>
              <a:rPr lang="en-US" sz="800" b="1" dirty="0">
                <a:solidFill>
                  <a:srgbClr val="996600"/>
                </a:solidFill>
              </a:rPr>
              <a:t>Bloom, Ester. “Here's How Many Americans Have Nothing at All in Savings.” </a:t>
            </a:r>
            <a:r>
              <a:rPr lang="en-US" sz="800" b="1" i="1" dirty="0">
                <a:solidFill>
                  <a:srgbClr val="996600"/>
                </a:solidFill>
              </a:rPr>
              <a:t>CNBC</a:t>
            </a:r>
            <a:r>
              <a:rPr lang="en-US" sz="800" b="1" dirty="0">
                <a:solidFill>
                  <a:srgbClr val="996600"/>
                </a:solidFill>
              </a:rPr>
              <a:t>, CNBC, 19 June 2017, www.cnbc.com/2017/06/19/heres-how-many-americans-have-nothing-at-all-in-savings.html#. </a:t>
            </a:r>
            <a:r>
              <a:rPr lang="en-US" sz="800" b="1" baseline="30000" dirty="0">
                <a:solidFill>
                  <a:srgbClr val="996600"/>
                </a:solidFill>
              </a:rPr>
              <a:t>106</a:t>
            </a:r>
          </a:p>
          <a:p>
            <a:pPr marL="0" indent="0">
              <a:buNone/>
            </a:pPr>
            <a:r>
              <a:rPr lang="en-US" sz="800" b="1" dirty="0">
                <a:solidFill>
                  <a:srgbClr val="996600"/>
                </a:solidFill>
              </a:rPr>
              <a:t>Dixon, Amanda. “Americans' Biggest Financial Regret? Not Saving Enough.” </a:t>
            </a:r>
            <a:r>
              <a:rPr lang="en-US" sz="800" b="1" i="1" dirty="0">
                <a:solidFill>
                  <a:srgbClr val="996600"/>
                </a:solidFill>
              </a:rPr>
              <a:t>Bankrate</a:t>
            </a:r>
            <a:r>
              <a:rPr lang="en-US" sz="800" b="1" dirty="0">
                <a:solidFill>
                  <a:srgbClr val="996600"/>
                </a:solidFill>
              </a:rPr>
              <a:t>, Bankrate.com, 18 Dec. 2017, www.bankrate.com/banking/savings/financial-security-0517/. </a:t>
            </a:r>
            <a:r>
              <a:rPr lang="en-US" sz="800" b="1" baseline="30000" dirty="0">
                <a:solidFill>
                  <a:srgbClr val="996600"/>
                </a:solidFill>
              </a:rPr>
              <a:t>114</a:t>
            </a:r>
          </a:p>
          <a:p>
            <a:pPr marL="0" indent="0">
              <a:buNone/>
            </a:pPr>
            <a:r>
              <a:rPr lang="en-US" sz="800" b="1" dirty="0">
                <a:solidFill>
                  <a:srgbClr val="996600"/>
                </a:solidFill>
              </a:rPr>
              <a:t>Solutions, Ramsey. “How Teens Can Become Millionaires.” </a:t>
            </a:r>
            <a:r>
              <a:rPr lang="en-US" sz="800" b="1" i="1" dirty="0">
                <a:solidFill>
                  <a:srgbClr val="996600"/>
                </a:solidFill>
              </a:rPr>
              <a:t>Daveramsey.com</a:t>
            </a:r>
            <a:r>
              <a:rPr lang="en-US" sz="800" b="1" dirty="0">
                <a:solidFill>
                  <a:srgbClr val="996600"/>
                </a:solidFill>
              </a:rPr>
              <a:t>, Dave Ramsey, 12 July 2017, www.daveramsey.com/blog/how-teens-can-become-millionaires. </a:t>
            </a:r>
            <a:r>
              <a:rPr lang="en-US" sz="800" b="1" baseline="30000" dirty="0">
                <a:solidFill>
                  <a:srgbClr val="996600"/>
                </a:solidFill>
              </a:rPr>
              <a:t>122</a:t>
            </a:r>
          </a:p>
          <a:p>
            <a:pPr marL="0" indent="0">
              <a:buNone/>
            </a:pPr>
            <a:r>
              <a:rPr lang="en-US" sz="800" b="1" dirty="0">
                <a:solidFill>
                  <a:srgbClr val="996600"/>
                </a:solidFill>
              </a:rPr>
              <a:t>Bogle, John C. </a:t>
            </a:r>
            <a:r>
              <a:rPr lang="en-US" sz="800" b="1" i="1" dirty="0">
                <a:solidFill>
                  <a:srgbClr val="996600"/>
                </a:solidFill>
              </a:rPr>
              <a:t>The Little Book of Common Sense Investing the Only Way to Guarantee Your Fair Share of Stock Market Returns</a:t>
            </a:r>
            <a:r>
              <a:rPr lang="en-US" sz="800" b="1" dirty="0">
                <a:solidFill>
                  <a:srgbClr val="996600"/>
                </a:solidFill>
              </a:rPr>
              <a:t>. John Wiley &amp; Sons, Inc, 2017.</a:t>
            </a:r>
            <a:endParaRPr lang="en-US" sz="800" b="1" baseline="30000" dirty="0">
              <a:solidFill>
                <a:srgbClr val="996600"/>
              </a:solidFill>
            </a:endParaRPr>
          </a:p>
          <a:p>
            <a:pPr marL="0" indent="0">
              <a:buNone/>
            </a:pPr>
            <a:br>
              <a:rPr lang="en-US" dirty="0"/>
            </a:br>
            <a:endParaRPr lang="en-US" sz="800" dirty="0">
              <a:solidFill>
                <a:srgbClr val="CC9900"/>
              </a:solidFill>
            </a:endParaRPr>
          </a:p>
        </p:txBody>
      </p:sp>
    </p:spTree>
    <p:extLst>
      <p:ext uri="{BB962C8B-B14F-4D97-AF65-F5344CB8AC3E}">
        <p14:creationId xmlns:p14="http://schemas.microsoft.com/office/powerpoint/2010/main" val="966598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object&#10;&#10;Description generated with very high confidence">
            <a:extLst>
              <a:ext uri="{FF2B5EF4-FFF2-40B4-BE49-F238E27FC236}">
                <a16:creationId xmlns:a16="http://schemas.microsoft.com/office/drawing/2014/main" id="{897AEB7E-DF63-4F3D-A7B9-BEB67B9EEBA2}"/>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13" name="Freeform 5">
            <a:extLst>
              <a:ext uri="{FF2B5EF4-FFF2-40B4-BE49-F238E27FC236}">
                <a16:creationId xmlns:a16="http://schemas.microsoft.com/office/drawing/2014/main" id="{87CC2527-562A-4F69-B487-4371E5B243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5" name="Straight Connector 14">
            <a:extLst>
              <a:ext uri="{FF2B5EF4-FFF2-40B4-BE49-F238E27FC236}">
                <a16:creationId xmlns:a16="http://schemas.microsoft.com/office/drawing/2014/main" id="{BCDAEC91-5BCE-4B55-9CC0-43EF94CB73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FD945E0-A765-4C99-9F26-9B38C65A5A2C}"/>
              </a:ext>
            </a:extLst>
          </p:cNvPr>
          <p:cNvSpPr>
            <a:spLocks noGrp="1"/>
          </p:cNvSpPr>
          <p:nvPr>
            <p:ph type="ctrTitle"/>
          </p:nvPr>
        </p:nvSpPr>
        <p:spPr>
          <a:xfrm>
            <a:off x="7927597" y="3231931"/>
            <a:ext cx="3946466" cy="1834056"/>
          </a:xfrm>
        </p:spPr>
        <p:txBody>
          <a:bodyPr>
            <a:normAutofit/>
          </a:bodyPr>
          <a:lstStyle/>
          <a:p>
            <a:r>
              <a:rPr lang="en-US" sz="4000" dirty="0"/>
              <a:t>The Roster</a:t>
            </a:r>
          </a:p>
        </p:txBody>
      </p:sp>
      <p:sp>
        <p:nvSpPr>
          <p:cNvPr id="3" name="Subtitle 2">
            <a:extLst>
              <a:ext uri="{FF2B5EF4-FFF2-40B4-BE49-F238E27FC236}">
                <a16:creationId xmlns:a16="http://schemas.microsoft.com/office/drawing/2014/main" id="{D8D37B52-2BEB-4662-8C93-63BF66C3828B}"/>
              </a:ext>
            </a:extLst>
          </p:cNvPr>
          <p:cNvSpPr>
            <a:spLocks noGrp="1"/>
          </p:cNvSpPr>
          <p:nvPr>
            <p:ph type="subTitle" idx="1"/>
          </p:nvPr>
        </p:nvSpPr>
        <p:spPr>
          <a:xfrm>
            <a:off x="7782910" y="5242675"/>
            <a:ext cx="4330262" cy="683284"/>
          </a:xfrm>
        </p:spPr>
        <p:txBody>
          <a:bodyPr>
            <a:normAutofit/>
          </a:bodyPr>
          <a:lstStyle/>
          <a:p>
            <a:r>
              <a:rPr lang="en-US" sz="2000" dirty="0"/>
              <a:t>Acknowledgements</a:t>
            </a:r>
          </a:p>
        </p:txBody>
      </p:sp>
      <p:pic>
        <p:nvPicPr>
          <p:cNvPr id="11" name="Picture 10">
            <a:extLst>
              <a:ext uri="{FF2B5EF4-FFF2-40B4-BE49-F238E27FC236}">
                <a16:creationId xmlns:a16="http://schemas.microsoft.com/office/drawing/2014/main" id="{E25851CE-42A2-4B32-BC2F-73F7B22B35C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718769" y="2199732"/>
            <a:ext cx="2458544" cy="2458544"/>
          </a:xfrm>
          <a:prstGeom prst="rect">
            <a:avLst/>
          </a:prstGeom>
        </p:spPr>
      </p:pic>
      <p:sp>
        <p:nvSpPr>
          <p:cNvPr id="9" name="Content Placeholder 3">
            <a:extLst>
              <a:ext uri="{FF2B5EF4-FFF2-40B4-BE49-F238E27FC236}">
                <a16:creationId xmlns:a16="http://schemas.microsoft.com/office/drawing/2014/main" id="{59FECEF8-3A81-4C73-9446-9D14EF32B766}"/>
              </a:ext>
            </a:extLst>
          </p:cNvPr>
          <p:cNvSpPr txBox="1">
            <a:spLocks/>
          </p:cNvSpPr>
          <p:nvPr/>
        </p:nvSpPr>
        <p:spPr>
          <a:xfrm>
            <a:off x="515310" y="608102"/>
            <a:ext cx="4811699" cy="5641804"/>
          </a:xfrm>
          <a:prstGeom prst="rect">
            <a:avLst/>
          </a:prstGeom>
          <a:solidFill>
            <a:schemeClr val="bg1">
              <a:lumMod val="95000"/>
              <a:alpha val="89804"/>
            </a:schemeClr>
          </a:solidFill>
          <a:ln w="12700">
            <a:solidFill>
              <a:schemeClr val="accent6">
                <a:lumMod val="50000"/>
              </a:schemeClr>
            </a:solid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b="1" dirty="0">
                <a:solidFill>
                  <a:srgbClr val="996600"/>
                </a:solidFill>
              </a:rPr>
              <a:t>Lynch, Peter, and John Rothchild. </a:t>
            </a:r>
            <a:r>
              <a:rPr lang="en-US" sz="800" b="1" i="1" dirty="0">
                <a:solidFill>
                  <a:srgbClr val="996600"/>
                </a:solidFill>
              </a:rPr>
              <a:t>One up on Wall Street: How to Use What You Already Know to Make Money in the Market</a:t>
            </a:r>
            <a:r>
              <a:rPr lang="en-US" sz="800" b="1" dirty="0">
                <a:solidFill>
                  <a:srgbClr val="996600"/>
                </a:solidFill>
              </a:rPr>
              <a:t>. Easton Press, 2003.</a:t>
            </a:r>
          </a:p>
          <a:p>
            <a:pPr marL="0" indent="0">
              <a:buNone/>
            </a:pPr>
            <a:r>
              <a:rPr lang="en-US" sz="800" b="1" dirty="0">
                <a:solidFill>
                  <a:srgbClr val="996600"/>
                </a:solidFill>
              </a:rPr>
              <a:t>Malkiel, Burton G. </a:t>
            </a:r>
            <a:r>
              <a:rPr lang="en-US" sz="800" b="1" i="1" dirty="0">
                <a:solidFill>
                  <a:srgbClr val="996600"/>
                </a:solidFill>
              </a:rPr>
              <a:t>A Random Walk down Wall Street the Time-Tested Strategy for Successful Investing</a:t>
            </a:r>
            <a:r>
              <a:rPr lang="en-US" sz="800" b="1" dirty="0">
                <a:solidFill>
                  <a:srgbClr val="996600"/>
                </a:solidFill>
              </a:rPr>
              <a:t>. W.W. Norton &amp; Company, 2016.</a:t>
            </a:r>
          </a:p>
          <a:p>
            <a:pPr marL="0" indent="0">
              <a:buNone/>
            </a:pPr>
            <a:r>
              <a:rPr lang="en-US" sz="800" b="1" dirty="0">
                <a:solidFill>
                  <a:srgbClr val="996600"/>
                </a:solidFill>
              </a:rPr>
              <a:t>Tobias, Andrew P. </a:t>
            </a:r>
            <a:r>
              <a:rPr lang="en-US" sz="800" b="1" i="1" dirty="0">
                <a:solidFill>
                  <a:srgbClr val="996600"/>
                </a:solidFill>
              </a:rPr>
              <a:t>The Only Investment Guide You'll Ever Need</a:t>
            </a:r>
            <a:r>
              <a:rPr lang="en-US" sz="800" b="1" dirty="0">
                <a:solidFill>
                  <a:srgbClr val="996600"/>
                </a:solidFill>
              </a:rPr>
              <a:t>. Mariner Books/Houghton Mifflin Harcourt, 2010.</a:t>
            </a:r>
          </a:p>
          <a:p>
            <a:pPr marL="0" indent="0">
              <a:buNone/>
            </a:pPr>
            <a:r>
              <a:rPr lang="en-US" sz="800" b="1" dirty="0">
                <a:solidFill>
                  <a:srgbClr val="996600"/>
                </a:solidFill>
              </a:rPr>
              <a:t>Buffett, Warren, and Lawrence A. Cunningham. </a:t>
            </a:r>
            <a:r>
              <a:rPr lang="en-US" sz="800" b="1" i="1" dirty="0">
                <a:solidFill>
                  <a:srgbClr val="996600"/>
                </a:solidFill>
              </a:rPr>
              <a:t>The Essays of Warren Buffett: Lessons for Corporate America</a:t>
            </a:r>
            <a:r>
              <a:rPr lang="en-US" sz="800" b="1" dirty="0">
                <a:solidFill>
                  <a:srgbClr val="996600"/>
                </a:solidFill>
              </a:rPr>
              <a:t>. Carolina Academic Press, 2015.</a:t>
            </a:r>
          </a:p>
          <a:p>
            <a:pPr marL="0" indent="0">
              <a:buNone/>
            </a:pPr>
            <a:r>
              <a:rPr lang="en-US" sz="800" b="1" dirty="0">
                <a:solidFill>
                  <a:srgbClr val="996600"/>
                </a:solidFill>
              </a:rPr>
              <a:t>Shin, Laura. “Your Financial Checklist For Every Stage of Life.” </a:t>
            </a:r>
            <a:r>
              <a:rPr lang="en-US" sz="800" b="1" i="1" dirty="0">
                <a:solidFill>
                  <a:srgbClr val="996600"/>
                </a:solidFill>
              </a:rPr>
              <a:t>Forbes</a:t>
            </a:r>
            <a:r>
              <a:rPr lang="en-US" sz="800" b="1" dirty="0">
                <a:solidFill>
                  <a:srgbClr val="996600"/>
                </a:solidFill>
              </a:rPr>
              <a:t>, Forbes Magazine, 31 July 2014, www.forbes.com/sites/laurashin/2014/04/30/your-financial-checklist-for-every-stage-of-life/.</a:t>
            </a:r>
          </a:p>
          <a:p>
            <a:pPr marL="0" indent="0">
              <a:buNone/>
            </a:pPr>
            <a:r>
              <a:rPr lang="en-US" sz="800" b="1" dirty="0">
                <a:solidFill>
                  <a:srgbClr val="996600"/>
                </a:solidFill>
              </a:rPr>
              <a:t>Photos courtesy of Microsoft Online Pictures by unknown author, licensed under CC BY-SA unless otherwise noted in PowerPoint presentation.</a:t>
            </a:r>
          </a:p>
          <a:p>
            <a:pPr marL="0" indent="0">
              <a:buNone/>
            </a:pPr>
            <a:r>
              <a:rPr lang="en-US" sz="800" b="1" dirty="0">
                <a:solidFill>
                  <a:srgbClr val="996600"/>
                </a:solidFill>
              </a:rPr>
              <a:t>Book photos courtesy of amazon.com unless otherwise noted in PowerPoint presentation.</a:t>
            </a:r>
          </a:p>
          <a:p>
            <a:pPr marL="0" indent="0">
              <a:buNone/>
            </a:pPr>
            <a:r>
              <a:rPr lang="en-US" sz="800" b="1" dirty="0">
                <a:solidFill>
                  <a:srgbClr val="996600"/>
                </a:solidFill>
              </a:rPr>
              <a:t>True Wealth © 2018</a:t>
            </a:r>
          </a:p>
          <a:p>
            <a:pPr marL="0" indent="0">
              <a:buNone/>
            </a:pPr>
            <a:br>
              <a:rPr lang="en-US" dirty="0"/>
            </a:br>
            <a:endParaRPr lang="en-US" sz="800" dirty="0">
              <a:solidFill>
                <a:srgbClr val="CC9900"/>
              </a:solidFill>
            </a:endParaRPr>
          </a:p>
        </p:txBody>
      </p:sp>
    </p:spTree>
    <p:extLst>
      <p:ext uri="{BB962C8B-B14F-4D97-AF65-F5344CB8AC3E}">
        <p14:creationId xmlns:p14="http://schemas.microsoft.com/office/powerpoint/2010/main" val="30046423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9831</TotalTime>
  <Words>4486</Words>
  <Application>Microsoft Office PowerPoint</Application>
  <PresentationFormat>Widescreen</PresentationFormat>
  <Paragraphs>929</Paragraphs>
  <Slides>129</Slides>
  <Notes>124</Notes>
  <HiddenSlides>0</HiddenSlides>
  <MMClips>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129</vt:i4>
      </vt:variant>
    </vt:vector>
  </HeadingPairs>
  <TitlesOfParts>
    <vt:vector size="136" baseType="lpstr">
      <vt:lpstr>ＭＳ Ｐゴシック</vt:lpstr>
      <vt:lpstr>Arial</vt:lpstr>
      <vt:lpstr>Calibri</vt:lpstr>
      <vt:lpstr>Calibri Light</vt:lpstr>
      <vt:lpstr>Calisto MT</vt:lpstr>
      <vt:lpstr>Lucida Handwriting</vt:lpstr>
      <vt:lpstr>Office Theme</vt:lpstr>
      <vt:lpstr>PowerPoint Presentation</vt:lpstr>
      <vt:lpstr>2017 Survey</vt:lpstr>
      <vt:lpstr>PowerPoint Presentation</vt:lpstr>
      <vt:lpstr>PowerPoint Presentation</vt:lpstr>
      <vt:lpstr>Stepping into the Box</vt:lpstr>
      <vt:lpstr>Your Financial Blueprint</vt:lpstr>
      <vt:lpstr>Begin with the End in Mind: Goal Setting</vt:lpstr>
      <vt:lpstr>Begin with the End in Mind: Goal Setting</vt:lpstr>
      <vt:lpstr>Begin with the End in Mind: Goal Setting</vt:lpstr>
      <vt:lpstr>Begin with the End in Mind: Baby Steps</vt:lpstr>
      <vt:lpstr>Begin with the End in Mind: Five Foundations of Personal Finance</vt:lpstr>
      <vt:lpstr>PowerPoint Presentation</vt:lpstr>
      <vt:lpstr>PowerPoint Presentation</vt:lpstr>
      <vt:lpstr>Decision Making</vt:lpstr>
      <vt:lpstr>The Surprising Secrets of America’s Wealthy</vt:lpstr>
      <vt:lpstr>Needs vs. Wants    </vt:lpstr>
      <vt:lpstr>Tom Shadyac- Director/Producer</vt:lpstr>
      <vt:lpstr>The Fulfillment Curve</vt:lpstr>
      <vt:lpstr>Life Rating Scale</vt:lpstr>
      <vt:lpstr>PowerPoint Presentation</vt:lpstr>
      <vt:lpstr>Swinging Away</vt:lpstr>
      <vt:lpstr>PowerPoint Presentation</vt:lpstr>
      <vt:lpstr>“It’s not how much money you make. It’s how much money you keep!”</vt:lpstr>
      <vt:lpstr>Lifetime Income vs. Lifetime Expenses </vt:lpstr>
      <vt:lpstr>PowerPoint Presentation</vt:lpstr>
      <vt:lpstr>PowerPoint Presentation</vt:lpstr>
      <vt:lpstr>PLANNING FOR POSTSECONDARY EDUCATION</vt:lpstr>
      <vt:lpstr>PAYING CASH FOR COLLEGE</vt:lpstr>
      <vt:lpstr>PAYING CASH FOR COLLEGE</vt:lpstr>
      <vt:lpstr>PAYING CASH FOR COLLEGE</vt:lpstr>
      <vt:lpstr>The Surprising Secrets of America’s Wealthy</vt:lpstr>
      <vt:lpstr>“In order to make millions you must affect millions!”</vt:lpstr>
      <vt:lpstr>PowerPoint Presentation</vt:lpstr>
      <vt:lpstr>PowerPoint Presentation</vt:lpstr>
      <vt:lpstr>PowerPoint Presentation</vt:lpstr>
      <vt:lpstr>On Base</vt:lpstr>
      <vt:lpstr>Determining Net Worth</vt:lpstr>
      <vt:lpstr>Your Budget</vt:lpstr>
      <vt:lpstr>How much is your time really worth? (Your real hourly wage)</vt:lpstr>
      <vt:lpstr>Making Your Budget</vt:lpstr>
      <vt:lpstr>Your Paycheck</vt:lpstr>
      <vt:lpstr>Making Your Budget</vt:lpstr>
      <vt:lpstr>Making Your Budget</vt:lpstr>
      <vt:lpstr>Anti-Budget… But Emergency Fund &amp; Tracking Expenses</vt:lpstr>
      <vt:lpstr>The Surprising Secrets of America’s Wealthy</vt:lpstr>
      <vt:lpstr>Just when I get ahead…..  </vt:lpstr>
      <vt:lpstr>Preparing for the Unexpected</vt:lpstr>
      <vt:lpstr>An emergency fund is money set aside that can quickly be accessed for unexpected expenses </vt:lpstr>
      <vt:lpstr>PowerPoint Presentation</vt:lpstr>
      <vt:lpstr>PowerPoint Presentation</vt:lpstr>
      <vt:lpstr>Types of Traditional Financial Institutions</vt:lpstr>
      <vt:lpstr>Federal Reserve Bank</vt:lpstr>
      <vt:lpstr>Types of Deposit Accounts </vt:lpstr>
      <vt:lpstr>Types of Deposit Accounts </vt:lpstr>
      <vt:lpstr>Choosing a Bank</vt:lpstr>
      <vt:lpstr>Giving 10%</vt:lpstr>
      <vt:lpstr>The Spirit of Giving</vt:lpstr>
      <vt:lpstr>The Fulfillment Curve</vt:lpstr>
      <vt:lpstr>The Fulfillment Curve</vt:lpstr>
      <vt:lpstr>PowerPoint Presentation</vt:lpstr>
      <vt:lpstr>Tips For Giving To Charities</vt:lpstr>
      <vt:lpstr>High Rated Charities</vt:lpstr>
      <vt:lpstr>High Rated Charities</vt:lpstr>
      <vt:lpstr>Stealing Second</vt:lpstr>
      <vt:lpstr>PowerPoint Presentation</vt:lpstr>
      <vt:lpstr>   Credit &amp; Debt</vt:lpstr>
      <vt:lpstr>U.S. Household and Credit Card Debt, 2013-2017</vt:lpstr>
      <vt:lpstr>U.S. Household and Credit Card Debt, 2013-2017</vt:lpstr>
      <vt:lpstr>Types of Credit</vt:lpstr>
      <vt:lpstr>A credit card is a revolving, high-interest, unsecured loan!</vt:lpstr>
      <vt:lpstr>The Pitch</vt:lpstr>
      <vt:lpstr>The Statement</vt:lpstr>
      <vt:lpstr>The 6 Commandments of Credit Cards (with Coach E Rules)</vt:lpstr>
      <vt:lpstr>The 6 Commandments of Credit Cards (with Coach E Rules)</vt:lpstr>
      <vt:lpstr>Types of Credit</vt:lpstr>
      <vt:lpstr>The Total Cost of Borrowing: Loan Basics</vt:lpstr>
      <vt:lpstr>The Total Cost of Borrowing: Calculating Interest</vt:lpstr>
      <vt:lpstr>The Total Cost of Borrowing: Calculating Monthly Payments</vt:lpstr>
      <vt:lpstr>The Total Cost of Borrowing: Opportunity Cost</vt:lpstr>
      <vt:lpstr>PowerPoint Presentation</vt:lpstr>
      <vt:lpstr>Lessons from Barney’s First Car</vt:lpstr>
      <vt:lpstr>Lessons from Barney’s First Car</vt:lpstr>
      <vt:lpstr>OPTIONS TO AVOID</vt:lpstr>
      <vt:lpstr>Types of Credit</vt:lpstr>
      <vt:lpstr>Protecting Your Possessions</vt:lpstr>
      <vt:lpstr>Protecting Your Possessions</vt:lpstr>
      <vt:lpstr>Credit Score Basics</vt:lpstr>
      <vt:lpstr>Maintaining a Good Credit History</vt:lpstr>
      <vt:lpstr>Identity Theft</vt:lpstr>
      <vt:lpstr>PowerPoint Presentation</vt:lpstr>
      <vt:lpstr>PowerPoint Presentation</vt:lpstr>
      <vt:lpstr>Is a Higher FICO Score Really Better? If you are borrowing, YES!!!</vt:lpstr>
      <vt:lpstr>Truth in Lending Act (1968)</vt:lpstr>
      <vt:lpstr>Fair Credit Reporting Act (1970)</vt:lpstr>
      <vt:lpstr>Fair Credit Billing Act (1974)</vt:lpstr>
      <vt:lpstr>Fair Debt Collection Practices Act (1977)</vt:lpstr>
      <vt:lpstr>Bankruptcy</vt:lpstr>
      <vt:lpstr>Saving 10%</vt:lpstr>
      <vt:lpstr>PowerPoint Presentation</vt:lpstr>
      <vt:lpstr>The First Cure for a Lean Purse:  Start thy purse to fattening</vt:lpstr>
      <vt:lpstr>PowerPoint Presentation</vt:lpstr>
      <vt:lpstr>Reasons for Saving</vt:lpstr>
      <vt:lpstr>Common Savings Tools </vt:lpstr>
      <vt:lpstr>Check your bank and see if this option is available!</vt:lpstr>
      <vt:lpstr>Rounding Third</vt:lpstr>
      <vt:lpstr>Time is Money</vt:lpstr>
      <vt:lpstr>Retirement Options</vt:lpstr>
      <vt:lpstr>Retirement Options</vt:lpstr>
      <vt:lpstr>Investing 10%</vt:lpstr>
      <vt:lpstr>PowerPoint Presentation</vt:lpstr>
      <vt:lpstr>Reasons for Investing</vt:lpstr>
      <vt:lpstr>   Saving vs. Investing</vt:lpstr>
      <vt:lpstr>PowerPoint Presentation</vt:lpstr>
      <vt:lpstr>Rule of 72</vt:lpstr>
      <vt:lpstr>The Story of Ben and Arthur</vt:lpstr>
      <vt:lpstr>Common Investing Tools</vt:lpstr>
      <vt:lpstr>Common Investing Tools</vt:lpstr>
      <vt:lpstr>PowerPoint Presentation</vt:lpstr>
      <vt:lpstr>Common Investing Tools</vt:lpstr>
      <vt:lpstr>Diversification</vt:lpstr>
      <vt:lpstr>Model Portfolios</vt:lpstr>
      <vt:lpstr>For Future Players</vt:lpstr>
      <vt:lpstr>Leaving an Inheritance</vt:lpstr>
      <vt:lpstr>Game Recap</vt:lpstr>
      <vt:lpstr>Game Recap</vt:lpstr>
      <vt:lpstr>The Roster</vt:lpstr>
      <vt:lpstr>The Roster</vt:lpstr>
      <vt:lpstr>The Roster</vt:lpstr>
      <vt:lpstr>The Roster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 at Home</dc:title>
  <dc:creator>Justin Entrekin</dc:creator>
  <cp:lastModifiedBy>Justin Entrekin</cp:lastModifiedBy>
  <cp:revision>486</cp:revision>
  <cp:lastPrinted>2018-01-29T17:19:50Z</cp:lastPrinted>
  <dcterms:created xsi:type="dcterms:W3CDTF">2017-12-01T16:05:48Z</dcterms:created>
  <dcterms:modified xsi:type="dcterms:W3CDTF">2018-03-08T17:14:43Z</dcterms:modified>
</cp:coreProperties>
</file>